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0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1"/>
    <p:sldMasterId id="2147483686" r:id="rId2"/>
  </p:sldMasterIdLst>
  <p:notesMasterIdLst>
    <p:notesMasterId r:id="rId135"/>
  </p:notesMasterIdLst>
  <p:sldIdLst>
    <p:sldId id="272" r:id="rId3"/>
    <p:sldId id="389" r:id="rId4"/>
    <p:sldId id="328" r:id="rId5"/>
    <p:sldId id="530" r:id="rId6"/>
    <p:sldId id="388" r:id="rId7"/>
    <p:sldId id="370" r:id="rId8"/>
    <p:sldId id="387" r:id="rId9"/>
    <p:sldId id="329" r:id="rId10"/>
    <p:sldId id="340" r:id="rId11"/>
    <p:sldId id="375" r:id="rId12"/>
    <p:sldId id="404" r:id="rId13"/>
    <p:sldId id="341" r:id="rId14"/>
    <p:sldId id="493" r:id="rId15"/>
    <p:sldId id="622" r:id="rId16"/>
    <p:sldId id="623" r:id="rId17"/>
    <p:sldId id="624" r:id="rId18"/>
    <p:sldId id="625" r:id="rId19"/>
    <p:sldId id="626" r:id="rId20"/>
    <p:sldId id="362" r:id="rId21"/>
    <p:sldId id="381" r:id="rId22"/>
    <p:sldId id="330" r:id="rId23"/>
    <p:sldId id="339" r:id="rId24"/>
    <p:sldId id="600" r:id="rId25"/>
    <p:sldId id="363" r:id="rId26"/>
    <p:sldId id="634" r:id="rId27"/>
    <p:sldId id="616" r:id="rId28"/>
    <p:sldId id="365" r:id="rId29"/>
    <p:sldId id="527" r:id="rId30"/>
    <p:sldId id="486" r:id="rId31"/>
    <p:sldId id="403" r:id="rId32"/>
    <p:sldId id="384" r:id="rId33"/>
    <p:sldId id="633" r:id="rId34"/>
    <p:sldId id="373" r:id="rId35"/>
    <p:sldId id="635" r:id="rId36"/>
    <p:sldId id="331" r:id="rId37"/>
    <p:sldId id="343" r:id="rId38"/>
    <p:sldId id="531" r:id="rId39"/>
    <p:sldId id="532" r:id="rId40"/>
    <p:sldId id="430" r:id="rId41"/>
    <p:sldId id="533" r:id="rId42"/>
    <p:sldId id="427" r:id="rId43"/>
    <p:sldId id="535" r:id="rId44"/>
    <p:sldId id="536" r:id="rId45"/>
    <p:sldId id="581" r:id="rId46"/>
    <p:sldId id="537" r:id="rId47"/>
    <p:sldId id="538" r:id="rId48"/>
    <p:sldId id="489" r:id="rId49"/>
    <p:sldId id="539" r:id="rId50"/>
    <p:sldId id="540" r:id="rId51"/>
    <p:sldId id="541" r:id="rId52"/>
    <p:sldId id="491" r:id="rId53"/>
    <p:sldId id="468" r:id="rId54"/>
    <p:sldId id="534" r:id="rId55"/>
    <p:sldId id="640" r:id="rId56"/>
    <p:sldId id="542" r:id="rId57"/>
    <p:sldId id="332" r:id="rId58"/>
    <p:sldId id="344" r:id="rId59"/>
    <p:sldId id="545" r:id="rId60"/>
    <p:sldId id="488" r:id="rId61"/>
    <p:sldId id="518" r:id="rId62"/>
    <p:sldId id="487" r:id="rId63"/>
    <p:sldId id="582" r:id="rId64"/>
    <p:sldId id="550" r:id="rId65"/>
    <p:sldId id="394" r:id="rId66"/>
    <p:sldId id="548" r:id="rId67"/>
    <p:sldId id="483" r:id="rId68"/>
    <p:sldId id="507" r:id="rId69"/>
    <p:sldId id="508" r:id="rId70"/>
    <p:sldId id="627" r:id="rId71"/>
    <p:sldId id="510" r:id="rId72"/>
    <p:sldId id="583" r:id="rId73"/>
    <p:sldId id="571" r:id="rId74"/>
    <p:sldId id="517" r:id="rId75"/>
    <p:sldId id="484" r:id="rId76"/>
    <p:sldId id="576" r:id="rId77"/>
    <p:sldId id="639" r:id="rId78"/>
    <p:sldId id="496" r:id="rId79"/>
    <p:sldId id="497" r:id="rId80"/>
    <p:sldId id="641" r:id="rId81"/>
    <p:sldId id="498" r:id="rId82"/>
    <p:sldId id="636" r:id="rId83"/>
    <p:sldId id="333" r:id="rId84"/>
    <p:sldId id="345" r:id="rId85"/>
    <p:sldId id="521" r:id="rId86"/>
    <p:sldId id="564" r:id="rId87"/>
    <p:sldId id="558" r:id="rId88"/>
    <p:sldId id="569" r:id="rId89"/>
    <p:sldId id="560" r:id="rId90"/>
    <p:sldId id="565" r:id="rId91"/>
    <p:sldId id="570" r:id="rId92"/>
    <p:sldId id="561" r:id="rId93"/>
    <p:sldId id="629" r:id="rId94"/>
    <p:sldId id="630" r:id="rId95"/>
    <p:sldId id="566" r:id="rId96"/>
    <p:sldId id="567" r:id="rId97"/>
    <p:sldId id="642" r:id="rId98"/>
    <p:sldId id="568" r:id="rId99"/>
    <p:sldId id="334" r:id="rId100"/>
    <p:sldId id="346" r:id="rId101"/>
    <p:sldId id="482" r:id="rId102"/>
    <p:sldId id="393" r:id="rId103"/>
    <p:sldId id="436" r:id="rId104"/>
    <p:sldId id="442" r:id="rId105"/>
    <p:sldId id="453" r:id="rId106"/>
    <p:sldId id="563" r:id="rId107"/>
    <p:sldId id="395" r:id="rId108"/>
    <p:sldId id="407" r:id="rId109"/>
    <p:sldId id="408" r:id="rId110"/>
    <p:sldId id="574" r:id="rId111"/>
    <p:sldId id="549" r:id="rId112"/>
    <p:sldId id="573" r:id="rId113"/>
    <p:sldId id="585" r:id="rId114"/>
    <p:sldId id="575" r:id="rId115"/>
    <p:sldId id="478" r:id="rId116"/>
    <p:sldId id="628" r:id="rId117"/>
    <p:sldId id="499" r:id="rId118"/>
    <p:sldId id="500" r:id="rId119"/>
    <p:sldId id="643" r:id="rId120"/>
    <p:sldId id="501" r:id="rId121"/>
    <p:sldId id="637" r:id="rId122"/>
    <p:sldId id="335" r:id="rId123"/>
    <p:sldId id="347" r:id="rId124"/>
    <p:sldId id="494" r:id="rId125"/>
    <p:sldId id="502" r:id="rId126"/>
    <p:sldId id="620" r:id="rId127"/>
    <p:sldId id="621" r:id="rId128"/>
    <p:sldId id="336" r:id="rId129"/>
    <p:sldId id="396" r:id="rId130"/>
    <p:sldId id="397" r:id="rId131"/>
    <p:sldId id="578" r:id="rId132"/>
    <p:sldId id="632" r:id="rId133"/>
    <p:sldId id="399" r:id="rId13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ktion til KP Basis og superbrugerundervisning" id="{3F00149B-879A-4104-A8A8-F4CF32F7BC2B}">
          <p14:sldIdLst>
            <p14:sldId id="272"/>
            <p14:sldId id="389"/>
            <p14:sldId id="328"/>
            <p14:sldId id="530"/>
            <p14:sldId id="388"/>
            <p14:sldId id="370"/>
            <p14:sldId id="387"/>
          </p14:sldIdLst>
        </p14:section>
        <p14:section name="Lektion 1: Introduktion til systemet" id="{5CF688B6-4F2F-46F8-9CFE-3482677536A8}">
          <p14:sldIdLst>
            <p14:sldId id="329"/>
            <p14:sldId id="340"/>
            <p14:sldId id="375"/>
            <p14:sldId id="404"/>
            <p14:sldId id="341"/>
            <p14:sldId id="493"/>
            <p14:sldId id="622"/>
            <p14:sldId id="623"/>
            <p14:sldId id="624"/>
            <p14:sldId id="625"/>
            <p14:sldId id="626"/>
            <p14:sldId id="362"/>
            <p14:sldId id="381"/>
          </p14:sldIdLst>
        </p14:section>
        <p14:section name="Lektion 2: Hændelser og opgaver I KP basis" id="{0C5390AE-85B8-42EA-8DEE-E53E41F2CB48}">
          <p14:sldIdLst>
            <p14:sldId id="330"/>
            <p14:sldId id="339"/>
            <p14:sldId id="600"/>
            <p14:sldId id="363"/>
            <p14:sldId id="634"/>
            <p14:sldId id="616"/>
            <p14:sldId id="365"/>
            <p14:sldId id="527"/>
            <p14:sldId id="486"/>
            <p14:sldId id="403"/>
            <p14:sldId id="384"/>
            <p14:sldId id="633"/>
            <p14:sldId id="373"/>
          </p14:sldIdLst>
        </p14:section>
        <p14:section name="Pause" id="{09F00474-6E75-4876-8E3E-DE12E43DB3DB}">
          <p14:sldIdLst>
            <p14:sldId id="635"/>
          </p14:sldIdLst>
        </p14:section>
        <p14:section name="Lektion 3: Udtræk af rapporter" id="{3815E36E-33CC-41A3-BBBC-1594F0A93DAF}">
          <p14:sldIdLst>
            <p14:sldId id="331"/>
            <p14:sldId id="343"/>
            <p14:sldId id="531"/>
            <p14:sldId id="532"/>
            <p14:sldId id="430"/>
            <p14:sldId id="533"/>
            <p14:sldId id="427"/>
            <p14:sldId id="535"/>
            <p14:sldId id="536"/>
            <p14:sldId id="581"/>
            <p14:sldId id="537"/>
            <p14:sldId id="538"/>
            <p14:sldId id="489"/>
            <p14:sldId id="539"/>
            <p14:sldId id="540"/>
            <p14:sldId id="541"/>
            <p14:sldId id="491"/>
            <p14:sldId id="468"/>
            <p14:sldId id="534"/>
            <p14:sldId id="640"/>
            <p14:sldId id="542"/>
          </p14:sldIdLst>
        </p14:section>
        <p14:section name="Lektion 4: Opgaver om almindelig og udvidet helbredstillæg" id="{6C36976E-064F-41ED-BDD0-33D9E3C72F91}">
          <p14:sldIdLst>
            <p14:sldId id="332"/>
            <p14:sldId id="344"/>
            <p14:sldId id="545"/>
            <p14:sldId id="488"/>
            <p14:sldId id="518"/>
            <p14:sldId id="487"/>
            <p14:sldId id="582"/>
            <p14:sldId id="550"/>
            <p14:sldId id="394"/>
            <p14:sldId id="548"/>
            <p14:sldId id="483"/>
            <p14:sldId id="507"/>
            <p14:sldId id="508"/>
            <p14:sldId id="627"/>
            <p14:sldId id="510"/>
            <p14:sldId id="583"/>
            <p14:sldId id="571"/>
            <p14:sldId id="517"/>
            <p14:sldId id="484"/>
            <p14:sldId id="576"/>
            <p14:sldId id="639"/>
            <p14:sldId id="496"/>
            <p14:sldId id="497"/>
            <p14:sldId id="641"/>
            <p14:sldId id="498"/>
          </p14:sldIdLst>
        </p14:section>
        <p14:section name="Frokostpause" id="{B4E6C0E2-C116-4436-B66C-A489563FFE55}">
          <p14:sldIdLst>
            <p14:sldId id="636"/>
          </p14:sldIdLst>
        </p14:section>
        <p14:section name="Lektion 5: Opgaver om personligt tillæg og supplement til brøkpension" id="{D00D17DC-3A29-4C4C-AD3C-8B3ECBB02116}">
          <p14:sldIdLst>
            <p14:sldId id="333"/>
            <p14:sldId id="345"/>
            <p14:sldId id="521"/>
            <p14:sldId id="564"/>
            <p14:sldId id="558"/>
            <p14:sldId id="569"/>
            <p14:sldId id="560"/>
            <p14:sldId id="565"/>
            <p14:sldId id="570"/>
            <p14:sldId id="561"/>
            <p14:sldId id="629"/>
            <p14:sldId id="630"/>
            <p14:sldId id="566"/>
            <p14:sldId id="567"/>
            <p14:sldId id="642"/>
            <p14:sldId id="568"/>
          </p14:sldIdLst>
        </p14:section>
        <p14:section name="Lektion 6: Opgaver om træk" id="{BB0798D7-7397-479C-909A-322FDA5D6E29}">
          <p14:sldIdLst>
            <p14:sldId id="334"/>
            <p14:sldId id="346"/>
            <p14:sldId id="482"/>
            <p14:sldId id="393"/>
            <p14:sldId id="436"/>
            <p14:sldId id="442"/>
            <p14:sldId id="453"/>
            <p14:sldId id="563"/>
            <p14:sldId id="395"/>
            <p14:sldId id="407"/>
            <p14:sldId id="408"/>
            <p14:sldId id="574"/>
            <p14:sldId id="549"/>
            <p14:sldId id="573"/>
            <p14:sldId id="585"/>
            <p14:sldId id="575"/>
            <p14:sldId id="478"/>
            <p14:sldId id="628"/>
            <p14:sldId id="499"/>
            <p14:sldId id="500"/>
            <p14:sldId id="643"/>
            <p14:sldId id="501"/>
          </p14:sldIdLst>
        </p14:section>
        <p14:section name="Pause" id="{B9D9631D-1153-49E0-9BAC-FAC566E31BA2}">
          <p14:sldIdLst>
            <p14:sldId id="637"/>
          </p14:sldIdLst>
        </p14:section>
        <p14:section name="Lektion 7: Opgaven som superbruger" id="{D9A9F4AA-5D38-4D4E-BA32-439310D2AFB1}">
          <p14:sldIdLst>
            <p14:sldId id="335"/>
            <p14:sldId id="347"/>
            <p14:sldId id="494"/>
            <p14:sldId id="502"/>
            <p14:sldId id="620"/>
            <p14:sldId id="621"/>
          </p14:sldIdLst>
        </p14:section>
        <p14:section name="Afrunding og tak for i dag" id="{EBBA7218-AF5E-4830-8D78-C8B1FEAC1D76}">
          <p14:sldIdLst>
            <p14:sldId id="336"/>
            <p14:sldId id="396"/>
            <p14:sldId id="397"/>
            <p14:sldId id="578"/>
            <p14:sldId id="632"/>
            <p14:sldId id="3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Author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053"/>
    <a:srgbClr val="005776"/>
    <a:srgbClr val="000000"/>
    <a:srgbClr val="330072"/>
    <a:srgbClr val="FFFFFF"/>
    <a:srgbClr val="007398"/>
    <a:srgbClr val="76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57878" autoAdjust="0"/>
  </p:normalViewPr>
  <p:slideViewPr>
    <p:cSldViewPr snapToGrid="0">
      <p:cViewPr>
        <p:scale>
          <a:sx n="75" d="100"/>
          <a:sy n="75" d="100"/>
        </p:scale>
        <p:origin x="474" y="-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viewProps" Target="viewProps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customXml" Target="../customXml/item2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4FD6-2CF7-4804-A9F0-FD7A2BDB964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5F2F-FC00-4F39-AC60-2DBBBC93619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91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53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899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59417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556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2224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38974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18644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27518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9586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60704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04836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24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  <a:tabLst>
                <a:tab pos="1790700" algn="l"/>
              </a:tabLs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3587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52423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96695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930673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00512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799638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97430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9500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6906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61642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32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37727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924471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6331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54015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0737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58917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71175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80473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57535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844391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96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2036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38693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43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13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07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57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defTabSz="914400" rtl="0" eaLnBrk="1" latinLnBrk="0" hangingPunct="1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38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477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229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222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746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450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8877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934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9572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4323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725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12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272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0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92D08-E994-4DC0-9C26-EC2153960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7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2516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00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295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7192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915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485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496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016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7224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22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833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962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9170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91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519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129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528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63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138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1058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52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5540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210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5840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6589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6494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0723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498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8784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0265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239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89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17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34005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0887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1803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5930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ts val="13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5787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59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1127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9476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249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66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6603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9985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119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74789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6905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3953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6173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7640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25363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9926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78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7362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0613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8053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8972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8929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20458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95037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45087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8438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89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6079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37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7362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879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9433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43287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1448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91049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29278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2878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0210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99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13073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100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90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1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2009181" cy="273267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2519" y="3829827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67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Dato: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Version: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Forfatter: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Kontakt: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2519" y="3990508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2519" y="4151190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2519" y="4316103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27011" y="3227677"/>
            <a:ext cx="172800" cy="24000"/>
          </a:xfrm>
          <a:solidFill>
            <a:schemeClr val="accent5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002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</a:p>
          <a:p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3324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148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01480" y="3225600"/>
            <a:ext cx="172800" cy="24000"/>
          </a:xfrm>
          <a:prstGeom prst="rect">
            <a:avLst/>
          </a:prstGeom>
          <a:solidFill>
            <a:schemeClr val="accent5"/>
          </a:solid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DB6388A9-4AD8-4A39-BC9C-B74E9BB34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416972" indent="0">
              <a:buNone/>
              <a:defRPr/>
            </a:lvl2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2744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48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C1E6D4AB-3F1A-47C7-A3DC-3C180C29DA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DF0A9E8-E647-4FF9-B8F3-58CDCDAF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3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799"/>
            <a:ext cx="6623553" cy="1372564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3CAA5C76-E617-4A5A-84E7-ACED897AA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0" y="1780800"/>
            <a:ext cx="6294280" cy="128944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DFAD02-206F-4D64-AF90-89BE7D27F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9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399823"/>
            <a:ext cx="5103284" cy="476602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399823"/>
            <a:ext cx="5103284" cy="4766028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92151"/>
            <a:ext cx="5102952" cy="3936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334207"/>
            <a:ext cx="5103284" cy="4831644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334207"/>
            <a:ext cx="4841535" cy="4831644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197979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2133" noProof="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1C9BC04-F9F4-4112-9139-3C41E63CC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1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4984"/>
            <a:ext cx="5103284" cy="4750867"/>
          </a:xfrm>
        </p:spPr>
        <p:txBody>
          <a:bodyPr/>
          <a:lstStyle>
            <a:lvl1pPr marL="0" indent="0">
              <a:buFontTx/>
              <a:buNone/>
              <a:defRPr>
                <a:latin typeface="Trebuchet MS" panose="020B0603020202020204" pitchFamily="34" charset="0"/>
              </a:defRPr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7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92151"/>
            <a:ext cx="5102952" cy="3936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369162"/>
            <a:ext cx="5103284" cy="479668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15456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2133" noProof="0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6EEEF310-3C2F-4668-86EB-46AA6D35D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207"/>
            <a:ext cx="1038892" cy="146304"/>
          </a:xfrm>
          <a:prstGeom prst="rect">
            <a:avLst/>
          </a:prstGeom>
        </p:spPr>
      </p:pic>
      <p:pic>
        <p:nvPicPr>
          <p:cNvPr id="13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27961515-B273-4C64-A3E0-1C5F39DFE4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83130" y="6187853"/>
            <a:ext cx="1809719" cy="3927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7799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397186"/>
            <a:ext cx="10752667" cy="4768665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416972" indent="0">
              <a:buFontTx/>
              <a:buNone/>
              <a:defRPr baseline="0"/>
            </a:lvl2pPr>
            <a:lvl3pPr marL="914377" indent="0">
              <a:buFontTx/>
              <a:buNone/>
              <a:defRPr baseline="0"/>
            </a:lvl3pPr>
            <a:lvl4pPr marL="1371566" indent="0">
              <a:buFontTx/>
              <a:buNone/>
              <a:defRPr baseline="0"/>
            </a:lvl4pPr>
            <a:lvl5pPr marL="1828754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8484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6085"/>
            <a:ext cx="5103284" cy="4759765"/>
          </a:xfrm>
        </p:spPr>
        <p:txBody>
          <a:bodyPr/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7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35256"/>
            <a:ext cx="5083348" cy="473059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6383867" y="1260503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692151"/>
            <a:ext cx="5088467" cy="3936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C35621D-218F-49DC-858F-52036CD9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207"/>
            <a:ext cx="1038892" cy="146304"/>
          </a:xfrm>
          <a:prstGeom prst="rect">
            <a:avLst/>
          </a:prstGeom>
        </p:spPr>
      </p:pic>
      <p:pic>
        <p:nvPicPr>
          <p:cNvPr id="11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1F241E05-96B8-4200-8C5C-0248B5EF58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3130" y="6187853"/>
            <a:ext cx="1809719" cy="3927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71764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666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455468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7666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44E877B5-F609-49E0-8B75-5F847247C7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raphic 7">
            <a:extLst>
              <a:ext uri="{FF2B5EF4-FFF2-40B4-BE49-F238E27FC236}">
                <a16:creationId xmlns:a16="http://schemas.microsoft.com/office/drawing/2014/main" id="{339D597B-9E75-47DE-AD97-584256C9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207"/>
            <a:ext cx="1038892" cy="146304"/>
          </a:xfrm>
          <a:prstGeom prst="rect">
            <a:avLst/>
          </a:prstGeom>
        </p:spPr>
      </p:pic>
      <p:pic>
        <p:nvPicPr>
          <p:cNvPr id="14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68E4E949-8A38-41EF-9FED-587B3A3394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3130" y="6187853"/>
            <a:ext cx="1809719" cy="3927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13700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 baseline="0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302AAC-529C-43FF-AB10-65C25BC50137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solidFill>
            <a:schemeClr val="accent5"/>
          </a:solid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EF964-1EF7-467F-A716-4464276CD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99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23">
            <a:extLst>
              <a:ext uri="{FF2B5EF4-FFF2-40B4-BE49-F238E27FC236}">
                <a16:creationId xmlns:a16="http://schemas.microsoft.com/office/drawing/2014/main" id="{B173A3F8-2827-664B-B034-70338F873D9F}"/>
              </a:ext>
            </a:extLst>
          </p:cNvPr>
          <p:cNvSpPr txBox="1"/>
          <p:nvPr userDrawn="1"/>
        </p:nvSpPr>
        <p:spPr>
          <a:xfrm>
            <a:off x="1501481" y="6331552"/>
            <a:ext cx="609970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584"/>
            <a:r>
              <a:rPr lang="da-DK" sz="1067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836057" cy="273267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72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397186"/>
            <a:ext cx="10752667" cy="4768665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416972" indent="0">
              <a:buFontTx/>
              <a:buNone/>
              <a:defRPr baseline="0"/>
            </a:lvl2pPr>
            <a:lvl3pPr marL="914377" indent="0">
              <a:buFontTx/>
              <a:buNone/>
              <a:defRPr baseline="0"/>
            </a:lvl3pPr>
            <a:lvl4pPr marL="1371566" indent="0">
              <a:buFontTx/>
              <a:buNone/>
              <a:defRPr baseline="0"/>
            </a:lvl4pPr>
            <a:lvl5pPr marL="1828754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12903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836057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2519" y="3829827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2519" y="3990508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2519" y="4151190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2519" y="4316103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5C616A79-09FA-4325-9F09-56ECBE6D7F32}"/>
              </a:ext>
            </a:extLst>
          </p:cNvPr>
          <p:cNvSpPr txBox="1"/>
          <p:nvPr userDrawn="1"/>
        </p:nvSpPr>
        <p:spPr>
          <a:xfrm>
            <a:off x="1501481" y="6331552"/>
            <a:ext cx="609970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584"/>
            <a:r>
              <a:rPr lang="da-DK" sz="1067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318944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10760801" cy="39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232" y="1429152"/>
            <a:ext cx="10752667" cy="47390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9842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836057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1067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2519" y="3829827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82519" y="3990508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2519" y="4151190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2519" y="4316103"/>
            <a:ext cx="3913480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</p:spTree>
    <p:extLst>
      <p:ext uri="{BB962C8B-B14F-4D97-AF65-F5344CB8AC3E}">
        <p14:creationId xmlns:p14="http://schemas.microsoft.com/office/powerpoint/2010/main" val="2908798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232" y="1429151"/>
            <a:ext cx="10752667" cy="4736700"/>
          </a:xfrm>
        </p:spPr>
        <p:txBody>
          <a:bodyPr/>
          <a:lstStyle>
            <a:lvl1pPr marL="228594" indent="-228594">
              <a:buFont typeface="System Font Regular"/>
              <a:buChar char="–"/>
              <a:defRPr baseline="0"/>
            </a:lvl1pPr>
            <a:lvl2pPr marL="596885" indent="-179913">
              <a:buFont typeface="System Font Regular"/>
              <a:buChar char="–"/>
              <a:defRPr baseline="0"/>
            </a:lvl2pPr>
            <a:lvl3pPr marL="1142971" indent="-228594">
              <a:buFont typeface="System Font Regular"/>
              <a:buChar char="–"/>
              <a:defRPr baseline="0"/>
            </a:lvl3pPr>
            <a:lvl4pPr marL="1600160" indent="-228594">
              <a:buFont typeface="System Font Regular"/>
              <a:buChar char="–"/>
              <a:defRPr baseline="0"/>
            </a:lvl4pPr>
            <a:lvl5pPr marL="2057349" indent="-228594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24957" y="1498600"/>
            <a:ext cx="0" cy="4667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423605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196615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37" y="1395843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8000"/>
            <a:ext cx="5102249" cy="1704237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 baseline="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413835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36551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156811"/>
            <a:ext cx="5102249" cy="200903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 baseline="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1463" y="3702124"/>
            <a:ext cx="5121151" cy="304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0384" cy="39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668" y="1848001"/>
            <a:ext cx="5102249" cy="4317849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5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4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/>
              <a:pPr algn="r"/>
              <a:t>‹#›</a:t>
            </a:fld>
            <a:endParaRPr lang="da-DK" sz="1067" noProof="0" dirty="0"/>
          </a:p>
        </p:txBody>
      </p:sp>
    </p:spTree>
    <p:extLst>
      <p:ext uri="{BB962C8B-B14F-4D97-AF65-F5344CB8AC3E}">
        <p14:creationId xmlns:p14="http://schemas.microsoft.com/office/powerpoint/2010/main" val="42946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667" y="1384771"/>
            <a:ext cx="5130603" cy="4766679"/>
          </a:xfrm>
        </p:spPr>
        <p:txBody>
          <a:bodyPr/>
          <a:lstStyle>
            <a:lvl1pPr>
              <a:defRPr baseline="0"/>
            </a:lvl1pPr>
            <a:lvl2pPr marL="416972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84771"/>
            <a:ext cx="5094279" cy="47666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63310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  <a:p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281408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148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01480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416972" indent="0">
              <a:buNone/>
              <a:defRPr/>
            </a:lvl2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2744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48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7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799"/>
            <a:ext cx="6623553" cy="1372564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10760801" cy="3936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232" y="1429152"/>
            <a:ext cx="10752667" cy="4739025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68548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0" y="1780800"/>
            <a:ext cx="6294280" cy="128944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9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399823"/>
            <a:ext cx="5103284" cy="47660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399823"/>
            <a:ext cx="5103284" cy="4766028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92151"/>
            <a:ext cx="5102952" cy="3936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334207"/>
            <a:ext cx="5103284" cy="48316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334207"/>
            <a:ext cx="4841535" cy="4831644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197979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99520"/>
            <a:ext cx="1008000" cy="13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2133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0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4984"/>
            <a:ext cx="5103284" cy="475086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4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92151"/>
            <a:ext cx="5102952" cy="3936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369162"/>
            <a:ext cx="5103284" cy="479668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15456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99520"/>
            <a:ext cx="1008000" cy="13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2133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1419" cy="39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6085"/>
            <a:ext cx="5103284" cy="4759765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35256"/>
            <a:ext cx="5083348" cy="473059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6383867" y="1260503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2400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6398400"/>
            <a:ext cx="10128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692151"/>
            <a:ext cx="5088467" cy="39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666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455468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7666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8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6398400"/>
            <a:ext cx="10128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2400" noProof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tx1"/>
                </a:solidFill>
              </a:rPr>
              <a:pPr algn="r"/>
              <a:t>‹#›</a:t>
            </a:fld>
            <a:endParaRPr lang="da-DK" sz="1067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5776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2698988"/>
            <a:ext cx="6719729" cy="1385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r>
              <a:rPr lang="da-DK" sz="2933" b="0" noProof="0" dirty="0">
                <a:solidFill>
                  <a:schemeClr val="accent4"/>
                </a:solidFill>
              </a:rPr>
              <a:t>Vi</a:t>
            </a:r>
            <a:r>
              <a:rPr lang="da-DK" sz="2933" b="0" baseline="0" noProof="0" dirty="0">
                <a:solidFill>
                  <a:schemeClr val="accent4"/>
                </a:solidFill>
              </a:rPr>
              <a:t> tager Ansvar</a:t>
            </a:r>
            <a:endParaRPr lang="da-DK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 baseline="0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412099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 dirty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EC023E0-F442-EA46-BAB9-BBDF64230F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851913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9" name="Tekstfelt 23">
            <a:extLst>
              <a:ext uri="{FF2B5EF4-FFF2-40B4-BE49-F238E27FC236}">
                <a16:creationId xmlns:a16="http://schemas.microsoft.com/office/drawing/2014/main" id="{FA69BFDB-CCE4-4CD6-B7A4-C3B84ECDA53E}"/>
              </a:ext>
            </a:extLst>
          </p:cNvPr>
          <p:cNvSpPr txBox="1"/>
          <p:nvPr userDrawn="1"/>
        </p:nvSpPr>
        <p:spPr>
          <a:xfrm>
            <a:off x="1501481" y="6331552"/>
            <a:ext cx="609970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584"/>
            <a:r>
              <a:rPr lang="da-DK" sz="1067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213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232" y="1429151"/>
            <a:ext cx="10752667" cy="4736700"/>
          </a:xfrm>
        </p:spPr>
        <p:txBody>
          <a:bodyPr/>
          <a:lstStyle>
            <a:lvl1pPr marL="228594" indent="-228594">
              <a:buFont typeface="System Font Regular"/>
              <a:buChar char="–"/>
              <a:defRPr baseline="0">
                <a:latin typeface="Trebuchet MS" panose="020B0603020202020204" pitchFamily="34" charset="0"/>
              </a:defRPr>
            </a:lvl1pPr>
            <a:lvl2pPr marL="596885" indent="-179913">
              <a:buFont typeface="System Font Regular"/>
              <a:buChar char="–"/>
              <a:defRPr baseline="0"/>
            </a:lvl2pPr>
            <a:lvl3pPr marL="1142971" indent="-228594">
              <a:buFont typeface="System Font Regular"/>
              <a:buChar char="–"/>
              <a:defRPr baseline="0"/>
            </a:lvl3pPr>
            <a:lvl4pPr marL="1600160" indent="-228594">
              <a:buFont typeface="System Font Regular"/>
              <a:buChar char="–"/>
              <a:defRPr baseline="0"/>
            </a:lvl4pPr>
            <a:lvl5pPr marL="2057349" indent="-228594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27073" y="1498600"/>
            <a:ext cx="0" cy="4667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7251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196615"/>
            <a:ext cx="5905500" cy="6434667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37" y="1395843"/>
            <a:ext cx="5102179" cy="304800"/>
          </a:xfrm>
        </p:spPr>
        <p:txBody>
          <a:bodyPr/>
          <a:lstStyle>
            <a:lvl1pPr marL="0" indent="0">
              <a:buNone/>
              <a:defRPr b="1"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8000"/>
            <a:ext cx="5102249" cy="1704237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16972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413835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36551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156811"/>
            <a:ext cx="5102249" cy="200903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1463" y="3702124"/>
            <a:ext cx="5121151" cy="304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92151"/>
            <a:ext cx="5110384" cy="3936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668" y="1848001"/>
            <a:ext cx="5102249" cy="431784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87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noProof="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‹#›</a:t>
            </a:fld>
            <a:endParaRPr lang="en-US" sz="1067" noProof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latin typeface="Trebuchet MS" panose="020B0603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DA61AB-2F2F-46BF-8EE5-B73FD2D8D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84209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667" y="1384771"/>
            <a:ext cx="5130603" cy="476667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 marL="416972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84771"/>
            <a:ext cx="5094279" cy="476667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56350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33" Type="http://schemas.openxmlformats.org/officeDocument/2006/relationships/image" Target="../media/image19.sv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image" Target="../media/image18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17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2.xml"/><Relationship Id="rId30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3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29150"/>
            <a:ext cx="10752664" cy="47219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/>
              <a:pPr algn="r"/>
              <a:t>‹#›</a:t>
            </a:fld>
            <a:endParaRPr lang="da-DK" sz="1067" noProof="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719667" y="1242068"/>
            <a:ext cx="172800" cy="24000"/>
          </a:xfrm>
          <a:prstGeom prst="rect">
            <a:avLst/>
          </a:prstGeom>
          <a:solidFill>
            <a:schemeClr val="accent5"/>
          </a:solid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F3BA77-087F-41E4-BEDE-08B99C056F6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9667" y="6384207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64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55F8E04-73CB-45A7-80F7-1A536D2CC5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2243586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53" imgH="354" progId="TCLayout.ActiveDocument.1">
                  <p:embed/>
                </p:oleObj>
              </mc:Choice>
              <mc:Fallback>
                <p:oleObj name="think-cell Slide" r:id="rId28" imgW="353" imgH="35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55F8E04-73CB-45A7-80F7-1A536D2CC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8EF02F9-DF52-4A8F-9613-73FF40A0DE90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3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29150"/>
            <a:ext cx="10752664" cy="47219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Tilføj kundens navn i ”header og </a:t>
            </a:r>
            <a:r>
              <a:rPr lang="da-DK" dirty="0" err="1"/>
              <a:t>footer</a:t>
            </a:r>
            <a:r>
              <a:rPr lang="da-DK" dirty="0"/>
              <a:t>” eller indsæt deres logo her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B72E8D6A-FA7B-7341-A767-0D888E9CD45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19668" y="6399520"/>
            <a:ext cx="1008001" cy="13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1067" noProof="0" smtClean="0">
                <a:latin typeface="Trebuchet MS" panose="020B0603020202020204" pitchFamily="34" charset="0"/>
              </a:rPr>
              <a:pPr algn="r"/>
              <a:t>‹#›</a:t>
            </a:fld>
            <a:endParaRPr lang="da-DK" sz="1067" noProof="0" dirty="0">
              <a:latin typeface="Trebuchet MS" panose="020B0603020202020204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719667" y="1242068"/>
            <a:ext cx="172800" cy="24000"/>
          </a:xfrm>
          <a:prstGeom prst="rect">
            <a:avLst/>
          </a:pr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3" noProof="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9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svg"/><Relationship Id="rId5" Type="http://schemas.openxmlformats.org/officeDocument/2006/relationships/image" Target="../media/image191.png"/><Relationship Id="rId4" Type="http://schemas.openxmlformats.org/officeDocument/2006/relationships/image" Target="../media/image190.sv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svg"/><Relationship Id="rId5" Type="http://schemas.openxmlformats.org/officeDocument/2006/relationships/image" Target="../media/image205.png"/><Relationship Id="rId4" Type="http://schemas.openxmlformats.org/officeDocument/2006/relationships/image" Target="../media/image117.sv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sv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svg"/><Relationship Id="rId5" Type="http://schemas.openxmlformats.org/officeDocument/2006/relationships/image" Target="../media/image210.png"/><Relationship Id="rId10" Type="http://schemas.openxmlformats.org/officeDocument/2006/relationships/image" Target="../media/image215.svg"/><Relationship Id="rId4" Type="http://schemas.openxmlformats.org/officeDocument/2006/relationships/image" Target="../media/image209.svg"/><Relationship Id="rId9" Type="http://schemas.openxmlformats.org/officeDocument/2006/relationships/image" Target="../media/image21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png"/><Relationship Id="rId4" Type="http://schemas.openxmlformats.org/officeDocument/2006/relationships/image" Target="../media/image217.sv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svg"/><Relationship Id="rId3" Type="http://schemas.openxmlformats.org/officeDocument/2006/relationships/image" Target="../media/image1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svg"/><Relationship Id="rId5" Type="http://schemas.openxmlformats.org/officeDocument/2006/relationships/image" Target="../media/image52.png"/><Relationship Id="rId10" Type="http://schemas.openxmlformats.org/officeDocument/2006/relationships/image" Target="../media/image63.svg"/><Relationship Id="rId4" Type="http://schemas.openxmlformats.org/officeDocument/2006/relationships/image" Target="../media/image117.svg"/><Relationship Id="rId9" Type="http://schemas.openxmlformats.org/officeDocument/2006/relationships/image" Target="../media/image6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5.png"/><Relationship Id="rId4" Type="http://schemas.openxmlformats.org/officeDocument/2006/relationships/image" Target="../media/image1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190.sv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svg"/><Relationship Id="rId5" Type="http://schemas.openxmlformats.org/officeDocument/2006/relationships/image" Target="../media/image191.png"/><Relationship Id="rId4" Type="http://schemas.openxmlformats.org/officeDocument/2006/relationships/image" Target="../media/image226.sv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sv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3.sv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6.sv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8.sv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sv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svg"/><Relationship Id="rId5" Type="http://schemas.openxmlformats.org/officeDocument/2006/relationships/image" Target="../media/image241.png"/><Relationship Id="rId4" Type="http://schemas.openxmlformats.org/officeDocument/2006/relationships/image" Target="../media/image2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247.png"/><Relationship Id="rId4" Type="http://schemas.openxmlformats.org/officeDocument/2006/relationships/image" Target="../media/image246.sv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1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svg"/><Relationship Id="rId5" Type="http://schemas.openxmlformats.org/officeDocument/2006/relationships/image" Target="../media/image32.png"/><Relationship Id="rId4" Type="http://schemas.openxmlformats.org/officeDocument/2006/relationships/image" Target="../media/image8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7.png"/><Relationship Id="rId7" Type="http://schemas.openxmlformats.org/officeDocument/2006/relationships/image" Target="../media/image60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90.png"/><Relationship Id="rId5" Type="http://schemas.openxmlformats.org/officeDocument/2006/relationships/image" Target="../media/image54.png"/><Relationship Id="rId10" Type="http://schemas.openxmlformats.org/officeDocument/2006/relationships/image" Target="../media/image63.svg"/><Relationship Id="rId4" Type="http://schemas.openxmlformats.org/officeDocument/2006/relationships/image" Target="../media/image88.sv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sv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sv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105.png"/><Relationship Id="rId10" Type="http://schemas.openxmlformats.org/officeDocument/2006/relationships/image" Target="../media/image79.png"/><Relationship Id="rId4" Type="http://schemas.openxmlformats.org/officeDocument/2006/relationships/image" Target="../media/image74.svg"/><Relationship Id="rId9" Type="http://schemas.openxmlformats.org/officeDocument/2006/relationships/image" Target="../media/image7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9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Relationship Id="rId9" Type="http://schemas.openxmlformats.org/officeDocument/2006/relationships/image" Target="../media/image11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12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2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sv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sv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svg"/><Relationship Id="rId4" Type="http://schemas.openxmlformats.org/officeDocument/2006/relationships/image" Target="../media/image141.svg"/><Relationship Id="rId9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svg"/><Relationship Id="rId5" Type="http://schemas.openxmlformats.org/officeDocument/2006/relationships/image" Target="../media/image146.png"/><Relationship Id="rId4" Type="http://schemas.openxmlformats.org/officeDocument/2006/relationships/image" Target="../media/image150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3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svg"/><Relationship Id="rId5" Type="http://schemas.openxmlformats.org/officeDocument/2006/relationships/image" Target="../media/image156.png"/><Relationship Id="rId4" Type="http://schemas.openxmlformats.org/officeDocument/2006/relationships/image" Target="../media/image15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1.svg"/><Relationship Id="rId5" Type="http://schemas.openxmlformats.org/officeDocument/2006/relationships/image" Target="../media/image160.png"/><Relationship Id="rId4" Type="http://schemas.openxmlformats.org/officeDocument/2006/relationships/image" Target="../media/image159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2.png"/><Relationship Id="rId7" Type="http://schemas.openxmlformats.org/officeDocument/2006/relationships/image" Target="../media/image119.sv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63.png"/><Relationship Id="rId4" Type="http://schemas.openxmlformats.org/officeDocument/2006/relationships/image" Target="../media/image63.svg"/><Relationship Id="rId9" Type="http://schemas.openxmlformats.org/officeDocument/2006/relationships/image" Target="../media/image117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sv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svg"/><Relationship Id="rId4" Type="http://schemas.openxmlformats.org/officeDocument/2006/relationships/image" Target="../media/image1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svg"/><Relationship Id="rId3" Type="http://schemas.openxmlformats.org/officeDocument/2006/relationships/image" Target="../media/image182.emf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5.svg"/><Relationship Id="rId5" Type="http://schemas.openxmlformats.org/officeDocument/2006/relationships/image" Target="../media/image154.png"/><Relationship Id="rId4" Type="http://schemas.openxmlformats.org/officeDocument/2006/relationships/image" Target="../media/image183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8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3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svg"/><Relationship Id="rId5" Type="http://schemas.openxmlformats.org/officeDocument/2006/relationships/image" Target="../media/image191.png"/><Relationship Id="rId4" Type="http://schemas.openxmlformats.org/officeDocument/2006/relationships/image" Target="../media/image190.sv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sv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svg"/><Relationship Id="rId5" Type="http://schemas.openxmlformats.org/officeDocument/2006/relationships/image" Target="../media/image195.png"/><Relationship Id="rId4" Type="http://schemas.openxmlformats.org/officeDocument/2006/relationships/image" Target="../media/image194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17.sv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3.sv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09E94-9103-4F23-A112-AF0FC760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6992814" cy="1385216"/>
          </a:xfrm>
        </p:spPr>
        <p:txBody>
          <a:bodyPr/>
          <a:lstStyle/>
          <a:p>
            <a:r>
              <a:rPr lang="da-DK" sz="4000" dirty="0">
                <a:latin typeface="Trebuchet MS" panose="020B0603020202020204" pitchFamily="34" charset="0"/>
              </a:rPr>
              <a:t>Superbrugerundervisning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1BF836-2E7F-46C9-B550-965E5BA14C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4583" y="1301024"/>
            <a:ext cx="3123142" cy="278332"/>
          </a:xfrm>
          <a:solidFill>
            <a:schemeClr val="bg1"/>
          </a:solidFill>
        </p:spPr>
        <p:txBody>
          <a:bodyPr/>
          <a:lstStyle/>
          <a:p>
            <a:r>
              <a:rPr lang="da-DK" sz="1100" dirty="0">
                <a:solidFill>
                  <a:schemeClr val="tx1"/>
                </a:solidFill>
              </a:rPr>
              <a:t>Kommunernes pensionssystem, kp basis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2A2400-7310-4D53-AEDA-70453D8E9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Kommunernes Pensionssystem, KP Basis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9869E34-CA7B-4A86-85D7-43204C7454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/>
              <a:t>1.0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A82011D-B804-46B1-8CCC-CA6B71F6E1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/>
              <a:t>Morten Ladefoged Iversen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E510A0D-62AF-472C-8DEE-0A34E2DB40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/>
              <a:t>mliv@netcompany.com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4AEF681-3FDE-43C9-8495-089F7F64423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92500"/>
          </a:bodyPr>
          <a:lstStyle/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06A161F-2703-4EC9-BDEC-8343867ED6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EBBA95-56BD-4720-94A0-9EF195874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512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88687-965E-496D-BAF7-12FB2E37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2" y="287819"/>
            <a:ext cx="10760801" cy="393600"/>
          </a:xfrm>
        </p:spPr>
        <p:txBody>
          <a:bodyPr>
            <a:normAutofit fontScale="90000"/>
          </a:bodyPr>
          <a:lstStyle/>
          <a:p>
            <a:r>
              <a:rPr lang="da-DK" dirty="0"/>
              <a:t>Generelt systemoverblik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C4F09E75-82D3-4DC6-85AF-528E30EA01E9}"/>
              </a:ext>
            </a:extLst>
          </p:cNvPr>
          <p:cNvGrpSpPr/>
          <p:nvPr/>
        </p:nvGrpSpPr>
        <p:grpSpPr>
          <a:xfrm>
            <a:off x="3467803" y="2057068"/>
            <a:ext cx="5487564" cy="4332825"/>
            <a:chOff x="1333499" y="2857501"/>
            <a:chExt cx="2984501" cy="1905000"/>
          </a:xfrm>
        </p:grpSpPr>
        <p:pic>
          <p:nvPicPr>
            <p:cNvPr id="6" name="Grafik 5" descr="Skærm med massiv udfyldning">
              <a:extLst>
                <a:ext uri="{FF2B5EF4-FFF2-40B4-BE49-F238E27FC236}">
                  <a16:creationId xmlns:a16="http://schemas.microsoft.com/office/drawing/2014/main" id="{6EB3F263-BBCE-4876-ACA4-214303B1E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037" t="12938" r="5284" b="10548"/>
            <a:stretch/>
          </p:blipFill>
          <p:spPr>
            <a:xfrm>
              <a:off x="1333499" y="2857501"/>
              <a:ext cx="2984501" cy="1905000"/>
            </a:xfrm>
            <a:prstGeom prst="rect">
              <a:avLst/>
            </a:prstGeom>
          </p:spPr>
        </p:pic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55B1C322-E9C4-4C77-AF56-C761D98E7992}"/>
                </a:ext>
              </a:extLst>
            </p:cNvPr>
            <p:cNvSpPr txBox="1"/>
            <p:nvPr/>
          </p:nvSpPr>
          <p:spPr>
            <a:xfrm>
              <a:off x="2416481" y="3112996"/>
              <a:ext cx="783816" cy="194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2800" b="1" dirty="0">
                  <a:latin typeface="Trebuchet MS" panose="020B0603020202020204" pitchFamily="34" charset="0"/>
                </a:rPr>
                <a:t>KP Basis</a:t>
              </a:r>
            </a:p>
          </p:txBody>
        </p:sp>
      </p:grp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C6F3A727-1122-422C-8FFE-124884B83238}"/>
              </a:ext>
            </a:extLst>
          </p:cNvPr>
          <p:cNvCxnSpPr>
            <a:cxnSpLocks/>
          </p:cNvCxnSpPr>
          <p:nvPr/>
        </p:nvCxnSpPr>
        <p:spPr>
          <a:xfrm flipV="1">
            <a:off x="9025995" y="3829207"/>
            <a:ext cx="594086" cy="2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F7879FA5-D752-4226-BDF6-27685DB4DC7B}"/>
              </a:ext>
            </a:extLst>
          </p:cNvPr>
          <p:cNvSpPr txBox="1"/>
          <p:nvPr/>
        </p:nvSpPr>
        <p:spPr>
          <a:xfrm>
            <a:off x="1930667" y="3530085"/>
            <a:ext cx="1178138" cy="393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Hændelser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ACD2B4E-A594-4704-AF46-62BC57EF36EE}"/>
              </a:ext>
            </a:extLst>
          </p:cNvPr>
          <p:cNvGrpSpPr/>
          <p:nvPr/>
        </p:nvGrpSpPr>
        <p:grpSpPr>
          <a:xfrm>
            <a:off x="143313" y="4508411"/>
            <a:ext cx="1689532" cy="1286974"/>
            <a:chOff x="5620642" y="2665966"/>
            <a:chExt cx="1820224" cy="1303604"/>
          </a:xfrm>
        </p:grpSpPr>
        <p:pic>
          <p:nvPicPr>
            <p:cNvPr id="18" name="Grafik 17" descr="Database med massiv udfyldning">
              <a:extLst>
                <a:ext uri="{FF2B5EF4-FFF2-40B4-BE49-F238E27FC236}">
                  <a16:creationId xmlns:a16="http://schemas.microsoft.com/office/drawing/2014/main" id="{B039F52C-FAD6-4B38-867C-3679983A1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5185" y="2665966"/>
              <a:ext cx="914400" cy="914400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FAA21131-0B71-44AF-9A1C-D10BCDBC01B0}"/>
                </a:ext>
              </a:extLst>
            </p:cNvPr>
            <p:cNvSpPr txBox="1"/>
            <p:nvPr/>
          </p:nvSpPr>
          <p:spPr>
            <a:xfrm>
              <a:off x="5620642" y="3575970"/>
              <a:ext cx="1820224" cy="393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400" dirty="0">
                  <a:latin typeface="Trebuchet MS" panose="020B0603020202020204" pitchFamily="34" charset="0"/>
                </a:rPr>
                <a:t>Eksternt IT-system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9787A2CE-0468-4500-8631-8FDD00163AF0}"/>
              </a:ext>
            </a:extLst>
          </p:cNvPr>
          <p:cNvGrpSpPr/>
          <p:nvPr/>
        </p:nvGrpSpPr>
        <p:grpSpPr>
          <a:xfrm>
            <a:off x="143313" y="2998526"/>
            <a:ext cx="1406986" cy="1468143"/>
            <a:chOff x="-2975590" y="3083898"/>
            <a:chExt cx="1327384" cy="1327384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D2AB0C0C-4522-4D39-A679-F04B507EE514}"/>
                </a:ext>
              </a:extLst>
            </p:cNvPr>
            <p:cNvSpPr txBox="1"/>
            <p:nvPr/>
          </p:nvSpPr>
          <p:spPr>
            <a:xfrm>
              <a:off x="-2656797" y="3580544"/>
              <a:ext cx="694592" cy="2425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a-DK" sz="1600" dirty="0">
                  <a:latin typeface="Trebuchet MS" panose="020B0603020202020204" pitchFamily="34" charset="0"/>
                </a:rPr>
                <a:t>KP Basis</a:t>
              </a:r>
            </a:p>
          </p:txBody>
        </p:sp>
        <p:pic>
          <p:nvPicPr>
            <p:cNvPr id="24" name="Grafik 23" descr="Skærm med massiv udfyldning">
              <a:extLst>
                <a:ext uri="{FF2B5EF4-FFF2-40B4-BE49-F238E27FC236}">
                  <a16:creationId xmlns:a16="http://schemas.microsoft.com/office/drawing/2014/main" id="{90D7D056-B965-4F3F-B709-A70D37E82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975590" y="3083898"/>
              <a:ext cx="1327384" cy="1327384"/>
            </a:xfrm>
            <a:prstGeom prst="rect">
              <a:avLst/>
            </a:prstGeom>
          </p:spPr>
        </p:pic>
      </p:grpSp>
      <p:cxnSp>
        <p:nvCxnSpPr>
          <p:cNvPr id="26" name="Forbindelse: vinklet 25">
            <a:extLst>
              <a:ext uri="{FF2B5EF4-FFF2-40B4-BE49-F238E27FC236}">
                <a16:creationId xmlns:a16="http://schemas.microsoft.com/office/drawing/2014/main" id="{3B3B40F6-D17A-4FC6-AD34-5A1111F3F51B}"/>
              </a:ext>
            </a:extLst>
          </p:cNvPr>
          <p:cNvCxnSpPr>
            <a:cxnSpLocks/>
            <a:stCxn id="39" idx="3"/>
            <a:endCxn id="8" idx="0"/>
          </p:cNvCxnSpPr>
          <p:nvPr/>
        </p:nvCxnSpPr>
        <p:spPr>
          <a:xfrm>
            <a:off x="1329429" y="2126178"/>
            <a:ext cx="1190307" cy="1403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bindelse: vinklet 29">
            <a:extLst>
              <a:ext uri="{FF2B5EF4-FFF2-40B4-BE49-F238E27FC236}">
                <a16:creationId xmlns:a16="http://schemas.microsoft.com/office/drawing/2014/main" id="{17B26565-8A36-4EB6-8392-4C8EC3C9A730}"/>
              </a:ext>
            </a:extLst>
          </p:cNvPr>
          <p:cNvCxnSpPr>
            <a:cxnSpLocks/>
            <a:stCxn id="18" idx="3"/>
            <a:endCxn id="8" idx="2"/>
          </p:cNvCxnSpPr>
          <p:nvPr/>
        </p:nvCxnSpPr>
        <p:spPr>
          <a:xfrm flipV="1">
            <a:off x="1265454" y="3923684"/>
            <a:ext cx="1254282" cy="10360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B8247AA4-1BB6-4987-9B82-680405070D5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 flipV="1">
            <a:off x="1550299" y="3726885"/>
            <a:ext cx="380368" cy="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5782D2CF-F060-46D7-ABD7-3547E4CD48E4}"/>
              </a:ext>
            </a:extLst>
          </p:cNvPr>
          <p:cNvCxnSpPr>
            <a:cxnSpLocks/>
          </p:cNvCxnSpPr>
          <p:nvPr/>
        </p:nvCxnSpPr>
        <p:spPr>
          <a:xfrm>
            <a:off x="3108805" y="3808450"/>
            <a:ext cx="35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119" descr="Open folder">
            <a:extLst>
              <a:ext uri="{FF2B5EF4-FFF2-40B4-BE49-F238E27FC236}">
                <a16:creationId xmlns:a16="http://schemas.microsoft.com/office/drawing/2014/main" id="{BE42D32E-9B9C-4108-B78C-A431D6377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1320" y="3217097"/>
            <a:ext cx="680378" cy="680378"/>
          </a:xfrm>
          <a:prstGeom prst="rect">
            <a:avLst/>
          </a:prstGeom>
        </p:spPr>
      </p:pic>
      <p:sp>
        <p:nvSpPr>
          <p:cNvPr id="64" name="Tekstfelt 63">
            <a:extLst>
              <a:ext uri="{FF2B5EF4-FFF2-40B4-BE49-F238E27FC236}">
                <a16:creationId xmlns:a16="http://schemas.microsoft.com/office/drawing/2014/main" id="{D8E059AD-42F6-4D04-871C-271E8EF2789E}"/>
              </a:ext>
            </a:extLst>
          </p:cNvPr>
          <p:cNvSpPr txBox="1"/>
          <p:nvPr/>
        </p:nvSpPr>
        <p:spPr>
          <a:xfrm>
            <a:off x="7246756" y="3876107"/>
            <a:ext cx="513958" cy="388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Sager</a:t>
            </a:r>
          </a:p>
        </p:txBody>
      </p:sp>
      <p:pic>
        <p:nvPicPr>
          <p:cNvPr id="65" name="Graphic 131" descr="Scales of justice">
            <a:extLst>
              <a:ext uri="{FF2B5EF4-FFF2-40B4-BE49-F238E27FC236}">
                <a16:creationId xmlns:a16="http://schemas.microsoft.com/office/drawing/2014/main" id="{91E7D922-EA87-451F-9479-4D92471DB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5768" y="3245614"/>
            <a:ext cx="604447" cy="604447"/>
          </a:xfrm>
          <a:prstGeom prst="rect">
            <a:avLst/>
          </a:prstGeom>
        </p:spPr>
      </p:pic>
      <p:sp>
        <p:nvSpPr>
          <p:cNvPr id="69" name="Tekstfelt 68">
            <a:extLst>
              <a:ext uri="{FF2B5EF4-FFF2-40B4-BE49-F238E27FC236}">
                <a16:creationId xmlns:a16="http://schemas.microsoft.com/office/drawing/2014/main" id="{7431928E-945D-4086-A47A-6CE11192A50B}"/>
              </a:ext>
            </a:extLst>
          </p:cNvPr>
          <p:cNvSpPr txBox="1"/>
          <p:nvPr/>
        </p:nvSpPr>
        <p:spPr>
          <a:xfrm>
            <a:off x="4595807" y="3879924"/>
            <a:ext cx="524367" cy="280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Regler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66ADEF0-540A-4489-AD6A-88181843E6EB}"/>
              </a:ext>
            </a:extLst>
          </p:cNvPr>
          <p:cNvSpPr txBox="1"/>
          <p:nvPr/>
        </p:nvSpPr>
        <p:spPr>
          <a:xfrm>
            <a:off x="9770379" y="2579517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Bevillinger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4AB39CBA-379C-4381-8771-84D5A212CDC9}"/>
              </a:ext>
            </a:extLst>
          </p:cNvPr>
          <p:cNvSpPr txBox="1"/>
          <p:nvPr/>
        </p:nvSpPr>
        <p:spPr>
          <a:xfrm>
            <a:off x="9770379" y="3131758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Afslag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AC688B78-7C92-4A16-9898-29902DE782ED}"/>
              </a:ext>
            </a:extLst>
          </p:cNvPr>
          <p:cNvSpPr txBox="1"/>
          <p:nvPr/>
        </p:nvSpPr>
        <p:spPr>
          <a:xfrm>
            <a:off x="9770379" y="4236239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Træk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7B290B5C-1208-445E-A4B8-2913CF43BCEC}"/>
              </a:ext>
            </a:extLst>
          </p:cNvPr>
          <p:cNvSpPr txBox="1"/>
          <p:nvPr/>
        </p:nvSpPr>
        <p:spPr>
          <a:xfrm>
            <a:off x="9770379" y="3683998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Udbetalinger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5AD613F-9D11-4A4C-A6A3-82104AD26F9F}"/>
              </a:ext>
            </a:extLst>
          </p:cNvPr>
          <p:cNvSpPr txBox="1"/>
          <p:nvPr/>
        </p:nvSpPr>
        <p:spPr>
          <a:xfrm>
            <a:off x="-248941" y="1307210"/>
            <a:ext cx="2141536" cy="472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Trebuchet MS" panose="020B0603020202020204" pitchFamily="34" charset="0"/>
              </a:rPr>
              <a:t>INPUT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794897A0-A193-45E9-9475-B2174BBF6F6F}"/>
              </a:ext>
            </a:extLst>
          </p:cNvPr>
          <p:cNvSpPr txBox="1"/>
          <p:nvPr/>
        </p:nvSpPr>
        <p:spPr>
          <a:xfrm>
            <a:off x="9635435" y="1432766"/>
            <a:ext cx="2141536" cy="472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Trebuchet MS" panose="020B0603020202020204" pitchFamily="34" charset="0"/>
              </a:rPr>
              <a:t>OUTPUT</a:t>
            </a:r>
          </a:p>
        </p:txBody>
      </p:sp>
      <p:pic>
        <p:nvPicPr>
          <p:cNvPr id="58" name="Grafik 57" descr="Postit-noter kontur">
            <a:extLst>
              <a:ext uri="{FF2B5EF4-FFF2-40B4-BE49-F238E27FC236}">
                <a16:creationId xmlns:a16="http://schemas.microsoft.com/office/drawing/2014/main" id="{4E444F4B-56E1-4EA2-A8B5-268A3C24C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4993" y="3267968"/>
            <a:ext cx="545011" cy="545011"/>
          </a:xfrm>
          <a:prstGeom prst="rect">
            <a:avLst/>
          </a:prstGeom>
        </p:spPr>
      </p:pic>
      <p:sp>
        <p:nvSpPr>
          <p:cNvPr id="66" name="Tekstfelt 65">
            <a:extLst>
              <a:ext uri="{FF2B5EF4-FFF2-40B4-BE49-F238E27FC236}">
                <a16:creationId xmlns:a16="http://schemas.microsoft.com/office/drawing/2014/main" id="{5E4573CD-90F2-41DB-BCDC-BD7BA53B8563}"/>
              </a:ext>
            </a:extLst>
          </p:cNvPr>
          <p:cNvSpPr txBox="1"/>
          <p:nvPr/>
        </p:nvSpPr>
        <p:spPr>
          <a:xfrm>
            <a:off x="6157270" y="3897475"/>
            <a:ext cx="846470" cy="1451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Opgaver</a:t>
            </a:r>
            <a:endParaRPr lang="da-DK" sz="1600" dirty="0">
              <a:latin typeface="Trebuchet MS" panose="020B0603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686ABB-52E6-4033-9776-231E5C01BDE3}"/>
              </a:ext>
            </a:extLst>
          </p:cNvPr>
          <p:cNvGrpSpPr/>
          <p:nvPr/>
        </p:nvGrpSpPr>
        <p:grpSpPr>
          <a:xfrm>
            <a:off x="415029" y="1668978"/>
            <a:ext cx="914400" cy="1304139"/>
            <a:chOff x="340854" y="4854968"/>
            <a:chExt cx="914400" cy="1304139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CDB0DF58-5D8B-46C8-96B1-434152C3B66C}"/>
                </a:ext>
              </a:extLst>
            </p:cNvPr>
            <p:cNvSpPr txBox="1"/>
            <p:nvPr/>
          </p:nvSpPr>
          <p:spPr>
            <a:xfrm>
              <a:off x="476964" y="5765507"/>
              <a:ext cx="687749" cy="393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600" dirty="0">
                  <a:latin typeface="Trebuchet MS" panose="020B0603020202020204" pitchFamily="34" charset="0"/>
                </a:rPr>
                <a:t>Bruger</a:t>
              </a:r>
            </a:p>
          </p:txBody>
        </p:sp>
        <p:pic>
          <p:nvPicPr>
            <p:cNvPr id="39" name="Grafik 3" descr="Callcenter med massiv udfyldning">
              <a:extLst>
                <a:ext uri="{FF2B5EF4-FFF2-40B4-BE49-F238E27FC236}">
                  <a16:creationId xmlns:a16="http://schemas.microsoft.com/office/drawing/2014/main" id="{6FCE87FC-E371-4BD3-AB6C-A3F7B070C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0854" y="4854968"/>
              <a:ext cx="914400" cy="914400"/>
            </a:xfrm>
            <a:prstGeom prst="rect">
              <a:avLst/>
            </a:prstGeom>
          </p:spPr>
        </p:pic>
      </p:grpSp>
      <p:cxnSp>
        <p:nvCxnSpPr>
          <p:cNvPr id="41" name="Lige pilforbindelse 33">
            <a:extLst>
              <a:ext uri="{FF2B5EF4-FFF2-40B4-BE49-F238E27FC236}">
                <a16:creationId xmlns:a16="http://schemas.microsoft.com/office/drawing/2014/main" id="{1D2DF6D4-1B57-4C96-9DEC-10655EA93C6F}"/>
              </a:ext>
            </a:extLst>
          </p:cNvPr>
          <p:cNvCxnSpPr>
            <a:cxnSpLocks/>
          </p:cNvCxnSpPr>
          <p:nvPr/>
        </p:nvCxnSpPr>
        <p:spPr>
          <a:xfrm>
            <a:off x="5459068" y="3728210"/>
            <a:ext cx="35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felt 35">
            <a:extLst>
              <a:ext uri="{FF2B5EF4-FFF2-40B4-BE49-F238E27FC236}">
                <a16:creationId xmlns:a16="http://schemas.microsoft.com/office/drawing/2014/main" id="{70B0FEE1-AB67-463F-B5B2-F62C1A0949A6}"/>
              </a:ext>
            </a:extLst>
          </p:cNvPr>
          <p:cNvSpPr txBox="1"/>
          <p:nvPr/>
        </p:nvSpPr>
        <p:spPr>
          <a:xfrm>
            <a:off x="9770379" y="4797134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Informationer</a:t>
            </a:r>
          </a:p>
        </p:txBody>
      </p:sp>
    </p:spTree>
    <p:extLst>
      <p:ext uri="{BB962C8B-B14F-4D97-AF65-F5344CB8AC3E}">
        <p14:creationId xmlns:p14="http://schemas.microsoft.com/office/powerpoint/2010/main" val="673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4" grpId="0"/>
      <p:bldP spid="69" grpId="0"/>
      <p:bldP spid="33" grpId="0" animBg="1"/>
      <p:bldP spid="35" grpId="0" animBg="1"/>
      <p:bldP spid="36" grpId="0" animBg="1"/>
      <p:bldP spid="37" grpId="0" animBg="1"/>
      <p:bldP spid="66" grpId="0"/>
      <p:bldP spid="4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CF865-3710-4717-9154-060B8330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Træk i KP Basis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06A7E3C-CCEA-4693-BA5D-298C494841B4}"/>
              </a:ext>
            </a:extLst>
          </p:cNvPr>
          <p:cNvSpPr txBox="1"/>
          <p:nvPr/>
        </p:nvSpPr>
        <p:spPr>
          <a:xfrm>
            <a:off x="6429375" y="1603299"/>
            <a:ext cx="3857625" cy="4006926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9" name="Grafik 8" descr="Bruger kontur">
            <a:extLst>
              <a:ext uri="{FF2B5EF4-FFF2-40B4-BE49-F238E27FC236}">
                <a16:creationId xmlns:a16="http://schemas.microsoft.com/office/drawing/2014/main" id="{F15E9084-C08C-4DB4-AFC8-31943CED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421" y="2265414"/>
            <a:ext cx="2327171" cy="2327171"/>
          </a:xfrm>
          <a:prstGeom prst="rect">
            <a:avLst/>
          </a:prstGeom>
        </p:spPr>
      </p:pic>
      <p:pic>
        <p:nvPicPr>
          <p:cNvPr id="13" name="Grafik 12" descr="Skat med massiv udfyldning">
            <a:extLst>
              <a:ext uri="{FF2B5EF4-FFF2-40B4-BE49-F238E27FC236}">
                <a16:creationId xmlns:a16="http://schemas.microsoft.com/office/drawing/2014/main" id="{339EDC99-607E-4562-BA38-DE7088BA8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0775" y="2718671"/>
            <a:ext cx="1391391" cy="1391391"/>
          </a:xfrm>
          <a:prstGeom prst="rect">
            <a:avLst/>
          </a:prstGeom>
        </p:spPr>
      </p:pic>
      <p:sp>
        <p:nvSpPr>
          <p:cNvPr id="7" name="Tekstfelt 3">
            <a:extLst>
              <a:ext uri="{FF2B5EF4-FFF2-40B4-BE49-F238E27FC236}">
                <a16:creationId xmlns:a16="http://schemas.microsoft.com/office/drawing/2014/main" id="{0FF4A1A9-69C4-4F26-B805-9C710BDDBF38}"/>
              </a:ext>
            </a:extLst>
          </p:cNvPr>
          <p:cNvSpPr txBox="1"/>
          <p:nvPr/>
        </p:nvSpPr>
        <p:spPr>
          <a:xfrm>
            <a:off x="6096000" y="1603299"/>
            <a:ext cx="4367579" cy="456255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kstfelt 4">
            <a:extLst>
              <a:ext uri="{FF2B5EF4-FFF2-40B4-BE49-F238E27FC236}">
                <a16:creationId xmlns:a16="http://schemas.microsoft.com/office/drawing/2014/main" id="{4C91C547-B2CC-4129-B707-515F5459C79F}"/>
              </a:ext>
            </a:extLst>
          </p:cNvPr>
          <p:cNvSpPr txBox="1"/>
          <p:nvPr/>
        </p:nvSpPr>
        <p:spPr>
          <a:xfrm>
            <a:off x="6212901" y="1951376"/>
            <a:ext cx="4145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Du kan både lave træk direkte i en borgers ydelser eller, hvis der ingen kommunale ydelser er, sende en anmodning til UDK om træk i borgers pension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7">
            <a:extLst>
              <a:ext uri="{FF2B5EF4-FFF2-40B4-BE49-F238E27FC236}">
                <a16:creationId xmlns:a16="http://schemas.microsoft.com/office/drawing/2014/main" id="{C8421B16-D852-4D0A-853F-C81544B446D9}"/>
              </a:ext>
            </a:extLst>
          </p:cNvPr>
          <p:cNvSpPr txBox="1"/>
          <p:nvPr/>
        </p:nvSpPr>
        <p:spPr>
          <a:xfrm>
            <a:off x="6212900" y="3478794"/>
            <a:ext cx="414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Afhængig af træktype følger trækket pensionen (forud- eller bagudtrukket)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felt 9">
            <a:extLst>
              <a:ext uri="{FF2B5EF4-FFF2-40B4-BE49-F238E27FC236}">
                <a16:creationId xmlns:a16="http://schemas.microsoft.com/office/drawing/2014/main" id="{5A62DBC0-5DC3-4F85-9C0A-15D2A3B151A9}"/>
              </a:ext>
            </a:extLst>
          </p:cNvPr>
          <p:cNvSpPr txBox="1"/>
          <p:nvPr/>
        </p:nvSpPr>
        <p:spPr>
          <a:xfrm>
            <a:off x="6212899" y="4458007"/>
            <a:ext cx="4145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For at beløbet kan blive trukket i borgerens næste udbetaling, skal I have oprettet trækket inden kørslen for næste udbetaling udføres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33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Skærm kontur">
            <a:extLst>
              <a:ext uri="{FF2B5EF4-FFF2-40B4-BE49-F238E27FC236}">
                <a16:creationId xmlns:a16="http://schemas.microsoft.com/office/drawing/2014/main" id="{D5E6278C-9097-49ED-B72C-12CB0256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92" y="814249"/>
            <a:ext cx="6151972" cy="615197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812622E-52DE-41B4-AD56-7CD2E78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træk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24E82EB-1DE9-4C60-A842-A7FB6E5D3B39}"/>
              </a:ext>
            </a:extLst>
          </p:cNvPr>
          <p:cNvSpPr txBox="1"/>
          <p:nvPr/>
        </p:nvSpPr>
        <p:spPr>
          <a:xfrm>
            <a:off x="6549042" y="1747449"/>
            <a:ext cx="4070167" cy="4285573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7FC3A0F-9340-4D62-8399-2CBE5EBACCA5}"/>
              </a:ext>
            </a:extLst>
          </p:cNvPr>
          <p:cNvSpPr txBox="1"/>
          <p:nvPr/>
        </p:nvSpPr>
        <p:spPr>
          <a:xfrm>
            <a:off x="6762018" y="2233137"/>
            <a:ext cx="36442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Du kan oprette træk på nye og eksisterende sager. 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Du kan også oprette et reguleringstræk på en eksisterende sag 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Du opretter de forskellige typer træk i ”Handlinger” under ”Opret træk”.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rafik 2" descr="Højre pil kontur">
            <a:extLst>
              <a:ext uri="{FF2B5EF4-FFF2-40B4-BE49-F238E27FC236}">
                <a16:creationId xmlns:a16="http://schemas.microsoft.com/office/drawing/2014/main" id="{7A5007EC-260A-419E-9BF8-291399CC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235492" y="4000373"/>
            <a:ext cx="697264" cy="697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414AA-0D94-43ED-B148-5A83C7729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889" y="2185216"/>
            <a:ext cx="2404465" cy="26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6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672FC-97BF-45A7-ADC5-2A3C9373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Tre typer træk</a:t>
            </a:r>
          </a:p>
        </p:txBody>
      </p:sp>
      <p:sp>
        <p:nvSpPr>
          <p:cNvPr id="10" name="Tekstfelt 3">
            <a:extLst>
              <a:ext uri="{FF2B5EF4-FFF2-40B4-BE49-F238E27FC236}">
                <a16:creationId xmlns:a16="http://schemas.microsoft.com/office/drawing/2014/main" id="{8F6963C6-43D4-49BB-A040-39B1186F622B}"/>
              </a:ext>
            </a:extLst>
          </p:cNvPr>
          <p:cNvSpPr txBox="1"/>
          <p:nvPr/>
        </p:nvSpPr>
        <p:spPr>
          <a:xfrm>
            <a:off x="1170959" y="1934308"/>
            <a:ext cx="2833232" cy="4095744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kstfelt 4">
            <a:extLst>
              <a:ext uri="{FF2B5EF4-FFF2-40B4-BE49-F238E27FC236}">
                <a16:creationId xmlns:a16="http://schemas.microsoft.com/office/drawing/2014/main" id="{FE054531-C586-4B4A-8AFB-2A86DE19AE1E}"/>
              </a:ext>
            </a:extLst>
          </p:cNvPr>
          <p:cNvSpPr txBox="1"/>
          <p:nvPr/>
        </p:nvSpPr>
        <p:spPr>
          <a:xfrm>
            <a:off x="1362833" y="2019071"/>
            <a:ext cx="2487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Servicetræk</a:t>
            </a:r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Træk i borgers ydelser eller pension til at dække egenbetaling for kommunale serviceydelser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Tekstfelt 5">
            <a:extLst>
              <a:ext uri="{FF2B5EF4-FFF2-40B4-BE49-F238E27FC236}">
                <a16:creationId xmlns:a16="http://schemas.microsoft.com/office/drawing/2014/main" id="{5D819FC1-16F9-496D-92EF-80E7EE158B1C}"/>
              </a:ext>
            </a:extLst>
          </p:cNvPr>
          <p:cNvSpPr txBox="1"/>
          <p:nvPr/>
        </p:nvSpPr>
        <p:spPr>
          <a:xfrm>
            <a:off x="4679384" y="1934308"/>
            <a:ext cx="2833232" cy="4095744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kstfelt 6">
            <a:extLst>
              <a:ext uri="{FF2B5EF4-FFF2-40B4-BE49-F238E27FC236}">
                <a16:creationId xmlns:a16="http://schemas.microsoft.com/office/drawing/2014/main" id="{868A4654-9834-487D-9B2E-0B5100C3A7B6}"/>
              </a:ext>
            </a:extLst>
          </p:cNvPr>
          <p:cNvSpPr txBox="1"/>
          <p:nvPr/>
        </p:nvSpPr>
        <p:spPr>
          <a:xfrm>
            <a:off x="4862473" y="2019071"/>
            <a:ext cx="24874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Regulering</a:t>
            </a:r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Hvis en borger har fået for meget udbetalt, så kan I lave en regulering på borgerens fremtidige ydelser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kstfelt 7">
            <a:extLst>
              <a:ext uri="{FF2B5EF4-FFF2-40B4-BE49-F238E27FC236}">
                <a16:creationId xmlns:a16="http://schemas.microsoft.com/office/drawing/2014/main" id="{38ACE96E-31B9-4644-9874-47F6EAE855BD}"/>
              </a:ext>
            </a:extLst>
          </p:cNvPr>
          <p:cNvSpPr txBox="1"/>
          <p:nvPr/>
        </p:nvSpPr>
        <p:spPr>
          <a:xfrm>
            <a:off x="8187809" y="1934308"/>
            <a:ext cx="2833232" cy="4095744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kstfelt 8">
            <a:extLst>
              <a:ext uri="{FF2B5EF4-FFF2-40B4-BE49-F238E27FC236}">
                <a16:creationId xmlns:a16="http://schemas.microsoft.com/office/drawing/2014/main" id="{FA77B5D0-70FA-4C00-A6A1-83F3B2122689}"/>
              </a:ext>
            </a:extLst>
          </p:cNvPr>
          <p:cNvSpPr txBox="1"/>
          <p:nvPr/>
        </p:nvSpPr>
        <p:spPr>
          <a:xfrm>
            <a:off x="8379684" y="2019071"/>
            <a:ext cx="248748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Tilbagebetaling</a:t>
            </a:r>
          </a:p>
          <a:p>
            <a:pPr algn="ctr"/>
            <a:endParaRPr lang="da-DK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Personligt tillæg kan være et lån og borgeren kan være underlagt at skulle tilbagebetale lånet over et vist antal træk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8D737A-4308-4D11-9367-02D4FDBA4923}"/>
              </a:ext>
            </a:extLst>
          </p:cNvPr>
          <p:cNvGrpSpPr/>
          <p:nvPr/>
        </p:nvGrpSpPr>
        <p:grpSpPr>
          <a:xfrm>
            <a:off x="1827780" y="4412158"/>
            <a:ext cx="1557594" cy="1279387"/>
            <a:chOff x="1866432" y="3588731"/>
            <a:chExt cx="1557594" cy="1279387"/>
          </a:xfrm>
        </p:grpSpPr>
        <p:pic>
          <p:nvPicPr>
            <p:cNvPr id="16" name="Grafik 9" descr="Bruger kontur">
              <a:extLst>
                <a:ext uri="{FF2B5EF4-FFF2-40B4-BE49-F238E27FC236}">
                  <a16:creationId xmlns:a16="http://schemas.microsoft.com/office/drawing/2014/main" id="{92022C3A-E92A-4576-A133-EB0F2FFE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6432" y="3588731"/>
              <a:ext cx="1365719" cy="1279387"/>
            </a:xfrm>
            <a:prstGeom prst="rect">
              <a:avLst/>
            </a:prstGeom>
          </p:spPr>
        </p:pic>
        <p:pic>
          <p:nvPicPr>
            <p:cNvPr id="17" name="Grafik 10" descr="Skat med massiv udfyldning">
              <a:extLst>
                <a:ext uri="{FF2B5EF4-FFF2-40B4-BE49-F238E27FC236}">
                  <a16:creationId xmlns:a16="http://schemas.microsoft.com/office/drawing/2014/main" id="{45E4BA35-1668-4DFE-8F6A-8FD114B7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33500" y="3957519"/>
              <a:ext cx="690526" cy="646875"/>
            </a:xfrm>
            <a:prstGeom prst="rect">
              <a:avLst/>
            </a:prstGeom>
          </p:spPr>
        </p:pic>
      </p:grpSp>
      <p:pic>
        <p:nvPicPr>
          <p:cNvPr id="18" name="Grafik 11" descr="Lommeregner med massiv udfyldning">
            <a:extLst>
              <a:ext uri="{FF2B5EF4-FFF2-40B4-BE49-F238E27FC236}">
                <a16:creationId xmlns:a16="http://schemas.microsoft.com/office/drawing/2014/main" id="{9F4C0E1F-C22E-430C-92D1-CD079551A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9017" y="4647183"/>
            <a:ext cx="914400" cy="914400"/>
          </a:xfrm>
          <a:prstGeom prst="rect">
            <a:avLst/>
          </a:prstGeom>
        </p:spPr>
      </p:pic>
      <p:pic>
        <p:nvPicPr>
          <p:cNvPr id="19" name="Grafik 12" descr="Lån med massiv udfyldning">
            <a:extLst>
              <a:ext uri="{FF2B5EF4-FFF2-40B4-BE49-F238E27FC236}">
                <a16:creationId xmlns:a16="http://schemas.microsoft.com/office/drawing/2014/main" id="{CC414D3B-F39D-43A8-AD8C-40B75D86A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37964" y="4718919"/>
            <a:ext cx="770927" cy="7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11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A74B1-B2FE-4F11-9ABD-2A393CFB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Engangstræk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E6CB66C-9544-46A7-A2FA-F3EDBAC24F7E}"/>
              </a:ext>
            </a:extLst>
          </p:cNvPr>
          <p:cNvSpPr txBox="1"/>
          <p:nvPr/>
        </p:nvSpPr>
        <p:spPr>
          <a:xfrm>
            <a:off x="4348993" y="864235"/>
            <a:ext cx="4044461" cy="512953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9D9F554-E055-4AE6-8769-B501CC804186}"/>
              </a:ext>
            </a:extLst>
          </p:cNvPr>
          <p:cNvSpPr txBox="1"/>
          <p:nvPr/>
        </p:nvSpPr>
        <p:spPr>
          <a:xfrm>
            <a:off x="4553723" y="2424393"/>
            <a:ext cx="36349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Engangstræk</a:t>
            </a:r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Under handlinger skal I vælge ”Opret træk”. 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Angiv sagsoplysninger og fortsæt.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I næste trin skal I angive hvilken frekvens trækket skal have.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Her vælger I ”Engangsbeløb”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5" name="Grafik 14" descr="Dagskalender med massiv udfyldning">
            <a:extLst>
              <a:ext uri="{FF2B5EF4-FFF2-40B4-BE49-F238E27FC236}">
                <a16:creationId xmlns:a16="http://schemas.microsoft.com/office/drawing/2014/main" id="{A4D986C9-C881-4873-AC9C-5112A3D85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7174" y="1048961"/>
            <a:ext cx="1368094" cy="13680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585A1B-38EA-4BFE-A1FA-DA0046D74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842" y="1453954"/>
            <a:ext cx="3643533" cy="4768665"/>
          </a:xfrm>
        </p:spPr>
        <p:txBody>
          <a:bodyPr/>
          <a:lstStyle/>
          <a:p>
            <a:r>
              <a:rPr lang="da-DK" dirty="0"/>
              <a:t>Man kan, som I ved, ikke lave et træk bagud i tid, men det kan fx håndteres via et engangstræk.</a:t>
            </a:r>
          </a:p>
          <a:p>
            <a:endParaRPr lang="da-DK" dirty="0"/>
          </a:p>
          <a:p>
            <a:r>
              <a:rPr lang="da-DK" dirty="0"/>
              <a:t>Skulle der have været et træk de seneste 3 måneder på 100 kr., så kan man fx vælge at oprette et engangstræk på 300 kr. til den kommende måned.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5C968-F3B1-4E42-860F-C2016DDC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010" y="1733008"/>
            <a:ext cx="2912208" cy="31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81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99" y="617803"/>
            <a:ext cx="10760801" cy="393600"/>
          </a:xfrm>
        </p:spPr>
        <p:txBody>
          <a:bodyPr>
            <a:normAutofit fontScale="90000"/>
          </a:bodyPr>
          <a:lstStyle/>
          <a:p>
            <a:r>
              <a:rPr lang="da-DK" sz="3200" dirty="0"/>
              <a:t>Økonomifanen &amp; Sagsoversigt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D0B3-5E90-4FFB-9EC3-79A0ECBE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6" y="1087603"/>
            <a:ext cx="12192000" cy="4969009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344B0EB-3BE2-42CA-BC0B-D5FBBF403604}"/>
              </a:ext>
            </a:extLst>
          </p:cNvPr>
          <p:cNvSpPr/>
          <p:nvPr/>
        </p:nvSpPr>
        <p:spPr>
          <a:xfrm>
            <a:off x="1940138" y="2464949"/>
            <a:ext cx="616026" cy="2782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92D7E56-8B01-4F22-9875-8E9005745611}"/>
              </a:ext>
            </a:extLst>
          </p:cNvPr>
          <p:cNvSpPr/>
          <p:nvPr/>
        </p:nvSpPr>
        <p:spPr>
          <a:xfrm>
            <a:off x="939148" y="1910767"/>
            <a:ext cx="616026" cy="2782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6735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: afrundede hjørner 47">
            <a:extLst>
              <a:ext uri="{FF2B5EF4-FFF2-40B4-BE49-F238E27FC236}">
                <a16:creationId xmlns:a16="http://schemas.microsoft.com/office/drawing/2014/main" id="{A8901F95-7B03-4ADA-BBC4-7FDF98C7C77C}"/>
              </a:ext>
            </a:extLst>
          </p:cNvPr>
          <p:cNvSpPr/>
          <p:nvPr/>
        </p:nvSpPr>
        <p:spPr>
          <a:xfrm>
            <a:off x="2767253" y="4022930"/>
            <a:ext cx="1465616" cy="120890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: afrundede hjørner 46">
            <a:extLst>
              <a:ext uri="{FF2B5EF4-FFF2-40B4-BE49-F238E27FC236}">
                <a16:creationId xmlns:a16="http://schemas.microsoft.com/office/drawing/2014/main" id="{03567534-2E9A-43F9-AFD0-4657CC375BE0}"/>
              </a:ext>
            </a:extLst>
          </p:cNvPr>
          <p:cNvSpPr/>
          <p:nvPr/>
        </p:nvSpPr>
        <p:spPr>
          <a:xfrm>
            <a:off x="4837113" y="4010175"/>
            <a:ext cx="1465616" cy="120890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E0ADD828-263B-4292-9626-7C88C314B480}"/>
              </a:ext>
            </a:extLst>
          </p:cNvPr>
          <p:cNvCxnSpPr>
            <a:cxnSpLocks/>
          </p:cNvCxnSpPr>
          <p:nvPr/>
        </p:nvCxnSpPr>
        <p:spPr>
          <a:xfrm>
            <a:off x="8256689" y="2946323"/>
            <a:ext cx="1100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pilforbindelse 86">
            <a:extLst>
              <a:ext uri="{FF2B5EF4-FFF2-40B4-BE49-F238E27FC236}">
                <a16:creationId xmlns:a16="http://schemas.microsoft.com/office/drawing/2014/main" id="{4D30AE4B-8DBB-44E4-9C2D-8FCFE017286D}"/>
              </a:ext>
            </a:extLst>
          </p:cNvPr>
          <p:cNvCxnSpPr>
            <a:cxnSpLocks/>
          </p:cNvCxnSpPr>
          <p:nvPr/>
        </p:nvCxnSpPr>
        <p:spPr>
          <a:xfrm>
            <a:off x="7610701" y="3270849"/>
            <a:ext cx="0" cy="306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8F17BF73-AD80-42B6-8978-AD74779455DE}"/>
              </a:ext>
            </a:extLst>
          </p:cNvPr>
          <p:cNvSpPr/>
          <p:nvPr/>
        </p:nvSpPr>
        <p:spPr>
          <a:xfrm>
            <a:off x="6827936" y="2539843"/>
            <a:ext cx="1471545" cy="763770"/>
          </a:xfrm>
          <a:prstGeom prst="roundRect">
            <a:avLst/>
          </a:prstGeom>
          <a:solidFill>
            <a:srgbClr val="D1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4B3D3019-84D3-4FFD-AA0C-B080AFA06A62}"/>
              </a:ext>
            </a:extLst>
          </p:cNvPr>
          <p:cNvCxnSpPr>
            <a:cxnSpLocks/>
          </p:cNvCxnSpPr>
          <p:nvPr/>
        </p:nvCxnSpPr>
        <p:spPr>
          <a:xfrm flipV="1">
            <a:off x="6007853" y="2964533"/>
            <a:ext cx="7587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51EDA57C-B80C-4A1F-BE2D-C9D865842718}"/>
              </a:ext>
            </a:extLst>
          </p:cNvPr>
          <p:cNvCxnSpPr>
            <a:cxnSpLocks/>
          </p:cNvCxnSpPr>
          <p:nvPr/>
        </p:nvCxnSpPr>
        <p:spPr>
          <a:xfrm flipV="1">
            <a:off x="4027537" y="2949684"/>
            <a:ext cx="7587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: afrundede hjørner 40">
            <a:extLst>
              <a:ext uri="{FF2B5EF4-FFF2-40B4-BE49-F238E27FC236}">
                <a16:creationId xmlns:a16="http://schemas.microsoft.com/office/drawing/2014/main" id="{C36768BC-D871-429F-A59F-3700DA06CD77}"/>
              </a:ext>
            </a:extLst>
          </p:cNvPr>
          <p:cNvSpPr/>
          <p:nvPr/>
        </p:nvSpPr>
        <p:spPr>
          <a:xfrm>
            <a:off x="2780096" y="2539843"/>
            <a:ext cx="1471545" cy="763770"/>
          </a:xfrm>
          <a:prstGeom prst="roundRect">
            <a:avLst/>
          </a:prstGeom>
          <a:solidFill>
            <a:srgbClr val="D1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6A104FB3-4B36-4222-9CAC-66FF3B9F857B}"/>
              </a:ext>
            </a:extLst>
          </p:cNvPr>
          <p:cNvCxnSpPr>
            <a:cxnSpLocks/>
          </p:cNvCxnSpPr>
          <p:nvPr/>
        </p:nvCxnSpPr>
        <p:spPr>
          <a:xfrm>
            <a:off x="5535230" y="3282885"/>
            <a:ext cx="119" cy="26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ktangel: afrundede hjørner 95">
            <a:extLst>
              <a:ext uri="{FF2B5EF4-FFF2-40B4-BE49-F238E27FC236}">
                <a16:creationId xmlns:a16="http://schemas.microsoft.com/office/drawing/2014/main" id="{1906BCC6-C53B-4804-B761-63D3E54BFA15}"/>
              </a:ext>
            </a:extLst>
          </p:cNvPr>
          <p:cNvSpPr/>
          <p:nvPr/>
        </p:nvSpPr>
        <p:spPr>
          <a:xfrm>
            <a:off x="9356707" y="2550884"/>
            <a:ext cx="1335865" cy="70337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59BE3E-1D58-45FD-A021-7A1F6C35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Flow – Træk til UDK </a:t>
            </a:r>
          </a:p>
        </p:txBody>
      </p:sp>
      <p:pic>
        <p:nvPicPr>
          <p:cNvPr id="7" name="Grafik 6" descr="Skærm kontur">
            <a:extLst>
              <a:ext uri="{FF2B5EF4-FFF2-40B4-BE49-F238E27FC236}">
                <a16:creationId xmlns:a16="http://schemas.microsoft.com/office/drawing/2014/main" id="{C8281085-D066-4096-B6F7-8BA203679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82" y="2453739"/>
            <a:ext cx="1159234" cy="115923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EFEC0A0-B28B-431D-90AF-85B6E494C7ED}"/>
              </a:ext>
            </a:extLst>
          </p:cNvPr>
          <p:cNvSpPr txBox="1"/>
          <p:nvPr/>
        </p:nvSpPr>
        <p:spPr>
          <a:xfrm>
            <a:off x="1240419" y="2769246"/>
            <a:ext cx="928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rgbClr val="005776"/>
                </a:solidFill>
                <a:latin typeface="Trebuchet MS" panose="020B0603020202020204" pitchFamily="34" charset="0"/>
              </a:rPr>
              <a:t>KP Basis</a:t>
            </a:r>
            <a:endParaRPr lang="da-DK" sz="1600" dirty="0">
              <a:solidFill>
                <a:srgbClr val="005776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89835BF-17F3-44DA-ABFE-3743D59C26BC}"/>
              </a:ext>
            </a:extLst>
          </p:cNvPr>
          <p:cNvSpPr txBox="1"/>
          <p:nvPr/>
        </p:nvSpPr>
        <p:spPr>
          <a:xfrm>
            <a:off x="2795377" y="2645831"/>
            <a:ext cx="1474935" cy="6009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Kan beløbet trækkes i borgerens kommunale ydelser?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CBE0FE4-157E-45A9-B091-5543CE898959}"/>
              </a:ext>
            </a:extLst>
          </p:cNvPr>
          <p:cNvSpPr txBox="1"/>
          <p:nvPr/>
        </p:nvSpPr>
        <p:spPr>
          <a:xfrm>
            <a:off x="3343466" y="3556388"/>
            <a:ext cx="4020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dirty="0">
                <a:latin typeface="Trebuchet MS" panose="020B0603020202020204" pitchFamily="34" charset="0"/>
              </a:rPr>
              <a:t>Ja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A4A9DF7-7BFD-4FB4-8CC6-0B9523A74DEE}"/>
              </a:ext>
            </a:extLst>
          </p:cNvPr>
          <p:cNvSpPr txBox="1"/>
          <p:nvPr/>
        </p:nvSpPr>
        <p:spPr>
          <a:xfrm>
            <a:off x="4314873" y="2726079"/>
            <a:ext cx="4020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dirty="0">
                <a:latin typeface="Trebuchet MS" panose="020B0603020202020204" pitchFamily="34" charset="0"/>
              </a:rPr>
              <a:t>Nej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E72AAED-D920-4E2E-BDBF-75A802922952}"/>
              </a:ext>
            </a:extLst>
          </p:cNvPr>
          <p:cNvSpPr txBox="1"/>
          <p:nvPr/>
        </p:nvSpPr>
        <p:spPr>
          <a:xfrm>
            <a:off x="2866734" y="4246528"/>
            <a:ext cx="1298029" cy="618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100" dirty="0">
                <a:latin typeface="Trebuchet MS" panose="020B0603020202020204" pitchFamily="34" charset="0"/>
              </a:rPr>
              <a:t>KP Basis trækker summen direkte i borgerens kommunale ydelser </a:t>
            </a:r>
          </a:p>
        </p:txBody>
      </p: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F8503C9A-5FE9-4F8E-B7B0-43BC956F9C46}"/>
              </a:ext>
            </a:extLst>
          </p:cNvPr>
          <p:cNvCxnSpPr>
            <a:cxnSpLocks/>
          </p:cNvCxnSpPr>
          <p:nvPr/>
        </p:nvCxnSpPr>
        <p:spPr>
          <a:xfrm>
            <a:off x="2169076" y="2914382"/>
            <a:ext cx="598177" cy="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: afrundede hjørner 35">
            <a:extLst>
              <a:ext uri="{FF2B5EF4-FFF2-40B4-BE49-F238E27FC236}">
                <a16:creationId xmlns:a16="http://schemas.microsoft.com/office/drawing/2014/main" id="{4A25CF71-6A28-4CF0-A6B5-93DAADC568F6}"/>
              </a:ext>
            </a:extLst>
          </p:cNvPr>
          <p:cNvSpPr/>
          <p:nvPr/>
        </p:nvSpPr>
        <p:spPr>
          <a:xfrm>
            <a:off x="4809711" y="2542838"/>
            <a:ext cx="1471545" cy="763770"/>
          </a:xfrm>
          <a:prstGeom prst="roundRect">
            <a:avLst/>
          </a:prstGeom>
          <a:solidFill>
            <a:srgbClr val="D1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54D6565E-B4D0-4B17-93D8-C63580BA6CB9}"/>
              </a:ext>
            </a:extLst>
          </p:cNvPr>
          <p:cNvSpPr txBox="1"/>
          <p:nvPr/>
        </p:nvSpPr>
        <p:spPr>
          <a:xfrm>
            <a:off x="4801681" y="2715109"/>
            <a:ext cx="1425546" cy="499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Servicetræk/tilbagebetaling?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2696EBAA-D286-40F1-B74B-FDE523BE09C8}"/>
              </a:ext>
            </a:extLst>
          </p:cNvPr>
          <p:cNvSpPr txBox="1"/>
          <p:nvPr/>
        </p:nvSpPr>
        <p:spPr>
          <a:xfrm>
            <a:off x="6332178" y="2686180"/>
            <a:ext cx="4020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dirty="0">
                <a:latin typeface="Trebuchet MS" panose="020B0603020202020204" pitchFamily="34" charset="0"/>
              </a:rPr>
              <a:t>Ja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CF2AF825-24E8-4FD5-BD95-6C7A0ACE05D5}"/>
              </a:ext>
            </a:extLst>
          </p:cNvPr>
          <p:cNvSpPr txBox="1"/>
          <p:nvPr/>
        </p:nvSpPr>
        <p:spPr>
          <a:xfrm>
            <a:off x="5010203" y="4275027"/>
            <a:ext cx="1123924" cy="561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100" dirty="0">
                <a:latin typeface="Trebuchet MS" panose="020B0603020202020204" pitchFamily="34" charset="0"/>
              </a:rPr>
              <a:t>Opkræv trækket gennem et girokort uden for KP Basis.</a:t>
            </a:r>
          </a:p>
        </p:txBody>
      </p:sp>
      <p:pic>
        <p:nvPicPr>
          <p:cNvPr id="60" name="Grafik 59" descr="Skærm med massiv udfyldning">
            <a:extLst>
              <a:ext uri="{FF2B5EF4-FFF2-40B4-BE49-F238E27FC236}">
                <a16:creationId xmlns:a16="http://schemas.microsoft.com/office/drawing/2014/main" id="{9E8B3380-F39D-4E19-9AEE-73857C330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45116" y="1927700"/>
            <a:ext cx="882988" cy="882988"/>
          </a:xfrm>
          <a:prstGeom prst="rect">
            <a:avLst/>
          </a:prstGeom>
        </p:spPr>
      </p:pic>
      <p:sp>
        <p:nvSpPr>
          <p:cNvPr id="62" name="Tekstfelt 61">
            <a:extLst>
              <a:ext uri="{FF2B5EF4-FFF2-40B4-BE49-F238E27FC236}">
                <a16:creationId xmlns:a16="http://schemas.microsoft.com/office/drawing/2014/main" id="{AAB599D4-78DE-4B4B-A319-2192B9EA37CE}"/>
              </a:ext>
            </a:extLst>
          </p:cNvPr>
          <p:cNvSpPr txBox="1"/>
          <p:nvPr/>
        </p:nvSpPr>
        <p:spPr>
          <a:xfrm>
            <a:off x="9503300" y="2658505"/>
            <a:ext cx="946094" cy="499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Opgave: Håndter afvist træk </a:t>
            </a:r>
          </a:p>
        </p:txBody>
      </p:sp>
      <p:sp>
        <p:nvSpPr>
          <p:cNvPr id="69" name="Rektangel: afrundede hjørner 68">
            <a:extLst>
              <a:ext uri="{FF2B5EF4-FFF2-40B4-BE49-F238E27FC236}">
                <a16:creationId xmlns:a16="http://schemas.microsoft.com/office/drawing/2014/main" id="{BE577924-7F7F-4DA8-ACA8-7437F95CF6B4}"/>
              </a:ext>
            </a:extLst>
          </p:cNvPr>
          <p:cNvSpPr/>
          <p:nvPr/>
        </p:nvSpPr>
        <p:spPr>
          <a:xfrm>
            <a:off x="6911461" y="4010176"/>
            <a:ext cx="1465616" cy="120890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680696EB-1E8A-48FF-AD58-4313CC115FF9}"/>
              </a:ext>
            </a:extLst>
          </p:cNvPr>
          <p:cNvSpPr txBox="1"/>
          <p:nvPr/>
        </p:nvSpPr>
        <p:spPr>
          <a:xfrm>
            <a:off x="7005657" y="4107926"/>
            <a:ext cx="1293824" cy="1111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100" dirty="0">
                <a:latin typeface="Trebuchet MS" panose="020B0603020202020204" pitchFamily="34" charset="0"/>
              </a:rPr>
              <a:t>UDK trækker i borgers pension og skriver det ind i månedlig udbetalings-specifikation 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C7E518FE-12A7-4C25-8057-6E3195353515}"/>
              </a:ext>
            </a:extLst>
          </p:cNvPr>
          <p:cNvSpPr txBox="1"/>
          <p:nvPr/>
        </p:nvSpPr>
        <p:spPr>
          <a:xfrm>
            <a:off x="7455547" y="3538161"/>
            <a:ext cx="8432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>
                <a:latin typeface="Trebuchet MS" panose="020B0603020202020204" pitchFamily="34" charset="0"/>
              </a:rPr>
              <a:t>Ja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5E44CE9-5C7B-4E89-A87A-550096B51061}"/>
              </a:ext>
            </a:extLst>
          </p:cNvPr>
          <p:cNvSpPr txBox="1"/>
          <p:nvPr/>
        </p:nvSpPr>
        <p:spPr>
          <a:xfrm>
            <a:off x="7102518" y="2849504"/>
            <a:ext cx="983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UDK godkender</a:t>
            </a:r>
          </a:p>
        </p:txBody>
      </p:sp>
      <p:pic>
        <p:nvPicPr>
          <p:cNvPr id="9" name="Grafik 8" descr="Pengeskab med massiv udfyldning">
            <a:extLst>
              <a:ext uri="{FF2B5EF4-FFF2-40B4-BE49-F238E27FC236}">
                <a16:creationId xmlns:a16="http://schemas.microsoft.com/office/drawing/2014/main" id="{E50BFFEB-0C75-4069-808E-A558C2D75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88854" y="2381523"/>
            <a:ext cx="549707" cy="549707"/>
          </a:xfrm>
          <a:prstGeom prst="rect">
            <a:avLst/>
          </a:prstGeom>
        </p:spPr>
      </p:pic>
      <p:cxnSp>
        <p:nvCxnSpPr>
          <p:cNvPr id="101" name="Lige pilforbindelse 100">
            <a:extLst>
              <a:ext uri="{FF2B5EF4-FFF2-40B4-BE49-F238E27FC236}">
                <a16:creationId xmlns:a16="http://schemas.microsoft.com/office/drawing/2014/main" id="{E01E344C-62D4-47D2-9164-96FE7D430C8D}"/>
              </a:ext>
            </a:extLst>
          </p:cNvPr>
          <p:cNvCxnSpPr>
            <a:cxnSpLocks/>
          </p:cNvCxnSpPr>
          <p:nvPr/>
        </p:nvCxnSpPr>
        <p:spPr>
          <a:xfrm>
            <a:off x="5545483" y="3790321"/>
            <a:ext cx="0" cy="18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felt 101">
            <a:extLst>
              <a:ext uri="{FF2B5EF4-FFF2-40B4-BE49-F238E27FC236}">
                <a16:creationId xmlns:a16="http://schemas.microsoft.com/office/drawing/2014/main" id="{7C42E6AB-EA2D-4F43-B535-74D07EA6554F}"/>
              </a:ext>
            </a:extLst>
          </p:cNvPr>
          <p:cNvSpPr txBox="1"/>
          <p:nvPr/>
        </p:nvSpPr>
        <p:spPr>
          <a:xfrm>
            <a:off x="5122495" y="3444977"/>
            <a:ext cx="934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>
                <a:latin typeface="Trebuchet MS" panose="020B0603020202020204" pitchFamily="34" charset="0"/>
              </a:rPr>
              <a:t>Nej = regulering</a:t>
            </a:r>
          </a:p>
        </p:txBody>
      </p:sp>
      <p:pic>
        <p:nvPicPr>
          <p:cNvPr id="38" name="Grafik 37" descr="Callcenter med massiv udfyldning">
            <a:extLst>
              <a:ext uri="{FF2B5EF4-FFF2-40B4-BE49-F238E27FC236}">
                <a16:creationId xmlns:a16="http://schemas.microsoft.com/office/drawing/2014/main" id="{6E7EFA2F-0A8D-4748-8415-9279046AE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7077" y="2151961"/>
            <a:ext cx="359066" cy="359066"/>
          </a:xfrm>
          <a:prstGeom prst="rect">
            <a:avLst/>
          </a:prstGeom>
        </p:spPr>
      </p:pic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A96C2CDA-4CC5-4E1B-BF00-343B4868FCDC}"/>
              </a:ext>
            </a:extLst>
          </p:cNvPr>
          <p:cNvCxnSpPr>
            <a:cxnSpLocks/>
          </p:cNvCxnSpPr>
          <p:nvPr/>
        </p:nvCxnSpPr>
        <p:spPr>
          <a:xfrm>
            <a:off x="3515749" y="3311169"/>
            <a:ext cx="119" cy="26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>
            <a:extLst>
              <a:ext uri="{FF2B5EF4-FFF2-40B4-BE49-F238E27FC236}">
                <a16:creationId xmlns:a16="http://schemas.microsoft.com/office/drawing/2014/main" id="{85224B2C-2E3C-4EF4-BDC8-12CB792C87BA}"/>
              </a:ext>
            </a:extLst>
          </p:cNvPr>
          <p:cNvCxnSpPr>
            <a:cxnSpLocks/>
          </p:cNvCxnSpPr>
          <p:nvPr/>
        </p:nvCxnSpPr>
        <p:spPr>
          <a:xfrm>
            <a:off x="3515749" y="3787954"/>
            <a:ext cx="0" cy="18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>
            <a:extLst>
              <a:ext uri="{FF2B5EF4-FFF2-40B4-BE49-F238E27FC236}">
                <a16:creationId xmlns:a16="http://schemas.microsoft.com/office/drawing/2014/main" id="{F9DDFFDB-CF91-4A14-82FA-7D4C5D47AD1A}"/>
              </a:ext>
            </a:extLst>
          </p:cNvPr>
          <p:cNvCxnSpPr>
            <a:cxnSpLocks/>
          </p:cNvCxnSpPr>
          <p:nvPr/>
        </p:nvCxnSpPr>
        <p:spPr>
          <a:xfrm>
            <a:off x="7610701" y="3748565"/>
            <a:ext cx="0" cy="18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84">
            <a:extLst>
              <a:ext uri="{FF2B5EF4-FFF2-40B4-BE49-F238E27FC236}">
                <a16:creationId xmlns:a16="http://schemas.microsoft.com/office/drawing/2014/main" id="{7F6C097E-C8C4-447F-A97B-C63BC87FFE77}"/>
              </a:ext>
            </a:extLst>
          </p:cNvPr>
          <p:cNvSpPr txBox="1"/>
          <p:nvPr/>
        </p:nvSpPr>
        <p:spPr>
          <a:xfrm>
            <a:off x="8528454" y="2615939"/>
            <a:ext cx="10852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dirty="0">
                <a:latin typeface="Trebuchet MS" panose="020B0603020202020204" pitchFamily="34" charset="0"/>
              </a:rPr>
              <a:t>Nej</a:t>
            </a:r>
          </a:p>
        </p:txBody>
      </p:sp>
    </p:spTree>
    <p:extLst>
      <p:ext uri="{BB962C8B-B14F-4D97-AF65-F5344CB8AC3E}">
        <p14:creationId xmlns:p14="http://schemas.microsoft.com/office/powerpoint/2010/main" val="38586982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EC48-32D0-449F-BEC7-91207D91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træk på ny sag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E43CE-5437-41F8-BC01-C9AAF8A2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95" y="1286280"/>
            <a:ext cx="7390476" cy="4990476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0BD08-4112-4316-985F-85391BBD7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34" r="44856" b="51129"/>
          <a:stretch/>
        </p:blipFill>
        <p:spPr>
          <a:xfrm>
            <a:off x="1099186" y="1286280"/>
            <a:ext cx="9966620" cy="1359210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E7DAF6-8AC5-4E1F-8FDD-5205735B1AF1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V="1">
            <a:off x="6082496" y="2645490"/>
            <a:ext cx="0" cy="468100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0B650C5-8642-476F-A318-85B24DA11709}"/>
              </a:ext>
            </a:extLst>
          </p:cNvPr>
          <p:cNvSpPr/>
          <p:nvPr/>
        </p:nvSpPr>
        <p:spPr>
          <a:xfrm>
            <a:off x="2523281" y="3113590"/>
            <a:ext cx="7118430" cy="671332"/>
          </a:xfrm>
          <a:prstGeom prst="rect">
            <a:avLst/>
          </a:prstGeom>
          <a:noFill/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3312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8B36-54CD-45C2-A0E9-584EFDA3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planlagt træk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7356C-0EA4-42D6-8CEF-87F5DC63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095" y="1397186"/>
            <a:ext cx="7931674" cy="4613994"/>
          </a:xfrm>
          <a:prstGeom prst="rect">
            <a:avLst/>
          </a:prstGeom>
          <a:ln w="28575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37495279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BD18-C62D-4BFE-8EAC-ABF767C8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Opsummeringstrin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DB8DA-9127-42CF-B3A8-F6639001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314" y="1313793"/>
            <a:ext cx="8488704" cy="4733333"/>
          </a:xfrm>
          <a:prstGeom prst="rect">
            <a:avLst/>
          </a:prstGeom>
          <a:ln w="28575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25296536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" descr="Skærm kontur">
            <a:extLst>
              <a:ext uri="{FF2B5EF4-FFF2-40B4-BE49-F238E27FC236}">
                <a16:creationId xmlns:a16="http://schemas.microsoft.com/office/drawing/2014/main" id="{AA264C14-ABE0-40A4-8584-E3F996AB2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92" y="814249"/>
            <a:ext cx="6151972" cy="6151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E9A94-286B-4800-B7BB-BB40CE42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Ret planlagt træk</a:t>
            </a:r>
          </a:p>
        </p:txBody>
      </p:sp>
      <p:sp>
        <p:nvSpPr>
          <p:cNvPr id="19" name="Tekstfelt 5">
            <a:extLst>
              <a:ext uri="{FF2B5EF4-FFF2-40B4-BE49-F238E27FC236}">
                <a16:creationId xmlns:a16="http://schemas.microsoft.com/office/drawing/2014/main" id="{D2F2A4B7-B014-434E-B3A6-B2124BD3DD0A}"/>
              </a:ext>
            </a:extLst>
          </p:cNvPr>
          <p:cNvSpPr txBox="1"/>
          <p:nvPr/>
        </p:nvSpPr>
        <p:spPr>
          <a:xfrm>
            <a:off x="6544273" y="1085751"/>
            <a:ext cx="4044461" cy="512953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kstfelt 6">
            <a:extLst>
              <a:ext uri="{FF2B5EF4-FFF2-40B4-BE49-F238E27FC236}">
                <a16:creationId xmlns:a16="http://schemas.microsoft.com/office/drawing/2014/main" id="{7188A7FD-F05E-404B-89A4-8B0E82A5FFE9}"/>
              </a:ext>
            </a:extLst>
          </p:cNvPr>
          <p:cNvSpPr txBox="1"/>
          <p:nvPr/>
        </p:nvSpPr>
        <p:spPr>
          <a:xfrm>
            <a:off x="6746206" y="1859339"/>
            <a:ext cx="3634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Når du har oprettet et træk er der mulighed for at rette i trækket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Handlingen hedder ”Ret planlagt træk”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8FC5B-972A-4D5A-A54D-3C7D1B1C65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9" b="-1"/>
          <a:stretch/>
        </p:blipFill>
        <p:spPr>
          <a:xfrm>
            <a:off x="2414532" y="2161310"/>
            <a:ext cx="1648313" cy="26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0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1C8F-980F-4779-8CEB-5CAB1DB7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Sagsprincip i KP Basis</a:t>
            </a:r>
          </a:p>
        </p:txBody>
      </p:sp>
      <p:pic>
        <p:nvPicPr>
          <p:cNvPr id="13" name="Grafik 12" descr="Badge Kryds kontur">
            <a:extLst>
              <a:ext uri="{FF2B5EF4-FFF2-40B4-BE49-F238E27FC236}">
                <a16:creationId xmlns:a16="http://schemas.microsoft.com/office/drawing/2014/main" id="{072EB738-34C6-4A46-AD24-8A4ECB21E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533" y="2009027"/>
            <a:ext cx="567582" cy="567582"/>
          </a:xfrm>
          <a:prstGeom prst="rect">
            <a:avLst/>
          </a:prstGeom>
        </p:spPr>
      </p:pic>
      <p:pic>
        <p:nvPicPr>
          <p:cNvPr id="15" name="Grafik 14" descr="Afkrydsning kontur">
            <a:extLst>
              <a:ext uri="{FF2B5EF4-FFF2-40B4-BE49-F238E27FC236}">
                <a16:creationId xmlns:a16="http://schemas.microsoft.com/office/drawing/2014/main" id="{D4E84251-1611-4E28-A5BA-529DD029E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5194" y="2009027"/>
            <a:ext cx="459638" cy="56758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B1283AF-20CD-458F-A6EB-23411356CA12}"/>
              </a:ext>
            </a:extLst>
          </p:cNvPr>
          <p:cNvSpPr txBox="1"/>
          <p:nvPr/>
        </p:nvSpPr>
        <p:spPr>
          <a:xfrm>
            <a:off x="2233912" y="2183009"/>
            <a:ext cx="1767254" cy="39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Samlesagsprincippet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E9D24A4-C5F2-477F-BEED-FEE93E154E31}"/>
              </a:ext>
            </a:extLst>
          </p:cNvPr>
          <p:cNvSpPr txBox="1"/>
          <p:nvPr/>
        </p:nvSpPr>
        <p:spPr>
          <a:xfrm>
            <a:off x="7679121" y="2183009"/>
            <a:ext cx="1767254" cy="39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Enkeltsagsprincippet 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B3212D6E-1784-44C6-9F37-8B960DA2300D}"/>
              </a:ext>
            </a:extLst>
          </p:cNvPr>
          <p:cNvCxnSpPr/>
          <p:nvPr/>
        </p:nvCxnSpPr>
        <p:spPr>
          <a:xfrm>
            <a:off x="5365931" y="1839676"/>
            <a:ext cx="0" cy="3883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08E1186-5E28-4002-8DC6-57FE51584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664" y="2597706"/>
            <a:ext cx="4657754" cy="32111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5BE32D-7119-4C1F-8E07-4FDF89ADB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745" y="2700488"/>
            <a:ext cx="4384506" cy="30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85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9A94-286B-4800-B7BB-BB40CE42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Masseindberetning af træk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50157-9F70-48A4-B565-6ECEC9CC7BAA}"/>
              </a:ext>
            </a:extLst>
          </p:cNvPr>
          <p:cNvGrpSpPr>
            <a:grpSpLocks noChangeAspect="1"/>
          </p:cNvGrpSpPr>
          <p:nvPr/>
        </p:nvGrpSpPr>
        <p:grpSpPr>
          <a:xfrm>
            <a:off x="1240848" y="2705454"/>
            <a:ext cx="3241115" cy="1904799"/>
            <a:chOff x="7896351" y="924002"/>
            <a:chExt cx="2710474" cy="14411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7E7FA6-5EE2-4A06-900D-6C5FB4B909F7}"/>
                </a:ext>
              </a:extLst>
            </p:cNvPr>
            <p:cNvGrpSpPr/>
            <p:nvPr/>
          </p:nvGrpSpPr>
          <p:grpSpPr>
            <a:xfrm>
              <a:off x="9017785" y="930879"/>
              <a:ext cx="1589040" cy="1279387"/>
              <a:chOff x="1834986" y="3630659"/>
              <a:chExt cx="1589040" cy="1279387"/>
            </a:xfrm>
          </p:grpSpPr>
          <p:pic>
            <p:nvPicPr>
              <p:cNvPr id="4" name="Grafik 9" descr="Bruger kontur">
                <a:extLst>
                  <a:ext uri="{FF2B5EF4-FFF2-40B4-BE49-F238E27FC236}">
                    <a16:creationId xmlns:a16="http://schemas.microsoft.com/office/drawing/2014/main" id="{32DB3293-9363-4E28-8937-AA36898CE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34986" y="3630659"/>
                <a:ext cx="1365719" cy="1279387"/>
              </a:xfrm>
              <a:prstGeom prst="rect">
                <a:avLst/>
              </a:prstGeom>
            </p:spPr>
          </p:pic>
          <p:pic>
            <p:nvPicPr>
              <p:cNvPr id="5" name="Grafik 10" descr="Skat med massiv udfyldning">
                <a:extLst>
                  <a:ext uri="{FF2B5EF4-FFF2-40B4-BE49-F238E27FC236}">
                    <a16:creationId xmlns:a16="http://schemas.microsoft.com/office/drawing/2014/main" id="{90AD8470-AABC-4147-9B01-29514B481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33500" y="3957519"/>
                <a:ext cx="690526" cy="646875"/>
              </a:xfrm>
              <a:prstGeom prst="rect">
                <a:avLst/>
              </a:prstGeom>
            </p:spPr>
          </p:pic>
        </p:grpSp>
        <p:pic>
          <p:nvPicPr>
            <p:cNvPr id="9" name="Grafik 9" descr="Bruger kontur">
              <a:extLst>
                <a:ext uri="{FF2B5EF4-FFF2-40B4-BE49-F238E27FC236}">
                  <a16:creationId xmlns:a16="http://schemas.microsoft.com/office/drawing/2014/main" id="{64090F27-A3C3-4886-B52F-D4CDC262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2309" y="1085751"/>
              <a:ext cx="1365719" cy="1279387"/>
            </a:xfrm>
            <a:prstGeom prst="rect">
              <a:avLst/>
            </a:prstGeom>
          </p:spPr>
        </p:pic>
        <p:pic>
          <p:nvPicPr>
            <p:cNvPr id="12" name="Grafik 9" descr="Bruger kontur">
              <a:extLst>
                <a:ext uri="{FF2B5EF4-FFF2-40B4-BE49-F238E27FC236}">
                  <a16:creationId xmlns:a16="http://schemas.microsoft.com/office/drawing/2014/main" id="{5F86B01C-A96C-41BB-BC49-90819DE7D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351" y="924002"/>
              <a:ext cx="1365719" cy="1279387"/>
            </a:xfrm>
            <a:prstGeom prst="rect">
              <a:avLst/>
            </a:prstGeom>
          </p:spPr>
        </p:pic>
      </p:grpSp>
      <p:sp>
        <p:nvSpPr>
          <p:cNvPr id="19" name="Tekstfelt 5">
            <a:extLst>
              <a:ext uri="{FF2B5EF4-FFF2-40B4-BE49-F238E27FC236}">
                <a16:creationId xmlns:a16="http://schemas.microsoft.com/office/drawing/2014/main" id="{D2F2A4B7-B014-434E-B3A6-B2124BD3DD0A}"/>
              </a:ext>
            </a:extLst>
          </p:cNvPr>
          <p:cNvSpPr txBox="1"/>
          <p:nvPr/>
        </p:nvSpPr>
        <p:spPr>
          <a:xfrm>
            <a:off x="6541475" y="1093089"/>
            <a:ext cx="4044461" cy="512953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kstfelt 6">
            <a:extLst>
              <a:ext uri="{FF2B5EF4-FFF2-40B4-BE49-F238E27FC236}">
                <a16:creationId xmlns:a16="http://schemas.microsoft.com/office/drawing/2014/main" id="{7188A7FD-F05E-404B-89A4-8B0E82A5FFE9}"/>
              </a:ext>
            </a:extLst>
          </p:cNvPr>
          <p:cNvSpPr txBox="1"/>
          <p:nvPr/>
        </p:nvSpPr>
        <p:spPr>
          <a:xfrm>
            <a:off x="6746206" y="1641089"/>
            <a:ext cx="363499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Masseindberetning af træk kan du anvende, hvis du ønsker at bevilge samme træktype til et større antal borgere. Beløb kan variere på borgerniveau.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 I stedet for manuelt at oprette et træk eller en ydelse på hver enkelte borger kan du lave en masseindberetning, og du kan tilføje et større antal borgere på samme indberetning.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OBS: Masseindberetningen kan kun bruges ved Servicetræk</a:t>
            </a:r>
          </a:p>
        </p:txBody>
      </p:sp>
    </p:spTree>
    <p:extLst>
      <p:ext uri="{BB962C8B-B14F-4D97-AF65-F5344CB8AC3E}">
        <p14:creationId xmlns:p14="http://schemas.microsoft.com/office/powerpoint/2010/main" val="41110491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3A5F-4551-4956-83A4-1937599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masseindberetning af træk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0F599-0B3B-45FD-9162-742CB57B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3" y="1230194"/>
            <a:ext cx="7312302" cy="5478520"/>
          </a:xfrm>
          <a:prstGeom prst="rect">
            <a:avLst/>
          </a:prstGeom>
        </p:spPr>
      </p:pic>
      <p:pic>
        <p:nvPicPr>
          <p:cNvPr id="6" name="Grafik 9" descr="Markør med massiv udfyldning">
            <a:extLst>
              <a:ext uri="{FF2B5EF4-FFF2-40B4-BE49-F238E27FC236}">
                <a16:creationId xmlns:a16="http://schemas.microsoft.com/office/drawing/2014/main" id="{4B05D493-26BE-4371-9355-0E2B4FD57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4313" y="1327635"/>
            <a:ext cx="576610" cy="537722"/>
          </a:xfrm>
          <a:prstGeom prst="rect">
            <a:avLst/>
          </a:prstGeom>
        </p:spPr>
      </p:pic>
      <p:pic>
        <p:nvPicPr>
          <p:cNvPr id="7" name="Grafik 9" descr="Markør med massiv udfyldning">
            <a:extLst>
              <a:ext uri="{FF2B5EF4-FFF2-40B4-BE49-F238E27FC236}">
                <a16:creationId xmlns:a16="http://schemas.microsoft.com/office/drawing/2014/main" id="{C8244095-CCB8-47B1-8614-6783F57D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187" y="1767114"/>
            <a:ext cx="576610" cy="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3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3A5F-4551-4956-83A4-1937599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masseindberetning af træk - Excel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61763-EC6F-4B21-965B-7FF835E7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3" y="1230194"/>
            <a:ext cx="7312302" cy="5414756"/>
          </a:xfrm>
          <a:prstGeom prst="rect">
            <a:avLst/>
          </a:prstGeom>
        </p:spPr>
      </p:pic>
      <p:pic>
        <p:nvPicPr>
          <p:cNvPr id="9" name="Grafik 9" descr="Markør med massiv udfyldning">
            <a:extLst>
              <a:ext uri="{FF2B5EF4-FFF2-40B4-BE49-F238E27FC236}">
                <a16:creationId xmlns:a16="http://schemas.microsoft.com/office/drawing/2014/main" id="{C4DD54A8-AB30-427E-A02C-2F4A1A42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0442" y="4177804"/>
            <a:ext cx="576610" cy="537722"/>
          </a:xfrm>
          <a:prstGeom prst="rect">
            <a:avLst/>
          </a:prstGeom>
        </p:spPr>
      </p:pic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43400594-5D9C-4620-B69B-7C1B90355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4679" y="4446665"/>
            <a:ext cx="576610" cy="53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A943-0607-485F-A883-C28D5063F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075" y="4703995"/>
            <a:ext cx="2713036" cy="13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06D8-8F75-40A6-80AB-DA08F5E5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Evt. vælg sag(er)</a:t>
            </a:r>
          </a:p>
        </p:txBody>
      </p:sp>
      <p:pic>
        <p:nvPicPr>
          <p:cNvPr id="4" name="Billede 1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7E32805-1575-44A2-A5F9-A80C0809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04" y="2016902"/>
            <a:ext cx="10144792" cy="2824195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4082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BD8B606C-8699-444A-B8DB-A5296D115029}"/>
              </a:ext>
            </a:extLst>
          </p:cNvPr>
          <p:cNvCxnSpPr>
            <a:cxnSpLocks/>
          </p:cNvCxnSpPr>
          <p:nvPr/>
        </p:nvCxnSpPr>
        <p:spPr>
          <a:xfrm>
            <a:off x="4536828" y="3991700"/>
            <a:ext cx="1652613" cy="0"/>
          </a:xfrm>
          <a:prstGeom prst="straightConnector1">
            <a:avLst/>
          </a:prstGeom>
          <a:ln w="9525" cap="flat" cmpd="sng" algn="ctr">
            <a:solidFill>
              <a:srgbClr val="00577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8A87936-80BC-44E8-9390-E3A40F31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Håndter afvist træk (1/2) 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2CAF1C43-9925-4AFA-A1FC-F63420D761AF}"/>
              </a:ext>
            </a:extLst>
          </p:cNvPr>
          <p:cNvSpPr/>
          <p:nvPr/>
        </p:nvSpPr>
        <p:spPr>
          <a:xfrm>
            <a:off x="2538826" y="3434857"/>
            <a:ext cx="1998002" cy="1060938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 descr="Skærm med massiv udfyldning">
            <a:extLst>
              <a:ext uri="{FF2B5EF4-FFF2-40B4-BE49-F238E27FC236}">
                <a16:creationId xmlns:a16="http://schemas.microsoft.com/office/drawing/2014/main" id="{0C4EBC30-846B-45E8-B2FD-0A97F852D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2546" y="2273590"/>
            <a:ext cx="1310562" cy="131056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92A7B19-1581-43D3-BABB-111295E15C55}"/>
              </a:ext>
            </a:extLst>
          </p:cNvPr>
          <p:cNvSpPr txBox="1"/>
          <p:nvPr/>
        </p:nvSpPr>
        <p:spPr>
          <a:xfrm>
            <a:off x="2847285" y="3584152"/>
            <a:ext cx="1381085" cy="762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000" dirty="0">
                <a:latin typeface="Trebuchet MS" panose="020B0603020202020204" pitchFamily="34" charset="0"/>
              </a:rPr>
              <a:t>Håndter afvist træk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33FBE9A-B84C-4BF9-804A-2BA4BEAE7944}"/>
              </a:ext>
            </a:extLst>
          </p:cNvPr>
          <p:cNvSpPr txBox="1"/>
          <p:nvPr/>
        </p:nvSpPr>
        <p:spPr>
          <a:xfrm>
            <a:off x="6286309" y="1449167"/>
            <a:ext cx="4287906" cy="4716682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4A200DF-C505-43FB-9D8A-6F5365068421}"/>
              </a:ext>
            </a:extLst>
          </p:cNvPr>
          <p:cNvSpPr txBox="1"/>
          <p:nvPr/>
        </p:nvSpPr>
        <p:spPr>
          <a:xfrm>
            <a:off x="6630029" y="1816645"/>
            <a:ext cx="3648460" cy="41818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Hvis I har oprettet et servicetræk, men trækket afvises i UDK, opretter systemet en opgave til håndtering af dette.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I kan også starte opgaven ”Håndter afvist træk” under ”Handlinger”.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I opgaven skal I fremrykke trækdatoen eller vælge at håndtere trækket udenom KP basis. 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I beskrivelsen af opgaven kan I se, hvorfor den er afvist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40214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2C9A-C54C-4B8D-BDB1-F70CEC5B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Håndter afvist træk (2/2)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9BE4A3-D6A3-40D9-B761-00792178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8" y="1397186"/>
            <a:ext cx="10024872" cy="27172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BC1D9-8FAB-437B-BAC2-C0E6B90DB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471" y="3078653"/>
            <a:ext cx="1444605" cy="170355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93FEE3-0370-47A6-9C12-8AEDD52E7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32" y="4425834"/>
            <a:ext cx="9924288" cy="156228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683998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Opret af træk</a:t>
            </a:r>
          </a:p>
          <a:p>
            <a:r>
              <a:rPr lang="da-DK" dirty="0"/>
              <a:t>Ret af planlagt træk</a:t>
            </a:r>
          </a:p>
          <a:p>
            <a:r>
              <a:rPr lang="da-DK" dirty="0"/>
              <a:t>Masseindberetning af træk</a:t>
            </a:r>
          </a:p>
          <a:p>
            <a:endParaRPr lang="da-DK" dirty="0"/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540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D5F94-9BB7-4DCA-A232-A1BB44DA2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Opgave 1: Opret træk på en ny sag</a:t>
            </a:r>
          </a:p>
          <a:p>
            <a:r>
              <a:rPr lang="da-DK" dirty="0"/>
              <a:t>Opgave 2: Opret regulering</a:t>
            </a:r>
          </a:p>
          <a:p>
            <a:r>
              <a:rPr lang="da-DK" dirty="0"/>
              <a:t>Opgave 3: Ret et planlagt træk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B0ECB5DC-6F48-4781-B2BB-B09725D1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858" y="1427105"/>
            <a:ext cx="4003790" cy="40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93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5A16-F6A3-4AF9-B20F-0F18C605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37" y="1371445"/>
            <a:ext cx="5308490" cy="41151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4AB42D-79C1-4FAF-AE8D-AFD831858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Login til PC</a:t>
            </a:r>
          </a:p>
          <a:p>
            <a:r>
              <a:rPr lang="da-DK" dirty="0"/>
              <a:t>Kode: </a:t>
            </a:r>
            <a:r>
              <a:rPr lang="da-DK" b="1" dirty="0"/>
              <a:t>nc2020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Login til KP Basis:</a:t>
            </a:r>
          </a:p>
          <a:p>
            <a:r>
              <a:rPr lang="da-DK" dirty="0"/>
              <a:t>Password: </a:t>
            </a:r>
            <a:r>
              <a:rPr lang="da-DK" b="1" dirty="0" err="1"/>
              <a:t>KombitSPK</a:t>
            </a:r>
            <a:endParaRPr lang="da-DK" b="1" dirty="0"/>
          </a:p>
          <a:p>
            <a:r>
              <a:rPr lang="da-DK" dirty="0" err="1"/>
              <a:t>Username</a:t>
            </a:r>
            <a:r>
              <a:rPr lang="da-DK" dirty="0"/>
              <a:t>: </a:t>
            </a:r>
            <a:r>
              <a:rPr lang="da-DK" b="1" dirty="0"/>
              <a:t>Angivet i følgeseddel</a:t>
            </a:r>
          </a:p>
          <a:p>
            <a:r>
              <a:rPr lang="da-DK" dirty="0"/>
              <a:t>Kommune: </a:t>
            </a:r>
            <a:r>
              <a:rPr lang="da-DK" b="1" dirty="0"/>
              <a:t>Hillerød Kommune</a:t>
            </a:r>
          </a:p>
        </p:txBody>
      </p:sp>
    </p:spTree>
    <p:extLst>
      <p:ext uri="{BB962C8B-B14F-4D97-AF65-F5344CB8AC3E}">
        <p14:creationId xmlns:p14="http://schemas.microsoft.com/office/powerpoint/2010/main" val="206452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7ABA-EA4B-471E-8619-29C94EA1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61F7F598-DBA7-4AD1-A400-2EA62E890929}"/>
              </a:ext>
            </a:extLst>
          </p:cNvPr>
          <p:cNvSpPr/>
          <p:nvPr/>
        </p:nvSpPr>
        <p:spPr>
          <a:xfrm>
            <a:off x="1861288" y="2852224"/>
            <a:ext cx="8070601" cy="18059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98DB282C-BDE9-4D10-8611-AD6A0A7A4A48}"/>
              </a:ext>
            </a:extLst>
          </p:cNvPr>
          <p:cNvGrpSpPr/>
          <p:nvPr/>
        </p:nvGrpSpPr>
        <p:grpSpPr>
          <a:xfrm>
            <a:off x="2960747" y="3085642"/>
            <a:ext cx="1338943" cy="1273774"/>
            <a:chOff x="1058091" y="1469671"/>
            <a:chExt cx="1338943" cy="1273774"/>
          </a:xfrm>
        </p:grpSpPr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3069C211-B08C-4FDA-BAA6-A96CD377D740}"/>
                </a:ext>
              </a:extLst>
            </p:cNvPr>
            <p:cNvSpPr/>
            <p:nvPr/>
          </p:nvSpPr>
          <p:spPr>
            <a:xfrm>
              <a:off x="1058091" y="1999358"/>
              <a:ext cx="1338943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b="1" dirty="0"/>
                <a:t>Hvad mødte I </a:t>
              </a:r>
              <a:r>
                <a:rPr lang="da-DK" sz="1400" dirty="0"/>
                <a:t>ved løsning af denne opgave?</a:t>
              </a:r>
            </a:p>
          </p:txBody>
        </p:sp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CA65BE93-604D-4E99-95FE-A8BB53E14D2D}"/>
                </a:ext>
              </a:extLst>
            </p:cNvPr>
            <p:cNvGrpSpPr/>
            <p:nvPr/>
          </p:nvGrpSpPr>
          <p:grpSpPr>
            <a:xfrm>
              <a:off x="1507651" y="1469671"/>
              <a:ext cx="439822" cy="440709"/>
              <a:chOff x="7908737" y="2646784"/>
              <a:chExt cx="151241" cy="151546"/>
            </a:xfrm>
            <a:solidFill>
              <a:schemeClr val="accent5"/>
            </a:solidFill>
          </p:grpSpPr>
          <p:sp>
            <p:nvSpPr>
              <p:cNvPr id="11" name="Freeform: Shape 80">
                <a:extLst>
                  <a:ext uri="{FF2B5EF4-FFF2-40B4-BE49-F238E27FC236}">
                    <a16:creationId xmlns:a16="http://schemas.microsoft.com/office/drawing/2014/main" id="{21211459-32D7-44A2-ADC0-D46878A679BC}"/>
                  </a:ext>
                </a:extLst>
              </p:cNvPr>
              <p:cNvSpPr/>
              <p:nvPr/>
            </p:nvSpPr>
            <p:spPr>
              <a:xfrm>
                <a:off x="7908737" y="2707566"/>
                <a:ext cx="70742" cy="90764"/>
              </a:xfrm>
              <a:custGeom>
                <a:avLst/>
                <a:gdLst>
                  <a:gd name="connsiteX0" fmla="*/ 5607 w 70742"/>
                  <a:gd name="connsiteY0" fmla="*/ 143 h 90763"/>
                  <a:gd name="connsiteX1" fmla="*/ 10119 w 70742"/>
                  <a:gd name="connsiteY1" fmla="*/ 6590 h 90763"/>
                  <a:gd name="connsiteX2" fmla="*/ 10987 w 70742"/>
                  <a:gd name="connsiteY2" fmla="*/ 18096 h 90763"/>
                  <a:gd name="connsiteX3" fmla="*/ 20236 w 70742"/>
                  <a:gd name="connsiteY3" fmla="*/ 35714 h 90763"/>
                  <a:gd name="connsiteX4" fmla="*/ 34025 w 70742"/>
                  <a:gd name="connsiteY4" fmla="*/ 43936 h 90763"/>
                  <a:gd name="connsiteX5" fmla="*/ 24215 w 70742"/>
                  <a:gd name="connsiteY5" fmla="*/ 32591 h 90763"/>
                  <a:gd name="connsiteX6" fmla="*/ 21037 w 70742"/>
                  <a:gd name="connsiteY6" fmla="*/ 21686 h 90763"/>
                  <a:gd name="connsiteX7" fmla="*/ 29380 w 70742"/>
                  <a:gd name="connsiteY7" fmla="*/ 21032 h 90763"/>
                  <a:gd name="connsiteX8" fmla="*/ 48227 w 70742"/>
                  <a:gd name="connsiteY8" fmla="*/ 36796 h 90763"/>
                  <a:gd name="connsiteX9" fmla="*/ 68315 w 70742"/>
                  <a:gd name="connsiteY9" fmla="*/ 54148 h 90763"/>
                  <a:gd name="connsiteX10" fmla="*/ 70197 w 70742"/>
                  <a:gd name="connsiteY10" fmla="*/ 87517 h 90763"/>
                  <a:gd name="connsiteX11" fmla="*/ 68569 w 70742"/>
                  <a:gd name="connsiteY11" fmla="*/ 91427 h 90763"/>
                  <a:gd name="connsiteX12" fmla="*/ 49294 w 70742"/>
                  <a:gd name="connsiteY12" fmla="*/ 91427 h 90763"/>
                  <a:gd name="connsiteX13" fmla="*/ 47693 w 70742"/>
                  <a:gd name="connsiteY13" fmla="*/ 83926 h 90763"/>
                  <a:gd name="connsiteX14" fmla="*/ 34839 w 70742"/>
                  <a:gd name="connsiteY14" fmla="*/ 65640 h 90763"/>
                  <a:gd name="connsiteX15" fmla="*/ 16005 w 70742"/>
                  <a:gd name="connsiteY15" fmla="*/ 52733 h 90763"/>
                  <a:gd name="connsiteX16" fmla="*/ 1790 w 70742"/>
                  <a:gd name="connsiteY16" fmla="*/ 27199 h 90763"/>
                  <a:gd name="connsiteX17" fmla="*/ 5607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5607" y="143"/>
                    </a:moveTo>
                    <a:cubicBezTo>
                      <a:pt x="8571" y="624"/>
                      <a:pt x="9452" y="4148"/>
                      <a:pt x="10119" y="6590"/>
                    </a:cubicBezTo>
                    <a:cubicBezTo>
                      <a:pt x="11080" y="10354"/>
                      <a:pt x="10893" y="14251"/>
                      <a:pt x="10987" y="18096"/>
                    </a:cubicBezTo>
                    <a:cubicBezTo>
                      <a:pt x="11788" y="24903"/>
                      <a:pt x="16967" y="29988"/>
                      <a:pt x="20236" y="35714"/>
                    </a:cubicBezTo>
                    <a:cubicBezTo>
                      <a:pt x="23280" y="40346"/>
                      <a:pt x="28352" y="43870"/>
                      <a:pt x="34025" y="43936"/>
                    </a:cubicBezTo>
                    <a:cubicBezTo>
                      <a:pt x="31756" y="39398"/>
                      <a:pt x="28379" y="35501"/>
                      <a:pt x="24215" y="32591"/>
                    </a:cubicBezTo>
                    <a:cubicBezTo>
                      <a:pt x="21251" y="30002"/>
                      <a:pt x="19383" y="25477"/>
                      <a:pt x="21037" y="21686"/>
                    </a:cubicBezTo>
                    <a:cubicBezTo>
                      <a:pt x="22599" y="18683"/>
                      <a:pt x="27218" y="18883"/>
                      <a:pt x="29380" y="21032"/>
                    </a:cubicBezTo>
                    <a:cubicBezTo>
                      <a:pt x="35814" y="26091"/>
                      <a:pt x="40672" y="33192"/>
                      <a:pt x="48227" y="36796"/>
                    </a:cubicBezTo>
                    <a:cubicBezTo>
                      <a:pt x="55955" y="41094"/>
                      <a:pt x="64538" y="45672"/>
                      <a:pt x="68315" y="54148"/>
                    </a:cubicBezTo>
                    <a:cubicBezTo>
                      <a:pt x="72213" y="65760"/>
                      <a:pt x="72079" y="75504"/>
                      <a:pt x="70197" y="87517"/>
                    </a:cubicBezTo>
                    <a:cubicBezTo>
                      <a:pt x="69943" y="89759"/>
                      <a:pt x="69850" y="91334"/>
                      <a:pt x="68569" y="91427"/>
                    </a:cubicBezTo>
                    <a:lnTo>
                      <a:pt x="49294" y="91427"/>
                    </a:lnTo>
                    <a:cubicBezTo>
                      <a:pt x="47186" y="91267"/>
                      <a:pt x="47746" y="86355"/>
                      <a:pt x="47693" y="83926"/>
                    </a:cubicBezTo>
                    <a:cubicBezTo>
                      <a:pt x="47693" y="74196"/>
                      <a:pt x="41713" y="68256"/>
                      <a:pt x="34839" y="65640"/>
                    </a:cubicBezTo>
                    <a:cubicBezTo>
                      <a:pt x="27658" y="61969"/>
                      <a:pt x="17487" y="55482"/>
                      <a:pt x="16005" y="52733"/>
                    </a:cubicBezTo>
                    <a:cubicBezTo>
                      <a:pt x="11734" y="44417"/>
                      <a:pt x="2778" y="35101"/>
                      <a:pt x="1790" y="27199"/>
                    </a:cubicBezTo>
                    <a:cubicBezTo>
                      <a:pt x="803" y="19297"/>
                      <a:pt x="-2894" y="-137"/>
                      <a:pt x="5607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12" name="Freeform: Shape 81">
                <a:extLst>
                  <a:ext uri="{FF2B5EF4-FFF2-40B4-BE49-F238E27FC236}">
                    <a16:creationId xmlns:a16="http://schemas.microsoft.com/office/drawing/2014/main" id="{581B32EE-F6C4-474D-9C26-42B2A4055D0F}"/>
                  </a:ext>
                </a:extLst>
              </p:cNvPr>
              <p:cNvSpPr/>
              <p:nvPr/>
            </p:nvSpPr>
            <p:spPr>
              <a:xfrm>
                <a:off x="7989236" y="2707539"/>
                <a:ext cx="70742" cy="90764"/>
              </a:xfrm>
              <a:custGeom>
                <a:avLst/>
                <a:gdLst>
                  <a:gd name="connsiteX0" fmla="*/ 66006 w 70742"/>
                  <a:gd name="connsiteY0" fmla="*/ 170 h 90763"/>
                  <a:gd name="connsiteX1" fmla="*/ 61495 w 70742"/>
                  <a:gd name="connsiteY1" fmla="*/ 6617 h 90763"/>
                  <a:gd name="connsiteX2" fmla="*/ 60627 w 70742"/>
                  <a:gd name="connsiteY2" fmla="*/ 18122 h 90763"/>
                  <a:gd name="connsiteX3" fmla="*/ 51377 w 70742"/>
                  <a:gd name="connsiteY3" fmla="*/ 35741 h 90763"/>
                  <a:gd name="connsiteX4" fmla="*/ 37589 w 70742"/>
                  <a:gd name="connsiteY4" fmla="*/ 43963 h 90763"/>
                  <a:gd name="connsiteX5" fmla="*/ 47400 w 70742"/>
                  <a:gd name="connsiteY5" fmla="*/ 32618 h 90763"/>
                  <a:gd name="connsiteX6" fmla="*/ 50576 w 70742"/>
                  <a:gd name="connsiteY6" fmla="*/ 21713 h 90763"/>
                  <a:gd name="connsiteX7" fmla="*/ 42234 w 70742"/>
                  <a:gd name="connsiteY7" fmla="*/ 21059 h 90763"/>
                  <a:gd name="connsiteX8" fmla="*/ 23388 w 70742"/>
                  <a:gd name="connsiteY8" fmla="*/ 36822 h 90763"/>
                  <a:gd name="connsiteX9" fmla="*/ 3299 w 70742"/>
                  <a:gd name="connsiteY9" fmla="*/ 54174 h 90763"/>
                  <a:gd name="connsiteX10" fmla="*/ 1417 w 70742"/>
                  <a:gd name="connsiteY10" fmla="*/ 87543 h 90763"/>
                  <a:gd name="connsiteX11" fmla="*/ 3032 w 70742"/>
                  <a:gd name="connsiteY11" fmla="*/ 91454 h 90763"/>
                  <a:gd name="connsiteX12" fmla="*/ 22319 w 70742"/>
                  <a:gd name="connsiteY12" fmla="*/ 91454 h 90763"/>
                  <a:gd name="connsiteX13" fmla="*/ 23921 w 70742"/>
                  <a:gd name="connsiteY13" fmla="*/ 83953 h 90763"/>
                  <a:gd name="connsiteX14" fmla="*/ 36775 w 70742"/>
                  <a:gd name="connsiteY14" fmla="*/ 65666 h 90763"/>
                  <a:gd name="connsiteX15" fmla="*/ 55608 w 70742"/>
                  <a:gd name="connsiteY15" fmla="*/ 52759 h 90763"/>
                  <a:gd name="connsiteX16" fmla="*/ 69824 w 70742"/>
                  <a:gd name="connsiteY16" fmla="*/ 27225 h 90763"/>
                  <a:gd name="connsiteX17" fmla="*/ 66006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66006" y="170"/>
                    </a:moveTo>
                    <a:cubicBezTo>
                      <a:pt x="63043" y="650"/>
                      <a:pt x="62162" y="4174"/>
                      <a:pt x="61495" y="6617"/>
                    </a:cubicBezTo>
                    <a:cubicBezTo>
                      <a:pt x="60533" y="10381"/>
                      <a:pt x="60720" y="14278"/>
                      <a:pt x="60627" y="18122"/>
                    </a:cubicBezTo>
                    <a:cubicBezTo>
                      <a:pt x="59826" y="24930"/>
                      <a:pt x="54634" y="30015"/>
                      <a:pt x="51377" y="35741"/>
                    </a:cubicBezTo>
                    <a:cubicBezTo>
                      <a:pt x="48334" y="40373"/>
                      <a:pt x="43262" y="43897"/>
                      <a:pt x="37589" y="43963"/>
                    </a:cubicBezTo>
                    <a:cubicBezTo>
                      <a:pt x="39858" y="39425"/>
                      <a:pt x="43235" y="35528"/>
                      <a:pt x="47400" y="32618"/>
                    </a:cubicBezTo>
                    <a:cubicBezTo>
                      <a:pt x="50363" y="30028"/>
                      <a:pt x="52232" y="25504"/>
                      <a:pt x="50576" y="21713"/>
                    </a:cubicBezTo>
                    <a:cubicBezTo>
                      <a:pt x="49015" y="18710"/>
                      <a:pt x="44396" y="18910"/>
                      <a:pt x="42234" y="21059"/>
                    </a:cubicBezTo>
                    <a:cubicBezTo>
                      <a:pt x="35801" y="26118"/>
                      <a:pt x="30942" y="33219"/>
                      <a:pt x="23388" y="36822"/>
                    </a:cubicBezTo>
                    <a:cubicBezTo>
                      <a:pt x="15659" y="41120"/>
                      <a:pt x="7076" y="45698"/>
                      <a:pt x="3299" y="54174"/>
                    </a:cubicBezTo>
                    <a:cubicBezTo>
                      <a:pt x="-598" y="65787"/>
                      <a:pt x="-465" y="75530"/>
                      <a:pt x="1417" y="87543"/>
                    </a:cubicBezTo>
                    <a:cubicBezTo>
                      <a:pt x="1671" y="89786"/>
                      <a:pt x="1764" y="91361"/>
                      <a:pt x="3032" y="91454"/>
                    </a:cubicBezTo>
                    <a:lnTo>
                      <a:pt x="22319" y="91454"/>
                    </a:lnTo>
                    <a:cubicBezTo>
                      <a:pt x="24428" y="91294"/>
                      <a:pt x="23868" y="86382"/>
                      <a:pt x="23921" y="83953"/>
                    </a:cubicBezTo>
                    <a:cubicBezTo>
                      <a:pt x="23921" y="74222"/>
                      <a:pt x="29887" y="68283"/>
                      <a:pt x="36775" y="65666"/>
                    </a:cubicBezTo>
                    <a:cubicBezTo>
                      <a:pt x="43956" y="61996"/>
                      <a:pt x="54127" y="55509"/>
                      <a:pt x="55608" y="52759"/>
                    </a:cubicBezTo>
                    <a:cubicBezTo>
                      <a:pt x="59880" y="44444"/>
                      <a:pt x="68836" y="35127"/>
                      <a:pt x="69824" y="27225"/>
                    </a:cubicBezTo>
                    <a:cubicBezTo>
                      <a:pt x="70811" y="19324"/>
                      <a:pt x="74509" y="-137"/>
                      <a:pt x="66006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>
                  <a:solidFill>
                    <a:srgbClr val="007398"/>
                  </a:solidFill>
                </a:endParaRPr>
              </a:p>
            </p:txBody>
          </p:sp>
          <p:sp>
            <p:nvSpPr>
              <p:cNvPr id="13" name="Freeform: Shape 82">
                <a:extLst>
                  <a:ext uri="{FF2B5EF4-FFF2-40B4-BE49-F238E27FC236}">
                    <a16:creationId xmlns:a16="http://schemas.microsoft.com/office/drawing/2014/main" id="{F53C931B-4947-4620-ADA2-9B2049956033}"/>
                  </a:ext>
                </a:extLst>
              </p:cNvPr>
              <p:cNvSpPr/>
              <p:nvPr/>
            </p:nvSpPr>
            <p:spPr>
              <a:xfrm>
                <a:off x="7936375" y="2646784"/>
                <a:ext cx="96103" cy="96103"/>
              </a:xfrm>
              <a:custGeom>
                <a:avLst/>
                <a:gdLst>
                  <a:gd name="connsiteX0" fmla="*/ 47137 w 96102"/>
                  <a:gd name="connsiteY0" fmla="*/ 140 h 96102"/>
                  <a:gd name="connsiteX1" fmla="*/ 39542 w 96102"/>
                  <a:gd name="connsiteY1" fmla="*/ 3998 h 96102"/>
                  <a:gd name="connsiteX2" fmla="*/ 39542 w 96102"/>
                  <a:gd name="connsiteY2" fmla="*/ 9110 h 96102"/>
                  <a:gd name="connsiteX3" fmla="*/ 37807 w 96102"/>
                  <a:gd name="connsiteY3" fmla="*/ 11125 h 96102"/>
                  <a:gd name="connsiteX4" fmla="*/ 33563 w 96102"/>
                  <a:gd name="connsiteY4" fmla="*/ 12660 h 96102"/>
                  <a:gd name="connsiteX5" fmla="*/ 29558 w 96102"/>
                  <a:gd name="connsiteY5" fmla="*/ 14542 h 96102"/>
                  <a:gd name="connsiteX6" fmla="*/ 26889 w 96102"/>
                  <a:gd name="connsiteY6" fmla="*/ 14342 h 96102"/>
                  <a:gd name="connsiteX7" fmla="*/ 23285 w 96102"/>
                  <a:gd name="connsiteY7" fmla="*/ 10725 h 96102"/>
                  <a:gd name="connsiteX8" fmla="*/ 14275 w 96102"/>
                  <a:gd name="connsiteY8" fmla="*/ 14275 h 96102"/>
                  <a:gd name="connsiteX9" fmla="*/ 10724 w 96102"/>
                  <a:gd name="connsiteY9" fmla="*/ 23285 h 96102"/>
                  <a:gd name="connsiteX10" fmla="*/ 14329 w 96102"/>
                  <a:gd name="connsiteY10" fmla="*/ 26902 h 96102"/>
                  <a:gd name="connsiteX11" fmla="*/ 14529 w 96102"/>
                  <a:gd name="connsiteY11" fmla="*/ 29572 h 96102"/>
                  <a:gd name="connsiteX12" fmla="*/ 12646 w 96102"/>
                  <a:gd name="connsiteY12" fmla="*/ 33576 h 96102"/>
                  <a:gd name="connsiteX13" fmla="*/ 11125 w 96102"/>
                  <a:gd name="connsiteY13" fmla="*/ 37821 h 96102"/>
                  <a:gd name="connsiteX14" fmla="*/ 9096 w 96102"/>
                  <a:gd name="connsiteY14" fmla="*/ 39556 h 96102"/>
                  <a:gd name="connsiteX15" fmla="*/ 3997 w 96102"/>
                  <a:gd name="connsiteY15" fmla="*/ 39556 h 96102"/>
                  <a:gd name="connsiteX16" fmla="*/ 140 w 96102"/>
                  <a:gd name="connsiteY16" fmla="*/ 48445 h 96102"/>
                  <a:gd name="connsiteX17" fmla="*/ 3997 w 96102"/>
                  <a:gd name="connsiteY17" fmla="*/ 57321 h 96102"/>
                  <a:gd name="connsiteX18" fmla="*/ 9096 w 96102"/>
                  <a:gd name="connsiteY18" fmla="*/ 57321 h 96102"/>
                  <a:gd name="connsiteX19" fmla="*/ 11125 w 96102"/>
                  <a:gd name="connsiteY19" fmla="*/ 59056 h 96102"/>
                  <a:gd name="connsiteX20" fmla="*/ 12607 w 96102"/>
                  <a:gd name="connsiteY20" fmla="*/ 63208 h 96102"/>
                  <a:gd name="connsiteX21" fmla="*/ 14529 w 96102"/>
                  <a:gd name="connsiteY21" fmla="*/ 67279 h 96102"/>
                  <a:gd name="connsiteX22" fmla="*/ 14329 w 96102"/>
                  <a:gd name="connsiteY22" fmla="*/ 69948 h 96102"/>
                  <a:gd name="connsiteX23" fmla="*/ 10724 w 96102"/>
                  <a:gd name="connsiteY23" fmla="*/ 73552 h 96102"/>
                  <a:gd name="connsiteX24" fmla="*/ 14275 w 96102"/>
                  <a:gd name="connsiteY24" fmla="*/ 82562 h 96102"/>
                  <a:gd name="connsiteX25" fmla="*/ 23285 w 96102"/>
                  <a:gd name="connsiteY25" fmla="*/ 86112 h 96102"/>
                  <a:gd name="connsiteX26" fmla="*/ 26889 w 96102"/>
                  <a:gd name="connsiteY26" fmla="*/ 82508 h 96102"/>
                  <a:gd name="connsiteX27" fmla="*/ 29558 w 96102"/>
                  <a:gd name="connsiteY27" fmla="*/ 82295 h 96102"/>
                  <a:gd name="connsiteX28" fmla="*/ 33629 w 96102"/>
                  <a:gd name="connsiteY28" fmla="*/ 84217 h 96102"/>
                  <a:gd name="connsiteX29" fmla="*/ 37794 w 96102"/>
                  <a:gd name="connsiteY29" fmla="*/ 85712 h 96102"/>
                  <a:gd name="connsiteX30" fmla="*/ 39529 w 96102"/>
                  <a:gd name="connsiteY30" fmla="*/ 87727 h 96102"/>
                  <a:gd name="connsiteX31" fmla="*/ 39529 w 96102"/>
                  <a:gd name="connsiteY31" fmla="*/ 92826 h 96102"/>
                  <a:gd name="connsiteX32" fmla="*/ 48405 w 96102"/>
                  <a:gd name="connsiteY32" fmla="*/ 96697 h 96102"/>
                  <a:gd name="connsiteX33" fmla="*/ 57281 w 96102"/>
                  <a:gd name="connsiteY33" fmla="*/ 92826 h 96102"/>
                  <a:gd name="connsiteX34" fmla="*/ 57281 w 96102"/>
                  <a:gd name="connsiteY34" fmla="*/ 87727 h 96102"/>
                  <a:gd name="connsiteX35" fmla="*/ 59016 w 96102"/>
                  <a:gd name="connsiteY35" fmla="*/ 85712 h 96102"/>
                  <a:gd name="connsiteX36" fmla="*/ 63194 w 96102"/>
                  <a:gd name="connsiteY36" fmla="*/ 84217 h 96102"/>
                  <a:gd name="connsiteX37" fmla="*/ 67198 w 96102"/>
                  <a:gd name="connsiteY37" fmla="*/ 82295 h 96102"/>
                  <a:gd name="connsiteX38" fmla="*/ 69868 w 96102"/>
                  <a:gd name="connsiteY38" fmla="*/ 82495 h 96102"/>
                  <a:gd name="connsiteX39" fmla="*/ 73472 w 96102"/>
                  <a:gd name="connsiteY39" fmla="*/ 86112 h 96102"/>
                  <a:gd name="connsiteX40" fmla="*/ 82482 w 96102"/>
                  <a:gd name="connsiteY40" fmla="*/ 82562 h 96102"/>
                  <a:gd name="connsiteX41" fmla="*/ 86032 w 96102"/>
                  <a:gd name="connsiteY41" fmla="*/ 73552 h 96102"/>
                  <a:gd name="connsiteX42" fmla="*/ 82428 w 96102"/>
                  <a:gd name="connsiteY42" fmla="*/ 69948 h 96102"/>
                  <a:gd name="connsiteX43" fmla="*/ 82228 w 96102"/>
                  <a:gd name="connsiteY43" fmla="*/ 67279 h 96102"/>
                  <a:gd name="connsiteX44" fmla="*/ 84150 w 96102"/>
                  <a:gd name="connsiteY44" fmla="*/ 63208 h 96102"/>
                  <a:gd name="connsiteX45" fmla="*/ 85631 w 96102"/>
                  <a:gd name="connsiteY45" fmla="*/ 59056 h 96102"/>
                  <a:gd name="connsiteX46" fmla="*/ 87660 w 96102"/>
                  <a:gd name="connsiteY46" fmla="*/ 57321 h 96102"/>
                  <a:gd name="connsiteX47" fmla="*/ 92759 w 96102"/>
                  <a:gd name="connsiteY47" fmla="*/ 57321 h 96102"/>
                  <a:gd name="connsiteX48" fmla="*/ 96616 w 96102"/>
                  <a:gd name="connsiteY48" fmla="*/ 48445 h 96102"/>
                  <a:gd name="connsiteX49" fmla="*/ 92759 w 96102"/>
                  <a:gd name="connsiteY49" fmla="*/ 39556 h 96102"/>
                  <a:gd name="connsiteX50" fmla="*/ 87687 w 96102"/>
                  <a:gd name="connsiteY50" fmla="*/ 39556 h 96102"/>
                  <a:gd name="connsiteX51" fmla="*/ 85658 w 96102"/>
                  <a:gd name="connsiteY51" fmla="*/ 37821 h 96102"/>
                  <a:gd name="connsiteX52" fmla="*/ 84136 w 96102"/>
                  <a:gd name="connsiteY52" fmla="*/ 33576 h 96102"/>
                  <a:gd name="connsiteX53" fmla="*/ 82255 w 96102"/>
                  <a:gd name="connsiteY53" fmla="*/ 29572 h 96102"/>
                  <a:gd name="connsiteX54" fmla="*/ 82455 w 96102"/>
                  <a:gd name="connsiteY54" fmla="*/ 26902 h 96102"/>
                  <a:gd name="connsiteX55" fmla="*/ 86058 w 96102"/>
                  <a:gd name="connsiteY55" fmla="*/ 23285 h 96102"/>
                  <a:gd name="connsiteX56" fmla="*/ 82508 w 96102"/>
                  <a:gd name="connsiteY56" fmla="*/ 14275 h 96102"/>
                  <a:gd name="connsiteX57" fmla="*/ 73499 w 96102"/>
                  <a:gd name="connsiteY57" fmla="*/ 10725 h 96102"/>
                  <a:gd name="connsiteX58" fmla="*/ 69895 w 96102"/>
                  <a:gd name="connsiteY58" fmla="*/ 14342 h 96102"/>
                  <a:gd name="connsiteX59" fmla="*/ 67225 w 96102"/>
                  <a:gd name="connsiteY59" fmla="*/ 14542 h 96102"/>
                  <a:gd name="connsiteX60" fmla="*/ 63221 w 96102"/>
                  <a:gd name="connsiteY60" fmla="*/ 12660 h 96102"/>
                  <a:gd name="connsiteX61" fmla="*/ 58977 w 96102"/>
                  <a:gd name="connsiteY61" fmla="*/ 11125 h 96102"/>
                  <a:gd name="connsiteX62" fmla="*/ 57241 w 96102"/>
                  <a:gd name="connsiteY62" fmla="*/ 9110 h 96102"/>
                  <a:gd name="connsiteX63" fmla="*/ 57241 w 96102"/>
                  <a:gd name="connsiteY63" fmla="*/ 3998 h 96102"/>
                  <a:gd name="connsiteX64" fmla="*/ 48365 w 96102"/>
                  <a:gd name="connsiteY64" fmla="*/ 140 h 96102"/>
                  <a:gd name="connsiteX65" fmla="*/ 48472 w 96102"/>
                  <a:gd name="connsiteY65" fmla="*/ 21683 h 96102"/>
                  <a:gd name="connsiteX66" fmla="*/ 75167 w 96102"/>
                  <a:gd name="connsiteY66" fmla="*/ 48378 h 96102"/>
                  <a:gd name="connsiteX67" fmla="*/ 48472 w 96102"/>
                  <a:gd name="connsiteY67" fmla="*/ 75074 h 96102"/>
                  <a:gd name="connsiteX68" fmla="*/ 21777 w 96102"/>
                  <a:gd name="connsiteY68" fmla="*/ 48378 h 96102"/>
                  <a:gd name="connsiteX69" fmla="*/ 48418 w 96102"/>
                  <a:gd name="connsiteY69" fmla="*/ 21737 h 9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6102" h="96102">
                    <a:moveTo>
                      <a:pt x="47137" y="140"/>
                    </a:moveTo>
                    <a:cubicBezTo>
                      <a:pt x="41010" y="140"/>
                      <a:pt x="39542" y="567"/>
                      <a:pt x="39542" y="3998"/>
                    </a:cubicBezTo>
                    <a:lnTo>
                      <a:pt x="39542" y="9110"/>
                    </a:lnTo>
                    <a:cubicBezTo>
                      <a:pt x="39475" y="10098"/>
                      <a:pt x="38768" y="10912"/>
                      <a:pt x="37807" y="11125"/>
                    </a:cubicBezTo>
                    <a:cubicBezTo>
                      <a:pt x="36365" y="11553"/>
                      <a:pt x="34951" y="12073"/>
                      <a:pt x="33563" y="12660"/>
                    </a:cubicBezTo>
                    <a:cubicBezTo>
                      <a:pt x="32188" y="13208"/>
                      <a:pt x="30853" y="13835"/>
                      <a:pt x="29558" y="14542"/>
                    </a:cubicBezTo>
                    <a:cubicBezTo>
                      <a:pt x="28717" y="15076"/>
                      <a:pt x="27636" y="14996"/>
                      <a:pt x="26889" y="14342"/>
                    </a:cubicBezTo>
                    <a:lnTo>
                      <a:pt x="23285" y="10725"/>
                    </a:lnTo>
                    <a:cubicBezTo>
                      <a:pt x="20695" y="8135"/>
                      <a:pt x="19361" y="9177"/>
                      <a:pt x="14275" y="14275"/>
                    </a:cubicBezTo>
                    <a:cubicBezTo>
                      <a:pt x="9190" y="19374"/>
                      <a:pt x="8135" y="20709"/>
                      <a:pt x="10724" y="23285"/>
                    </a:cubicBezTo>
                    <a:lnTo>
                      <a:pt x="14329" y="26902"/>
                    </a:lnTo>
                    <a:cubicBezTo>
                      <a:pt x="14982" y="27649"/>
                      <a:pt x="15062" y="28731"/>
                      <a:pt x="14529" y="29572"/>
                    </a:cubicBezTo>
                    <a:cubicBezTo>
                      <a:pt x="13835" y="30866"/>
                      <a:pt x="13194" y="32201"/>
                      <a:pt x="12646" y="33576"/>
                    </a:cubicBezTo>
                    <a:cubicBezTo>
                      <a:pt x="12059" y="34964"/>
                      <a:pt x="11552" y="36379"/>
                      <a:pt x="11125" y="37821"/>
                    </a:cubicBezTo>
                    <a:cubicBezTo>
                      <a:pt x="10898" y="38781"/>
                      <a:pt x="10084" y="39489"/>
                      <a:pt x="9096" y="39556"/>
                    </a:cubicBezTo>
                    <a:lnTo>
                      <a:pt x="3997" y="39556"/>
                    </a:lnTo>
                    <a:cubicBezTo>
                      <a:pt x="340" y="39556"/>
                      <a:pt x="140" y="41238"/>
                      <a:pt x="140" y="48445"/>
                    </a:cubicBezTo>
                    <a:cubicBezTo>
                      <a:pt x="140" y="55653"/>
                      <a:pt x="340" y="57321"/>
                      <a:pt x="3997" y="57321"/>
                    </a:cubicBezTo>
                    <a:lnTo>
                      <a:pt x="9096" y="57321"/>
                    </a:lnTo>
                    <a:cubicBezTo>
                      <a:pt x="10084" y="57388"/>
                      <a:pt x="10898" y="58095"/>
                      <a:pt x="11125" y="59056"/>
                    </a:cubicBezTo>
                    <a:cubicBezTo>
                      <a:pt x="11552" y="60471"/>
                      <a:pt x="12046" y="61846"/>
                      <a:pt x="12607" y="63208"/>
                    </a:cubicBezTo>
                    <a:cubicBezTo>
                      <a:pt x="13167" y="64596"/>
                      <a:pt x="13808" y="65957"/>
                      <a:pt x="14529" y="67279"/>
                    </a:cubicBezTo>
                    <a:cubicBezTo>
                      <a:pt x="15049" y="68120"/>
                      <a:pt x="14969" y="69201"/>
                      <a:pt x="14329" y="69948"/>
                    </a:cubicBezTo>
                    <a:lnTo>
                      <a:pt x="10724" y="73552"/>
                    </a:lnTo>
                    <a:cubicBezTo>
                      <a:pt x="8135" y="76141"/>
                      <a:pt x="9177" y="77463"/>
                      <a:pt x="14275" y="82562"/>
                    </a:cubicBezTo>
                    <a:cubicBezTo>
                      <a:pt x="19374" y="87660"/>
                      <a:pt x="20695" y="88701"/>
                      <a:pt x="23285" y="86112"/>
                    </a:cubicBezTo>
                    <a:lnTo>
                      <a:pt x="26889" y="82508"/>
                    </a:lnTo>
                    <a:cubicBezTo>
                      <a:pt x="27636" y="81854"/>
                      <a:pt x="28717" y="81761"/>
                      <a:pt x="29558" y="82295"/>
                    </a:cubicBezTo>
                    <a:cubicBezTo>
                      <a:pt x="30879" y="83015"/>
                      <a:pt x="32241" y="83656"/>
                      <a:pt x="33629" y="84217"/>
                    </a:cubicBezTo>
                    <a:cubicBezTo>
                      <a:pt x="34991" y="84791"/>
                      <a:pt x="36379" y="85298"/>
                      <a:pt x="37794" y="85712"/>
                    </a:cubicBezTo>
                    <a:cubicBezTo>
                      <a:pt x="38754" y="85925"/>
                      <a:pt x="39449" y="86753"/>
                      <a:pt x="39529" y="87727"/>
                    </a:cubicBezTo>
                    <a:lnTo>
                      <a:pt x="39529" y="92826"/>
                    </a:lnTo>
                    <a:cubicBezTo>
                      <a:pt x="39529" y="96483"/>
                      <a:pt x="41197" y="96697"/>
                      <a:pt x="48405" y="96697"/>
                    </a:cubicBezTo>
                    <a:cubicBezTo>
                      <a:pt x="55613" y="96697"/>
                      <a:pt x="57281" y="96483"/>
                      <a:pt x="57281" y="92826"/>
                    </a:cubicBezTo>
                    <a:lnTo>
                      <a:pt x="57281" y="87727"/>
                    </a:lnTo>
                    <a:cubicBezTo>
                      <a:pt x="57361" y="86753"/>
                      <a:pt x="58055" y="85925"/>
                      <a:pt x="59016" y="85712"/>
                    </a:cubicBezTo>
                    <a:cubicBezTo>
                      <a:pt x="60431" y="85285"/>
                      <a:pt x="61833" y="84791"/>
                      <a:pt x="63194" y="84217"/>
                    </a:cubicBezTo>
                    <a:cubicBezTo>
                      <a:pt x="64569" y="83656"/>
                      <a:pt x="65904" y="83002"/>
                      <a:pt x="67198" y="82295"/>
                    </a:cubicBezTo>
                    <a:cubicBezTo>
                      <a:pt x="68039" y="81761"/>
                      <a:pt x="69120" y="81841"/>
                      <a:pt x="69868" y="82495"/>
                    </a:cubicBezTo>
                    <a:lnTo>
                      <a:pt x="73472" y="86112"/>
                    </a:lnTo>
                    <a:cubicBezTo>
                      <a:pt x="76061" y="88701"/>
                      <a:pt x="77382" y="87660"/>
                      <a:pt x="82482" y="82562"/>
                    </a:cubicBezTo>
                    <a:cubicBezTo>
                      <a:pt x="87580" y="77463"/>
                      <a:pt x="88622" y="76141"/>
                      <a:pt x="86032" y="73552"/>
                    </a:cubicBezTo>
                    <a:lnTo>
                      <a:pt x="82428" y="69948"/>
                    </a:lnTo>
                    <a:cubicBezTo>
                      <a:pt x="81787" y="69201"/>
                      <a:pt x="81707" y="68120"/>
                      <a:pt x="82228" y="67279"/>
                    </a:cubicBezTo>
                    <a:cubicBezTo>
                      <a:pt x="82949" y="65957"/>
                      <a:pt x="83590" y="64596"/>
                      <a:pt x="84150" y="63208"/>
                    </a:cubicBezTo>
                    <a:cubicBezTo>
                      <a:pt x="84710" y="61846"/>
                      <a:pt x="85205" y="60471"/>
                      <a:pt x="85631" y="59056"/>
                    </a:cubicBezTo>
                    <a:cubicBezTo>
                      <a:pt x="85858" y="58095"/>
                      <a:pt x="86673" y="57388"/>
                      <a:pt x="87660" y="57321"/>
                    </a:cubicBezTo>
                    <a:lnTo>
                      <a:pt x="92759" y="57321"/>
                    </a:lnTo>
                    <a:cubicBezTo>
                      <a:pt x="96416" y="57321"/>
                      <a:pt x="96616" y="55653"/>
                      <a:pt x="96616" y="48445"/>
                    </a:cubicBezTo>
                    <a:cubicBezTo>
                      <a:pt x="96616" y="41238"/>
                      <a:pt x="96416" y="39556"/>
                      <a:pt x="92759" y="39556"/>
                    </a:cubicBezTo>
                    <a:lnTo>
                      <a:pt x="87687" y="39556"/>
                    </a:lnTo>
                    <a:cubicBezTo>
                      <a:pt x="86699" y="39489"/>
                      <a:pt x="85885" y="38781"/>
                      <a:pt x="85658" y="37821"/>
                    </a:cubicBezTo>
                    <a:cubicBezTo>
                      <a:pt x="85231" y="36379"/>
                      <a:pt x="84724" y="34964"/>
                      <a:pt x="84136" y="33576"/>
                    </a:cubicBezTo>
                    <a:cubicBezTo>
                      <a:pt x="83590" y="32201"/>
                      <a:pt x="82949" y="30866"/>
                      <a:pt x="82255" y="29572"/>
                    </a:cubicBezTo>
                    <a:cubicBezTo>
                      <a:pt x="81720" y="28731"/>
                      <a:pt x="81800" y="27649"/>
                      <a:pt x="82455" y="26902"/>
                    </a:cubicBezTo>
                    <a:lnTo>
                      <a:pt x="86058" y="23285"/>
                    </a:lnTo>
                    <a:cubicBezTo>
                      <a:pt x="88648" y="20709"/>
                      <a:pt x="87607" y="19374"/>
                      <a:pt x="82508" y="14275"/>
                    </a:cubicBezTo>
                    <a:cubicBezTo>
                      <a:pt x="77409" y="9177"/>
                      <a:pt x="76088" y="8135"/>
                      <a:pt x="73499" y="10725"/>
                    </a:cubicBezTo>
                    <a:lnTo>
                      <a:pt x="69895" y="14342"/>
                    </a:lnTo>
                    <a:cubicBezTo>
                      <a:pt x="69147" y="14996"/>
                      <a:pt x="68066" y="15076"/>
                      <a:pt x="67225" y="14542"/>
                    </a:cubicBezTo>
                    <a:cubicBezTo>
                      <a:pt x="65931" y="13835"/>
                      <a:pt x="64596" y="13208"/>
                      <a:pt x="63221" y="12660"/>
                    </a:cubicBezTo>
                    <a:cubicBezTo>
                      <a:pt x="61833" y="12073"/>
                      <a:pt x="60418" y="11553"/>
                      <a:pt x="58977" y="11125"/>
                    </a:cubicBezTo>
                    <a:cubicBezTo>
                      <a:pt x="58015" y="10912"/>
                      <a:pt x="57308" y="10098"/>
                      <a:pt x="57241" y="9110"/>
                    </a:cubicBezTo>
                    <a:lnTo>
                      <a:pt x="57241" y="3998"/>
                    </a:lnTo>
                    <a:cubicBezTo>
                      <a:pt x="57241" y="340"/>
                      <a:pt x="55573" y="140"/>
                      <a:pt x="48365" y="140"/>
                    </a:cubicBezTo>
                    <a:close/>
                    <a:moveTo>
                      <a:pt x="48472" y="21683"/>
                    </a:moveTo>
                    <a:cubicBezTo>
                      <a:pt x="63221" y="21683"/>
                      <a:pt x="75167" y="33629"/>
                      <a:pt x="75167" y="48378"/>
                    </a:cubicBezTo>
                    <a:cubicBezTo>
                      <a:pt x="75167" y="63128"/>
                      <a:pt x="63221" y="75074"/>
                      <a:pt x="48472" y="75074"/>
                    </a:cubicBezTo>
                    <a:cubicBezTo>
                      <a:pt x="33722" y="75074"/>
                      <a:pt x="21777" y="63128"/>
                      <a:pt x="21777" y="48378"/>
                    </a:cubicBezTo>
                    <a:cubicBezTo>
                      <a:pt x="21803" y="33683"/>
                      <a:pt x="33722" y="21763"/>
                      <a:pt x="48418" y="21737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</p:grpSp>
        <p:cxnSp>
          <p:nvCxnSpPr>
            <p:cNvPr id="9" name="Straight Connector 90">
              <a:extLst>
                <a:ext uri="{FF2B5EF4-FFF2-40B4-BE49-F238E27FC236}">
                  <a16:creationId xmlns:a16="http://schemas.microsoft.com/office/drawing/2014/main" id="{AA3D139D-C8F4-49F6-AB49-E7C8E58468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3">
              <a:extLst>
                <a:ext uri="{FF2B5EF4-FFF2-40B4-BE49-F238E27FC236}">
                  <a16:creationId xmlns:a16="http://schemas.microsoft.com/office/drawing/2014/main" id="{C752A2A6-3B58-431C-B7D8-CE53A2E6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BA9587DF-F2AB-49A5-8F52-31783788E745}"/>
              </a:ext>
            </a:extLst>
          </p:cNvPr>
          <p:cNvGrpSpPr/>
          <p:nvPr/>
        </p:nvGrpSpPr>
        <p:grpSpPr>
          <a:xfrm>
            <a:off x="5229911" y="3085640"/>
            <a:ext cx="1339200" cy="1273776"/>
            <a:chOff x="3396343" y="1469669"/>
            <a:chExt cx="1339200" cy="127377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4AE47C8-D926-4893-B970-323CD0FC41DA}"/>
                </a:ext>
              </a:extLst>
            </p:cNvPr>
            <p:cNvSpPr/>
            <p:nvPr/>
          </p:nvSpPr>
          <p:spPr>
            <a:xfrm>
              <a:off x="3876514" y="1469669"/>
              <a:ext cx="378858" cy="440711"/>
            </a:xfrm>
            <a:custGeom>
              <a:avLst/>
              <a:gdLst>
                <a:gd name="connsiteX0" fmla="*/ 57416 w 130806"/>
                <a:gd name="connsiteY0" fmla="*/ 141 h 152162"/>
                <a:gd name="connsiteX1" fmla="*/ 49408 w 130806"/>
                <a:gd name="connsiteY1" fmla="*/ 435 h 152162"/>
                <a:gd name="connsiteX2" fmla="*/ 2251 w 130806"/>
                <a:gd name="connsiteY2" fmla="*/ 66319 h 152162"/>
                <a:gd name="connsiteX3" fmla="*/ 21458 w 130806"/>
                <a:gd name="connsiteY3" fmla="*/ 107269 h 152162"/>
                <a:gd name="connsiteX4" fmla="*/ 22659 w 130806"/>
                <a:gd name="connsiteY4" fmla="*/ 116853 h 152162"/>
                <a:gd name="connsiteX5" fmla="*/ 12755 w 130806"/>
                <a:gd name="connsiteY5" fmla="*/ 147299 h 152162"/>
                <a:gd name="connsiteX6" fmla="*/ 12488 w 130806"/>
                <a:gd name="connsiteY6" fmla="*/ 148140 h 152162"/>
                <a:gd name="connsiteX7" fmla="*/ 13115 w 130806"/>
                <a:gd name="connsiteY7" fmla="*/ 150969 h 152162"/>
                <a:gd name="connsiteX8" fmla="*/ 15451 w 130806"/>
                <a:gd name="connsiteY8" fmla="*/ 152224 h 152162"/>
                <a:gd name="connsiteX9" fmla="*/ 80694 w 130806"/>
                <a:gd name="connsiteY9" fmla="*/ 152224 h 152162"/>
                <a:gd name="connsiteX10" fmla="*/ 82937 w 130806"/>
                <a:gd name="connsiteY10" fmla="*/ 151103 h 152162"/>
                <a:gd name="connsiteX11" fmla="*/ 83711 w 130806"/>
                <a:gd name="connsiteY11" fmla="*/ 148433 h 152162"/>
                <a:gd name="connsiteX12" fmla="*/ 85753 w 130806"/>
                <a:gd name="connsiteY12" fmla="*/ 138970 h 152162"/>
                <a:gd name="connsiteX13" fmla="*/ 96671 w 130806"/>
                <a:gd name="connsiteY13" fmla="*/ 136447 h 152162"/>
                <a:gd name="connsiteX14" fmla="*/ 110179 w 130806"/>
                <a:gd name="connsiteY14" fmla="*/ 134045 h 152162"/>
                <a:gd name="connsiteX15" fmla="*/ 117147 w 130806"/>
                <a:gd name="connsiteY15" fmla="*/ 117160 h 152162"/>
                <a:gd name="connsiteX16" fmla="*/ 118281 w 130806"/>
                <a:gd name="connsiteY16" fmla="*/ 112061 h 152162"/>
                <a:gd name="connsiteX17" fmla="*/ 119523 w 130806"/>
                <a:gd name="connsiteY17" fmla="*/ 105934 h 152162"/>
                <a:gd name="connsiteX18" fmla="*/ 120363 w 130806"/>
                <a:gd name="connsiteY18" fmla="*/ 104667 h 152162"/>
                <a:gd name="connsiteX19" fmla="*/ 122112 w 130806"/>
                <a:gd name="connsiteY19" fmla="*/ 102851 h 152162"/>
                <a:gd name="connsiteX20" fmla="*/ 121471 w 130806"/>
                <a:gd name="connsiteY20" fmla="*/ 99194 h 152162"/>
                <a:gd name="connsiteX21" fmla="*/ 119830 w 130806"/>
                <a:gd name="connsiteY21" fmla="*/ 95857 h 152162"/>
                <a:gd name="connsiteX22" fmla="*/ 120323 w 130806"/>
                <a:gd name="connsiteY22" fmla="*/ 94629 h 152162"/>
                <a:gd name="connsiteX23" fmla="*/ 126023 w 130806"/>
                <a:gd name="connsiteY23" fmla="*/ 94402 h 152162"/>
                <a:gd name="connsiteX24" fmla="*/ 131882 w 130806"/>
                <a:gd name="connsiteY24" fmla="*/ 88676 h 152162"/>
                <a:gd name="connsiteX25" fmla="*/ 125436 w 130806"/>
                <a:gd name="connsiteY25" fmla="*/ 73607 h 152162"/>
                <a:gd name="connsiteX26" fmla="*/ 119069 w 130806"/>
                <a:gd name="connsiteY26" fmla="*/ 64477 h 152162"/>
                <a:gd name="connsiteX27" fmla="*/ 118094 w 130806"/>
                <a:gd name="connsiteY27" fmla="*/ 60686 h 152162"/>
                <a:gd name="connsiteX28" fmla="*/ 118255 w 130806"/>
                <a:gd name="connsiteY28" fmla="*/ 54506 h 152162"/>
                <a:gd name="connsiteX29" fmla="*/ 114758 w 130806"/>
                <a:gd name="connsiteY29" fmla="*/ 36327 h 152162"/>
                <a:gd name="connsiteX30" fmla="*/ 115331 w 130806"/>
                <a:gd name="connsiteY30" fmla="*/ 36701 h 152162"/>
                <a:gd name="connsiteX31" fmla="*/ 119523 w 130806"/>
                <a:gd name="connsiteY31" fmla="*/ 37408 h 152162"/>
                <a:gd name="connsiteX32" fmla="*/ 122606 w 130806"/>
                <a:gd name="connsiteY32" fmla="*/ 32323 h 152162"/>
                <a:gd name="connsiteX33" fmla="*/ 86794 w 130806"/>
                <a:gd name="connsiteY33" fmla="*/ 8657 h 152162"/>
                <a:gd name="connsiteX34" fmla="*/ 57416 w 130806"/>
                <a:gd name="connsiteY34" fmla="*/ 141 h 152162"/>
                <a:gd name="connsiteX35" fmla="*/ 82590 w 130806"/>
                <a:gd name="connsiteY35" fmla="*/ 17200 h 152162"/>
                <a:gd name="connsiteX36" fmla="*/ 82590 w 130806"/>
                <a:gd name="connsiteY36" fmla="*/ 17200 h 152162"/>
                <a:gd name="connsiteX37" fmla="*/ 82803 w 130806"/>
                <a:gd name="connsiteY37" fmla="*/ 17200 h 152162"/>
                <a:gd name="connsiteX38" fmla="*/ 85473 w 130806"/>
                <a:gd name="connsiteY38" fmla="*/ 17747 h 152162"/>
                <a:gd name="connsiteX39" fmla="*/ 85473 w 130806"/>
                <a:gd name="connsiteY39" fmla="*/ 17747 h 152162"/>
                <a:gd name="connsiteX40" fmla="*/ 85686 w 130806"/>
                <a:gd name="connsiteY40" fmla="*/ 17827 h 152162"/>
                <a:gd name="connsiteX41" fmla="*/ 87248 w 130806"/>
                <a:gd name="connsiteY41" fmla="*/ 18414 h 152162"/>
                <a:gd name="connsiteX42" fmla="*/ 88089 w 130806"/>
                <a:gd name="connsiteY42" fmla="*/ 18841 h 152162"/>
                <a:gd name="connsiteX43" fmla="*/ 88810 w 130806"/>
                <a:gd name="connsiteY43" fmla="*/ 20176 h 152162"/>
                <a:gd name="connsiteX44" fmla="*/ 88810 w 130806"/>
                <a:gd name="connsiteY44" fmla="*/ 20376 h 152162"/>
                <a:gd name="connsiteX45" fmla="*/ 88489 w 130806"/>
                <a:gd name="connsiteY45" fmla="*/ 21404 h 152162"/>
                <a:gd name="connsiteX46" fmla="*/ 88489 w 130806"/>
                <a:gd name="connsiteY46" fmla="*/ 21538 h 152162"/>
                <a:gd name="connsiteX47" fmla="*/ 88917 w 130806"/>
                <a:gd name="connsiteY47" fmla="*/ 22779 h 152162"/>
                <a:gd name="connsiteX48" fmla="*/ 88917 w 130806"/>
                <a:gd name="connsiteY48" fmla="*/ 22779 h 152162"/>
                <a:gd name="connsiteX49" fmla="*/ 91733 w 130806"/>
                <a:gd name="connsiteY49" fmla="*/ 25849 h 152162"/>
                <a:gd name="connsiteX50" fmla="*/ 92961 w 130806"/>
                <a:gd name="connsiteY50" fmla="*/ 26423 h 152162"/>
                <a:gd name="connsiteX51" fmla="*/ 93081 w 130806"/>
                <a:gd name="connsiteY51" fmla="*/ 26423 h 152162"/>
                <a:gd name="connsiteX52" fmla="*/ 94135 w 130806"/>
                <a:gd name="connsiteY52" fmla="*/ 26183 h 152162"/>
                <a:gd name="connsiteX53" fmla="*/ 94309 w 130806"/>
                <a:gd name="connsiteY53" fmla="*/ 26183 h 152162"/>
                <a:gd name="connsiteX54" fmla="*/ 95564 w 130806"/>
                <a:gd name="connsiteY54" fmla="*/ 26997 h 152162"/>
                <a:gd name="connsiteX55" fmla="*/ 96431 w 130806"/>
                <a:gd name="connsiteY55" fmla="*/ 29573 h 152162"/>
                <a:gd name="connsiteX56" fmla="*/ 96431 w 130806"/>
                <a:gd name="connsiteY56" fmla="*/ 29573 h 152162"/>
                <a:gd name="connsiteX57" fmla="*/ 96431 w 130806"/>
                <a:gd name="connsiteY57" fmla="*/ 29800 h 152162"/>
                <a:gd name="connsiteX58" fmla="*/ 96431 w 130806"/>
                <a:gd name="connsiteY58" fmla="*/ 29800 h 152162"/>
                <a:gd name="connsiteX59" fmla="*/ 96685 w 130806"/>
                <a:gd name="connsiteY59" fmla="*/ 31455 h 152162"/>
                <a:gd name="connsiteX60" fmla="*/ 96685 w 130806"/>
                <a:gd name="connsiteY60" fmla="*/ 32389 h 152162"/>
                <a:gd name="connsiteX61" fmla="*/ 95897 w 130806"/>
                <a:gd name="connsiteY61" fmla="*/ 33724 h 152162"/>
                <a:gd name="connsiteX62" fmla="*/ 95697 w 130806"/>
                <a:gd name="connsiteY62" fmla="*/ 33724 h 152162"/>
                <a:gd name="connsiteX63" fmla="*/ 94629 w 130806"/>
                <a:gd name="connsiteY63" fmla="*/ 33951 h 152162"/>
                <a:gd name="connsiteX64" fmla="*/ 94509 w 130806"/>
                <a:gd name="connsiteY64" fmla="*/ 33951 h 152162"/>
                <a:gd name="connsiteX65" fmla="*/ 93655 w 130806"/>
                <a:gd name="connsiteY65" fmla="*/ 34939 h 152162"/>
                <a:gd name="connsiteX66" fmla="*/ 92614 w 130806"/>
                <a:gd name="connsiteY66" fmla="*/ 38449 h 152162"/>
                <a:gd name="connsiteX67" fmla="*/ 92387 w 130806"/>
                <a:gd name="connsiteY67" fmla="*/ 38943 h 152162"/>
                <a:gd name="connsiteX68" fmla="*/ 92507 w 130806"/>
                <a:gd name="connsiteY68" fmla="*/ 40278 h 152162"/>
                <a:gd name="connsiteX69" fmla="*/ 92601 w 130806"/>
                <a:gd name="connsiteY69" fmla="*/ 40385 h 152162"/>
                <a:gd name="connsiteX70" fmla="*/ 93321 w 130806"/>
                <a:gd name="connsiteY70" fmla="*/ 41185 h 152162"/>
                <a:gd name="connsiteX71" fmla="*/ 93455 w 130806"/>
                <a:gd name="connsiteY71" fmla="*/ 41332 h 152162"/>
                <a:gd name="connsiteX72" fmla="*/ 93375 w 130806"/>
                <a:gd name="connsiteY72" fmla="*/ 42814 h 152162"/>
                <a:gd name="connsiteX73" fmla="*/ 91559 w 130806"/>
                <a:gd name="connsiteY73" fmla="*/ 44842 h 152162"/>
                <a:gd name="connsiteX74" fmla="*/ 91559 w 130806"/>
                <a:gd name="connsiteY74" fmla="*/ 44842 h 152162"/>
                <a:gd name="connsiteX75" fmla="*/ 91373 w 130806"/>
                <a:gd name="connsiteY75" fmla="*/ 45016 h 152162"/>
                <a:gd name="connsiteX76" fmla="*/ 90038 w 130806"/>
                <a:gd name="connsiteY76" fmla="*/ 46057 h 152162"/>
                <a:gd name="connsiteX77" fmla="*/ 89250 w 130806"/>
                <a:gd name="connsiteY77" fmla="*/ 46591 h 152162"/>
                <a:gd name="connsiteX78" fmla="*/ 87755 w 130806"/>
                <a:gd name="connsiteY78" fmla="*/ 46591 h 152162"/>
                <a:gd name="connsiteX79" fmla="*/ 87595 w 130806"/>
                <a:gd name="connsiteY79" fmla="*/ 46431 h 152162"/>
                <a:gd name="connsiteX80" fmla="*/ 86874 w 130806"/>
                <a:gd name="connsiteY80" fmla="*/ 45643 h 152162"/>
                <a:gd name="connsiteX81" fmla="*/ 86781 w 130806"/>
                <a:gd name="connsiteY81" fmla="*/ 45550 h 152162"/>
                <a:gd name="connsiteX82" fmla="*/ 85446 w 130806"/>
                <a:gd name="connsiteY82" fmla="*/ 45296 h 152162"/>
                <a:gd name="connsiteX83" fmla="*/ 81348 w 130806"/>
                <a:gd name="connsiteY83" fmla="*/ 46217 h 152162"/>
                <a:gd name="connsiteX84" fmla="*/ 80254 w 130806"/>
                <a:gd name="connsiteY84" fmla="*/ 46992 h 152162"/>
                <a:gd name="connsiteX85" fmla="*/ 80254 w 130806"/>
                <a:gd name="connsiteY85" fmla="*/ 47098 h 152162"/>
                <a:gd name="connsiteX86" fmla="*/ 79934 w 130806"/>
                <a:gd name="connsiteY86" fmla="*/ 48126 h 152162"/>
                <a:gd name="connsiteX87" fmla="*/ 79867 w 130806"/>
                <a:gd name="connsiteY87" fmla="*/ 48326 h 152162"/>
                <a:gd name="connsiteX88" fmla="*/ 78532 w 130806"/>
                <a:gd name="connsiteY88" fmla="*/ 48994 h 152162"/>
                <a:gd name="connsiteX89" fmla="*/ 75863 w 130806"/>
                <a:gd name="connsiteY89" fmla="*/ 48446 h 152162"/>
                <a:gd name="connsiteX90" fmla="*/ 75863 w 130806"/>
                <a:gd name="connsiteY90" fmla="*/ 48446 h 152162"/>
                <a:gd name="connsiteX91" fmla="*/ 75636 w 130806"/>
                <a:gd name="connsiteY91" fmla="*/ 48446 h 152162"/>
                <a:gd name="connsiteX92" fmla="*/ 74074 w 130806"/>
                <a:gd name="connsiteY92" fmla="*/ 47846 h 152162"/>
                <a:gd name="connsiteX93" fmla="*/ 73220 w 130806"/>
                <a:gd name="connsiteY93" fmla="*/ 47418 h 152162"/>
                <a:gd name="connsiteX94" fmla="*/ 72526 w 130806"/>
                <a:gd name="connsiteY94" fmla="*/ 46084 h 152162"/>
                <a:gd name="connsiteX95" fmla="*/ 72526 w 130806"/>
                <a:gd name="connsiteY95" fmla="*/ 45870 h 152162"/>
                <a:gd name="connsiteX96" fmla="*/ 72859 w 130806"/>
                <a:gd name="connsiteY96" fmla="*/ 44842 h 152162"/>
                <a:gd name="connsiteX97" fmla="*/ 72859 w 130806"/>
                <a:gd name="connsiteY97" fmla="*/ 44709 h 152162"/>
                <a:gd name="connsiteX98" fmla="*/ 72406 w 130806"/>
                <a:gd name="connsiteY98" fmla="*/ 43468 h 152162"/>
                <a:gd name="connsiteX99" fmla="*/ 72406 w 130806"/>
                <a:gd name="connsiteY99" fmla="*/ 43468 h 152162"/>
                <a:gd name="connsiteX100" fmla="*/ 69602 w 130806"/>
                <a:gd name="connsiteY100" fmla="*/ 40398 h 152162"/>
                <a:gd name="connsiteX101" fmla="*/ 68388 w 130806"/>
                <a:gd name="connsiteY101" fmla="*/ 39837 h 152162"/>
                <a:gd name="connsiteX102" fmla="*/ 68255 w 130806"/>
                <a:gd name="connsiteY102" fmla="*/ 39837 h 152162"/>
                <a:gd name="connsiteX103" fmla="*/ 67213 w 130806"/>
                <a:gd name="connsiteY103" fmla="*/ 40051 h 152162"/>
                <a:gd name="connsiteX104" fmla="*/ 67013 w 130806"/>
                <a:gd name="connsiteY104" fmla="*/ 40051 h 152162"/>
                <a:gd name="connsiteX105" fmla="*/ 65772 w 130806"/>
                <a:gd name="connsiteY105" fmla="*/ 39250 h 152162"/>
                <a:gd name="connsiteX106" fmla="*/ 64918 w 130806"/>
                <a:gd name="connsiteY106" fmla="*/ 36661 h 152162"/>
                <a:gd name="connsiteX107" fmla="*/ 64918 w 130806"/>
                <a:gd name="connsiteY107" fmla="*/ 36661 h 152162"/>
                <a:gd name="connsiteX108" fmla="*/ 64918 w 130806"/>
                <a:gd name="connsiteY108" fmla="*/ 36433 h 152162"/>
                <a:gd name="connsiteX109" fmla="*/ 64918 w 130806"/>
                <a:gd name="connsiteY109" fmla="*/ 36433 h 152162"/>
                <a:gd name="connsiteX110" fmla="*/ 64651 w 130806"/>
                <a:gd name="connsiteY110" fmla="*/ 34792 h 152162"/>
                <a:gd name="connsiteX111" fmla="*/ 64651 w 130806"/>
                <a:gd name="connsiteY111" fmla="*/ 33844 h 152162"/>
                <a:gd name="connsiteX112" fmla="*/ 65451 w 130806"/>
                <a:gd name="connsiteY112" fmla="*/ 32576 h 152162"/>
                <a:gd name="connsiteX113" fmla="*/ 65652 w 130806"/>
                <a:gd name="connsiteY113" fmla="*/ 32576 h 152162"/>
                <a:gd name="connsiteX114" fmla="*/ 66706 w 130806"/>
                <a:gd name="connsiteY114" fmla="*/ 32336 h 152162"/>
                <a:gd name="connsiteX115" fmla="*/ 66840 w 130806"/>
                <a:gd name="connsiteY115" fmla="*/ 32336 h 152162"/>
                <a:gd name="connsiteX116" fmla="*/ 67694 w 130806"/>
                <a:gd name="connsiteY116" fmla="*/ 31348 h 152162"/>
                <a:gd name="connsiteX117" fmla="*/ 68722 w 130806"/>
                <a:gd name="connsiteY117" fmla="*/ 27824 h 152162"/>
                <a:gd name="connsiteX118" fmla="*/ 68948 w 130806"/>
                <a:gd name="connsiteY118" fmla="*/ 27331 h 152162"/>
                <a:gd name="connsiteX119" fmla="*/ 68842 w 130806"/>
                <a:gd name="connsiteY119" fmla="*/ 25996 h 152162"/>
                <a:gd name="connsiteX120" fmla="*/ 68748 w 130806"/>
                <a:gd name="connsiteY120" fmla="*/ 25902 h 152162"/>
                <a:gd name="connsiteX121" fmla="*/ 68028 w 130806"/>
                <a:gd name="connsiteY121" fmla="*/ 25088 h 152162"/>
                <a:gd name="connsiteX122" fmla="*/ 67907 w 130806"/>
                <a:gd name="connsiteY122" fmla="*/ 24955 h 152162"/>
                <a:gd name="connsiteX123" fmla="*/ 67907 w 130806"/>
                <a:gd name="connsiteY123" fmla="*/ 23473 h 152162"/>
                <a:gd name="connsiteX124" fmla="*/ 69723 w 130806"/>
                <a:gd name="connsiteY124" fmla="*/ 21444 h 152162"/>
                <a:gd name="connsiteX125" fmla="*/ 69723 w 130806"/>
                <a:gd name="connsiteY125" fmla="*/ 21444 h 152162"/>
                <a:gd name="connsiteX126" fmla="*/ 69910 w 130806"/>
                <a:gd name="connsiteY126" fmla="*/ 21284 h 152162"/>
                <a:gd name="connsiteX127" fmla="*/ 71244 w 130806"/>
                <a:gd name="connsiteY127" fmla="*/ 20230 h 152162"/>
                <a:gd name="connsiteX128" fmla="*/ 72032 w 130806"/>
                <a:gd name="connsiteY128" fmla="*/ 19709 h 152162"/>
                <a:gd name="connsiteX129" fmla="*/ 73527 w 130806"/>
                <a:gd name="connsiteY129" fmla="*/ 19709 h 152162"/>
                <a:gd name="connsiteX130" fmla="*/ 73687 w 130806"/>
                <a:gd name="connsiteY130" fmla="*/ 19856 h 152162"/>
                <a:gd name="connsiteX131" fmla="*/ 74421 w 130806"/>
                <a:gd name="connsiteY131" fmla="*/ 20657 h 152162"/>
                <a:gd name="connsiteX132" fmla="*/ 74514 w 130806"/>
                <a:gd name="connsiteY132" fmla="*/ 20750 h 152162"/>
                <a:gd name="connsiteX133" fmla="*/ 75849 w 130806"/>
                <a:gd name="connsiteY133" fmla="*/ 20977 h 152162"/>
                <a:gd name="connsiteX134" fmla="*/ 75716 w 130806"/>
                <a:gd name="connsiteY134" fmla="*/ 20977 h 152162"/>
                <a:gd name="connsiteX135" fmla="*/ 79907 w 130806"/>
                <a:gd name="connsiteY135" fmla="*/ 20029 h 152162"/>
                <a:gd name="connsiteX136" fmla="*/ 81001 w 130806"/>
                <a:gd name="connsiteY136" fmla="*/ 19269 h 152162"/>
                <a:gd name="connsiteX137" fmla="*/ 81001 w 130806"/>
                <a:gd name="connsiteY137" fmla="*/ 19135 h 152162"/>
                <a:gd name="connsiteX138" fmla="*/ 81322 w 130806"/>
                <a:gd name="connsiteY138" fmla="*/ 18107 h 152162"/>
                <a:gd name="connsiteX139" fmla="*/ 81322 w 130806"/>
                <a:gd name="connsiteY139" fmla="*/ 17934 h 152162"/>
                <a:gd name="connsiteX140" fmla="*/ 82416 w 130806"/>
                <a:gd name="connsiteY140" fmla="*/ 17240 h 152162"/>
                <a:gd name="connsiteX141" fmla="*/ 80561 w 130806"/>
                <a:gd name="connsiteY141" fmla="*/ 25755 h 152162"/>
                <a:gd name="connsiteX142" fmla="*/ 73420 w 130806"/>
                <a:gd name="connsiteY142" fmla="*/ 33270 h 152162"/>
                <a:gd name="connsiteX143" fmla="*/ 77731 w 130806"/>
                <a:gd name="connsiteY143" fmla="*/ 39757 h 152162"/>
                <a:gd name="connsiteX144" fmla="*/ 78425 w 130806"/>
                <a:gd name="connsiteY144" fmla="*/ 40038 h 152162"/>
                <a:gd name="connsiteX145" fmla="*/ 87555 w 130806"/>
                <a:gd name="connsiteY145" fmla="*/ 35139 h 152162"/>
                <a:gd name="connsiteX146" fmla="*/ 84232 w 130806"/>
                <a:gd name="connsiteY146" fmla="*/ 26690 h 152162"/>
                <a:gd name="connsiteX147" fmla="*/ 83764 w 130806"/>
                <a:gd name="connsiteY147" fmla="*/ 26436 h 152162"/>
                <a:gd name="connsiteX148" fmla="*/ 80561 w 130806"/>
                <a:gd name="connsiteY148" fmla="*/ 25755 h 152162"/>
                <a:gd name="connsiteX149" fmla="*/ 33137 w 130806"/>
                <a:gd name="connsiteY149" fmla="*/ 26636 h 152162"/>
                <a:gd name="connsiteX150" fmla="*/ 33377 w 130806"/>
                <a:gd name="connsiteY150" fmla="*/ 26636 h 152162"/>
                <a:gd name="connsiteX151" fmla="*/ 36380 w 130806"/>
                <a:gd name="connsiteY151" fmla="*/ 27264 h 152162"/>
                <a:gd name="connsiteX152" fmla="*/ 36380 w 130806"/>
                <a:gd name="connsiteY152" fmla="*/ 27264 h 152162"/>
                <a:gd name="connsiteX153" fmla="*/ 36634 w 130806"/>
                <a:gd name="connsiteY153" fmla="*/ 27264 h 152162"/>
                <a:gd name="connsiteX154" fmla="*/ 38396 w 130806"/>
                <a:gd name="connsiteY154" fmla="*/ 27958 h 152162"/>
                <a:gd name="connsiteX155" fmla="*/ 39344 w 130806"/>
                <a:gd name="connsiteY155" fmla="*/ 28425 h 152162"/>
                <a:gd name="connsiteX156" fmla="*/ 40144 w 130806"/>
                <a:gd name="connsiteY156" fmla="*/ 29907 h 152162"/>
                <a:gd name="connsiteX157" fmla="*/ 40144 w 130806"/>
                <a:gd name="connsiteY157" fmla="*/ 30147 h 152162"/>
                <a:gd name="connsiteX158" fmla="*/ 39771 w 130806"/>
                <a:gd name="connsiteY158" fmla="*/ 31295 h 152162"/>
                <a:gd name="connsiteX159" fmla="*/ 39771 w 130806"/>
                <a:gd name="connsiteY159" fmla="*/ 31455 h 152162"/>
                <a:gd name="connsiteX160" fmla="*/ 40251 w 130806"/>
                <a:gd name="connsiteY160" fmla="*/ 32790 h 152162"/>
                <a:gd name="connsiteX161" fmla="*/ 40251 w 130806"/>
                <a:gd name="connsiteY161" fmla="*/ 32790 h 152162"/>
                <a:gd name="connsiteX162" fmla="*/ 40251 w 130806"/>
                <a:gd name="connsiteY162" fmla="*/ 32790 h 152162"/>
                <a:gd name="connsiteX163" fmla="*/ 43414 w 130806"/>
                <a:gd name="connsiteY163" fmla="*/ 36233 h 152162"/>
                <a:gd name="connsiteX164" fmla="*/ 44749 w 130806"/>
                <a:gd name="connsiteY164" fmla="*/ 36874 h 152162"/>
                <a:gd name="connsiteX165" fmla="*/ 44909 w 130806"/>
                <a:gd name="connsiteY165" fmla="*/ 36874 h 152162"/>
                <a:gd name="connsiteX166" fmla="*/ 46084 w 130806"/>
                <a:gd name="connsiteY166" fmla="*/ 36607 h 152162"/>
                <a:gd name="connsiteX167" fmla="*/ 46298 w 130806"/>
                <a:gd name="connsiteY167" fmla="*/ 36607 h 152162"/>
                <a:gd name="connsiteX168" fmla="*/ 47713 w 130806"/>
                <a:gd name="connsiteY168" fmla="*/ 37515 h 152162"/>
                <a:gd name="connsiteX169" fmla="*/ 48674 w 130806"/>
                <a:gd name="connsiteY169" fmla="*/ 40411 h 152162"/>
                <a:gd name="connsiteX170" fmla="*/ 48674 w 130806"/>
                <a:gd name="connsiteY170" fmla="*/ 40411 h 152162"/>
                <a:gd name="connsiteX171" fmla="*/ 48674 w 130806"/>
                <a:gd name="connsiteY171" fmla="*/ 40665 h 152162"/>
                <a:gd name="connsiteX172" fmla="*/ 48954 w 130806"/>
                <a:gd name="connsiteY172" fmla="*/ 42533 h 152162"/>
                <a:gd name="connsiteX173" fmla="*/ 49034 w 130806"/>
                <a:gd name="connsiteY173" fmla="*/ 43588 h 152162"/>
                <a:gd name="connsiteX174" fmla="*/ 48140 w 130806"/>
                <a:gd name="connsiteY174" fmla="*/ 45016 h 152162"/>
                <a:gd name="connsiteX175" fmla="*/ 47899 w 130806"/>
                <a:gd name="connsiteY175" fmla="*/ 45083 h 152162"/>
                <a:gd name="connsiteX176" fmla="*/ 46711 w 130806"/>
                <a:gd name="connsiteY176" fmla="*/ 45336 h 152162"/>
                <a:gd name="connsiteX177" fmla="*/ 46578 w 130806"/>
                <a:gd name="connsiteY177" fmla="*/ 45336 h 152162"/>
                <a:gd name="connsiteX178" fmla="*/ 45617 w 130806"/>
                <a:gd name="connsiteY178" fmla="*/ 46444 h 152162"/>
                <a:gd name="connsiteX179" fmla="*/ 44456 w 130806"/>
                <a:gd name="connsiteY179" fmla="*/ 50448 h 152162"/>
                <a:gd name="connsiteX180" fmla="*/ 44202 w 130806"/>
                <a:gd name="connsiteY180" fmla="*/ 51009 h 152162"/>
                <a:gd name="connsiteX181" fmla="*/ 44322 w 130806"/>
                <a:gd name="connsiteY181" fmla="*/ 52517 h 152162"/>
                <a:gd name="connsiteX182" fmla="*/ 44429 w 130806"/>
                <a:gd name="connsiteY182" fmla="*/ 52624 h 152162"/>
                <a:gd name="connsiteX183" fmla="*/ 45243 w 130806"/>
                <a:gd name="connsiteY183" fmla="*/ 53518 h 152162"/>
                <a:gd name="connsiteX184" fmla="*/ 45390 w 130806"/>
                <a:gd name="connsiteY184" fmla="*/ 53679 h 152162"/>
                <a:gd name="connsiteX185" fmla="*/ 45310 w 130806"/>
                <a:gd name="connsiteY185" fmla="*/ 55347 h 152162"/>
                <a:gd name="connsiteX186" fmla="*/ 43268 w 130806"/>
                <a:gd name="connsiteY186" fmla="*/ 57643 h 152162"/>
                <a:gd name="connsiteX187" fmla="*/ 43268 w 130806"/>
                <a:gd name="connsiteY187" fmla="*/ 57643 h 152162"/>
                <a:gd name="connsiteX188" fmla="*/ 43067 w 130806"/>
                <a:gd name="connsiteY188" fmla="*/ 57830 h 152162"/>
                <a:gd name="connsiteX189" fmla="*/ 41599 w 130806"/>
                <a:gd name="connsiteY189" fmla="*/ 59018 h 152162"/>
                <a:gd name="connsiteX190" fmla="*/ 40718 w 130806"/>
                <a:gd name="connsiteY190" fmla="*/ 59592 h 152162"/>
                <a:gd name="connsiteX191" fmla="*/ 39037 w 130806"/>
                <a:gd name="connsiteY191" fmla="*/ 59592 h 152162"/>
                <a:gd name="connsiteX192" fmla="*/ 38863 w 130806"/>
                <a:gd name="connsiteY192" fmla="*/ 59405 h 152162"/>
                <a:gd name="connsiteX193" fmla="*/ 38049 w 130806"/>
                <a:gd name="connsiteY193" fmla="*/ 58510 h 152162"/>
                <a:gd name="connsiteX194" fmla="*/ 37942 w 130806"/>
                <a:gd name="connsiteY194" fmla="*/ 58404 h 152162"/>
                <a:gd name="connsiteX195" fmla="*/ 36487 w 130806"/>
                <a:gd name="connsiteY195" fmla="*/ 58137 h 152162"/>
                <a:gd name="connsiteX196" fmla="*/ 31882 w 130806"/>
                <a:gd name="connsiteY196" fmla="*/ 59164 h 152162"/>
                <a:gd name="connsiteX197" fmla="*/ 30641 w 130806"/>
                <a:gd name="connsiteY197" fmla="*/ 60032 h 152162"/>
                <a:gd name="connsiteX198" fmla="*/ 30641 w 130806"/>
                <a:gd name="connsiteY198" fmla="*/ 60166 h 152162"/>
                <a:gd name="connsiteX199" fmla="*/ 30280 w 130806"/>
                <a:gd name="connsiteY199" fmla="*/ 61314 h 152162"/>
                <a:gd name="connsiteX200" fmla="*/ 30280 w 130806"/>
                <a:gd name="connsiteY200" fmla="*/ 61527 h 152162"/>
                <a:gd name="connsiteX201" fmla="*/ 28812 w 130806"/>
                <a:gd name="connsiteY201" fmla="*/ 62288 h 152162"/>
                <a:gd name="connsiteX202" fmla="*/ 25796 w 130806"/>
                <a:gd name="connsiteY202" fmla="*/ 61674 h 152162"/>
                <a:gd name="connsiteX203" fmla="*/ 25796 w 130806"/>
                <a:gd name="connsiteY203" fmla="*/ 61674 h 152162"/>
                <a:gd name="connsiteX204" fmla="*/ 25555 w 130806"/>
                <a:gd name="connsiteY204" fmla="*/ 61594 h 152162"/>
                <a:gd name="connsiteX205" fmla="*/ 25555 w 130806"/>
                <a:gd name="connsiteY205" fmla="*/ 61594 h 152162"/>
                <a:gd name="connsiteX206" fmla="*/ 23807 w 130806"/>
                <a:gd name="connsiteY206" fmla="*/ 60913 h 152162"/>
                <a:gd name="connsiteX207" fmla="*/ 22846 w 130806"/>
                <a:gd name="connsiteY207" fmla="*/ 60419 h 152162"/>
                <a:gd name="connsiteX208" fmla="*/ 22058 w 130806"/>
                <a:gd name="connsiteY208" fmla="*/ 58951 h 152162"/>
                <a:gd name="connsiteX209" fmla="*/ 22125 w 130806"/>
                <a:gd name="connsiteY209" fmla="*/ 58711 h 152162"/>
                <a:gd name="connsiteX210" fmla="*/ 22486 w 130806"/>
                <a:gd name="connsiteY210" fmla="*/ 57563 h 152162"/>
                <a:gd name="connsiteX211" fmla="*/ 22486 w 130806"/>
                <a:gd name="connsiteY211" fmla="*/ 57416 h 152162"/>
                <a:gd name="connsiteX212" fmla="*/ 21978 w 130806"/>
                <a:gd name="connsiteY212" fmla="*/ 56015 h 152162"/>
                <a:gd name="connsiteX213" fmla="*/ 21978 w 130806"/>
                <a:gd name="connsiteY213" fmla="*/ 56015 h 152162"/>
                <a:gd name="connsiteX214" fmla="*/ 18815 w 130806"/>
                <a:gd name="connsiteY214" fmla="*/ 52571 h 152162"/>
                <a:gd name="connsiteX215" fmla="*/ 17480 w 130806"/>
                <a:gd name="connsiteY215" fmla="*/ 51930 h 152162"/>
                <a:gd name="connsiteX216" fmla="*/ 17320 w 130806"/>
                <a:gd name="connsiteY216" fmla="*/ 51930 h 152162"/>
                <a:gd name="connsiteX217" fmla="*/ 16145 w 130806"/>
                <a:gd name="connsiteY217" fmla="*/ 52184 h 152162"/>
                <a:gd name="connsiteX218" fmla="*/ 15932 w 130806"/>
                <a:gd name="connsiteY218" fmla="*/ 52184 h 152162"/>
                <a:gd name="connsiteX219" fmla="*/ 14597 w 130806"/>
                <a:gd name="connsiteY219" fmla="*/ 51289 h 152162"/>
                <a:gd name="connsiteX220" fmla="*/ 13636 w 130806"/>
                <a:gd name="connsiteY220" fmla="*/ 48380 h 152162"/>
                <a:gd name="connsiteX221" fmla="*/ 13636 w 130806"/>
                <a:gd name="connsiteY221" fmla="*/ 48380 h 152162"/>
                <a:gd name="connsiteX222" fmla="*/ 13636 w 130806"/>
                <a:gd name="connsiteY222" fmla="*/ 48113 h 152162"/>
                <a:gd name="connsiteX223" fmla="*/ 13342 w 130806"/>
                <a:gd name="connsiteY223" fmla="*/ 46257 h 152162"/>
                <a:gd name="connsiteX224" fmla="*/ 13342 w 130806"/>
                <a:gd name="connsiteY224" fmla="*/ 45203 h 152162"/>
                <a:gd name="connsiteX225" fmla="*/ 14223 w 130806"/>
                <a:gd name="connsiteY225" fmla="*/ 43775 h 152162"/>
                <a:gd name="connsiteX226" fmla="*/ 14464 w 130806"/>
                <a:gd name="connsiteY226" fmla="*/ 43775 h 152162"/>
                <a:gd name="connsiteX227" fmla="*/ 15652 w 130806"/>
                <a:gd name="connsiteY227" fmla="*/ 43508 h 152162"/>
                <a:gd name="connsiteX228" fmla="*/ 15798 w 130806"/>
                <a:gd name="connsiteY228" fmla="*/ 43508 h 152162"/>
                <a:gd name="connsiteX229" fmla="*/ 16746 w 130806"/>
                <a:gd name="connsiteY229" fmla="*/ 42400 h 152162"/>
                <a:gd name="connsiteX230" fmla="*/ 17894 w 130806"/>
                <a:gd name="connsiteY230" fmla="*/ 38395 h 152162"/>
                <a:gd name="connsiteX231" fmla="*/ 18161 w 130806"/>
                <a:gd name="connsiteY231" fmla="*/ 37835 h 152162"/>
                <a:gd name="connsiteX232" fmla="*/ 18041 w 130806"/>
                <a:gd name="connsiteY232" fmla="*/ 36340 h 152162"/>
                <a:gd name="connsiteX233" fmla="*/ 17947 w 130806"/>
                <a:gd name="connsiteY233" fmla="*/ 36207 h 152162"/>
                <a:gd name="connsiteX234" fmla="*/ 17133 w 130806"/>
                <a:gd name="connsiteY234" fmla="*/ 35326 h 152162"/>
                <a:gd name="connsiteX235" fmla="*/ 16973 w 130806"/>
                <a:gd name="connsiteY235" fmla="*/ 35165 h 152162"/>
                <a:gd name="connsiteX236" fmla="*/ 17066 w 130806"/>
                <a:gd name="connsiteY236" fmla="*/ 33497 h 152162"/>
                <a:gd name="connsiteX237" fmla="*/ 19095 w 130806"/>
                <a:gd name="connsiteY237" fmla="*/ 31215 h 152162"/>
                <a:gd name="connsiteX238" fmla="*/ 19095 w 130806"/>
                <a:gd name="connsiteY238" fmla="*/ 31215 h 152162"/>
                <a:gd name="connsiteX239" fmla="*/ 19309 w 130806"/>
                <a:gd name="connsiteY239" fmla="*/ 31028 h 152162"/>
                <a:gd name="connsiteX240" fmla="*/ 20764 w 130806"/>
                <a:gd name="connsiteY240" fmla="*/ 29853 h 152162"/>
                <a:gd name="connsiteX241" fmla="*/ 21645 w 130806"/>
                <a:gd name="connsiteY241" fmla="*/ 29253 h 152162"/>
                <a:gd name="connsiteX242" fmla="*/ 23340 w 130806"/>
                <a:gd name="connsiteY242" fmla="*/ 29319 h 152162"/>
                <a:gd name="connsiteX243" fmla="*/ 23500 w 130806"/>
                <a:gd name="connsiteY243" fmla="*/ 29493 h 152162"/>
                <a:gd name="connsiteX244" fmla="*/ 24328 w 130806"/>
                <a:gd name="connsiteY244" fmla="*/ 30374 h 152162"/>
                <a:gd name="connsiteX245" fmla="*/ 24421 w 130806"/>
                <a:gd name="connsiteY245" fmla="*/ 30480 h 152162"/>
                <a:gd name="connsiteX246" fmla="*/ 25916 w 130806"/>
                <a:gd name="connsiteY246" fmla="*/ 30747 h 152162"/>
                <a:gd name="connsiteX247" fmla="*/ 30481 w 130806"/>
                <a:gd name="connsiteY247" fmla="*/ 29746 h 152162"/>
                <a:gd name="connsiteX248" fmla="*/ 31722 w 130806"/>
                <a:gd name="connsiteY248" fmla="*/ 28865 h 152162"/>
                <a:gd name="connsiteX249" fmla="*/ 31722 w 130806"/>
                <a:gd name="connsiteY249" fmla="*/ 28732 h 152162"/>
                <a:gd name="connsiteX250" fmla="*/ 32082 w 130806"/>
                <a:gd name="connsiteY250" fmla="*/ 27571 h 152162"/>
                <a:gd name="connsiteX251" fmla="*/ 32082 w 130806"/>
                <a:gd name="connsiteY251" fmla="*/ 27371 h 152162"/>
                <a:gd name="connsiteX252" fmla="*/ 33324 w 130806"/>
                <a:gd name="connsiteY252" fmla="*/ 26596 h 152162"/>
                <a:gd name="connsiteX253" fmla="*/ 30855 w 130806"/>
                <a:gd name="connsiteY253" fmla="*/ 36260 h 152162"/>
                <a:gd name="connsiteX254" fmla="*/ 22819 w 130806"/>
                <a:gd name="connsiteY254" fmla="*/ 44709 h 152162"/>
                <a:gd name="connsiteX255" fmla="*/ 27664 w 130806"/>
                <a:gd name="connsiteY255" fmla="*/ 52024 h 152162"/>
                <a:gd name="connsiteX256" fmla="*/ 28452 w 130806"/>
                <a:gd name="connsiteY256" fmla="*/ 52331 h 152162"/>
                <a:gd name="connsiteX257" fmla="*/ 38863 w 130806"/>
                <a:gd name="connsiteY257" fmla="*/ 47071 h 152162"/>
                <a:gd name="connsiteX258" fmla="*/ 34992 w 130806"/>
                <a:gd name="connsiteY258" fmla="*/ 37261 h 152162"/>
                <a:gd name="connsiteX259" fmla="*/ 34445 w 130806"/>
                <a:gd name="connsiteY259" fmla="*/ 36994 h 152162"/>
                <a:gd name="connsiteX260" fmla="*/ 30801 w 130806"/>
                <a:gd name="connsiteY260" fmla="*/ 36260 h 152162"/>
                <a:gd name="connsiteX261" fmla="*/ 65558 w 130806"/>
                <a:gd name="connsiteY261" fmla="*/ 45817 h 152162"/>
                <a:gd name="connsiteX262" fmla="*/ 66666 w 130806"/>
                <a:gd name="connsiteY262" fmla="*/ 45817 h 152162"/>
                <a:gd name="connsiteX263" fmla="*/ 66666 w 130806"/>
                <a:gd name="connsiteY263" fmla="*/ 45817 h 152162"/>
                <a:gd name="connsiteX264" fmla="*/ 66920 w 130806"/>
                <a:gd name="connsiteY264" fmla="*/ 45817 h 152162"/>
                <a:gd name="connsiteX265" fmla="*/ 68708 w 130806"/>
                <a:gd name="connsiteY265" fmla="*/ 46137 h 152162"/>
                <a:gd name="connsiteX266" fmla="*/ 69683 w 130806"/>
                <a:gd name="connsiteY266" fmla="*/ 46457 h 152162"/>
                <a:gd name="connsiteX267" fmla="*/ 70697 w 130806"/>
                <a:gd name="connsiteY267" fmla="*/ 47979 h 152162"/>
                <a:gd name="connsiteX268" fmla="*/ 70697 w 130806"/>
                <a:gd name="connsiteY268" fmla="*/ 48273 h 152162"/>
                <a:gd name="connsiteX269" fmla="*/ 70497 w 130806"/>
                <a:gd name="connsiteY269" fmla="*/ 50222 h 152162"/>
                <a:gd name="connsiteX270" fmla="*/ 70497 w 130806"/>
                <a:gd name="connsiteY270" fmla="*/ 50342 h 152162"/>
                <a:gd name="connsiteX271" fmla="*/ 71191 w 130806"/>
                <a:gd name="connsiteY271" fmla="*/ 51370 h 152162"/>
                <a:gd name="connsiteX272" fmla="*/ 74688 w 130806"/>
                <a:gd name="connsiteY272" fmla="*/ 53252 h 152162"/>
                <a:gd name="connsiteX273" fmla="*/ 75943 w 130806"/>
                <a:gd name="connsiteY273" fmla="*/ 53252 h 152162"/>
                <a:gd name="connsiteX274" fmla="*/ 76023 w 130806"/>
                <a:gd name="connsiteY274" fmla="*/ 53185 h 152162"/>
                <a:gd name="connsiteX275" fmla="*/ 77544 w 130806"/>
                <a:gd name="connsiteY275" fmla="*/ 51943 h 152162"/>
                <a:gd name="connsiteX276" fmla="*/ 77745 w 130806"/>
                <a:gd name="connsiteY276" fmla="*/ 51783 h 152162"/>
                <a:gd name="connsiteX277" fmla="*/ 79560 w 130806"/>
                <a:gd name="connsiteY277" fmla="*/ 51783 h 152162"/>
                <a:gd name="connsiteX278" fmla="*/ 81722 w 130806"/>
                <a:gd name="connsiteY278" fmla="*/ 53812 h 152162"/>
                <a:gd name="connsiteX279" fmla="*/ 81722 w 130806"/>
                <a:gd name="connsiteY279" fmla="*/ 53812 h 152162"/>
                <a:gd name="connsiteX280" fmla="*/ 81896 w 130806"/>
                <a:gd name="connsiteY280" fmla="*/ 54012 h 152162"/>
                <a:gd name="connsiteX281" fmla="*/ 82910 w 130806"/>
                <a:gd name="connsiteY281" fmla="*/ 55507 h 152162"/>
                <a:gd name="connsiteX282" fmla="*/ 83404 w 130806"/>
                <a:gd name="connsiteY282" fmla="*/ 56415 h 152162"/>
                <a:gd name="connsiteX283" fmla="*/ 83017 w 130806"/>
                <a:gd name="connsiteY283" fmla="*/ 58203 h 152162"/>
                <a:gd name="connsiteX284" fmla="*/ 82790 w 130806"/>
                <a:gd name="connsiteY284" fmla="*/ 58390 h 152162"/>
                <a:gd name="connsiteX285" fmla="*/ 81282 w 130806"/>
                <a:gd name="connsiteY285" fmla="*/ 59645 h 152162"/>
                <a:gd name="connsiteX286" fmla="*/ 81202 w 130806"/>
                <a:gd name="connsiteY286" fmla="*/ 59645 h 152162"/>
                <a:gd name="connsiteX287" fmla="*/ 80961 w 130806"/>
                <a:gd name="connsiteY287" fmla="*/ 60860 h 152162"/>
                <a:gd name="connsiteX288" fmla="*/ 82109 w 130806"/>
                <a:gd name="connsiteY288" fmla="*/ 64677 h 152162"/>
                <a:gd name="connsiteX289" fmla="*/ 82963 w 130806"/>
                <a:gd name="connsiteY289" fmla="*/ 65571 h 152162"/>
                <a:gd name="connsiteX290" fmla="*/ 83084 w 130806"/>
                <a:gd name="connsiteY290" fmla="*/ 65571 h 152162"/>
                <a:gd name="connsiteX291" fmla="*/ 85019 w 130806"/>
                <a:gd name="connsiteY291" fmla="*/ 65771 h 152162"/>
                <a:gd name="connsiteX292" fmla="*/ 85299 w 130806"/>
                <a:gd name="connsiteY292" fmla="*/ 65771 h 152162"/>
                <a:gd name="connsiteX293" fmla="*/ 86634 w 130806"/>
                <a:gd name="connsiteY293" fmla="*/ 67106 h 152162"/>
                <a:gd name="connsiteX294" fmla="*/ 86728 w 130806"/>
                <a:gd name="connsiteY294" fmla="*/ 70056 h 152162"/>
                <a:gd name="connsiteX295" fmla="*/ 86728 w 130806"/>
                <a:gd name="connsiteY295" fmla="*/ 70056 h 152162"/>
                <a:gd name="connsiteX296" fmla="*/ 86728 w 130806"/>
                <a:gd name="connsiteY296" fmla="*/ 70310 h 152162"/>
                <a:gd name="connsiteX297" fmla="*/ 86728 w 130806"/>
                <a:gd name="connsiteY297" fmla="*/ 70310 h 152162"/>
                <a:gd name="connsiteX298" fmla="*/ 86394 w 130806"/>
                <a:gd name="connsiteY298" fmla="*/ 72085 h 152162"/>
                <a:gd name="connsiteX299" fmla="*/ 86087 w 130806"/>
                <a:gd name="connsiteY299" fmla="*/ 73073 h 152162"/>
                <a:gd name="connsiteX300" fmla="*/ 84552 w 130806"/>
                <a:gd name="connsiteY300" fmla="*/ 74087 h 152162"/>
                <a:gd name="connsiteX301" fmla="*/ 84258 w 130806"/>
                <a:gd name="connsiteY301" fmla="*/ 74087 h 152162"/>
                <a:gd name="connsiteX302" fmla="*/ 82309 w 130806"/>
                <a:gd name="connsiteY302" fmla="*/ 73887 h 152162"/>
                <a:gd name="connsiteX303" fmla="*/ 82203 w 130806"/>
                <a:gd name="connsiteY303" fmla="*/ 73887 h 152162"/>
                <a:gd name="connsiteX304" fmla="*/ 81175 w 130806"/>
                <a:gd name="connsiteY304" fmla="*/ 74581 h 152162"/>
                <a:gd name="connsiteX305" fmla="*/ 79293 w 130806"/>
                <a:gd name="connsiteY305" fmla="*/ 78092 h 152162"/>
                <a:gd name="connsiteX306" fmla="*/ 79293 w 130806"/>
                <a:gd name="connsiteY306" fmla="*/ 79319 h 152162"/>
                <a:gd name="connsiteX307" fmla="*/ 79293 w 130806"/>
                <a:gd name="connsiteY307" fmla="*/ 79413 h 152162"/>
                <a:gd name="connsiteX308" fmla="*/ 80534 w 130806"/>
                <a:gd name="connsiteY308" fmla="*/ 80934 h 152162"/>
                <a:gd name="connsiteX309" fmla="*/ 80708 w 130806"/>
                <a:gd name="connsiteY309" fmla="*/ 81135 h 152162"/>
                <a:gd name="connsiteX310" fmla="*/ 80708 w 130806"/>
                <a:gd name="connsiteY310" fmla="*/ 82963 h 152162"/>
                <a:gd name="connsiteX311" fmla="*/ 78666 w 130806"/>
                <a:gd name="connsiteY311" fmla="*/ 85099 h 152162"/>
                <a:gd name="connsiteX312" fmla="*/ 78666 w 130806"/>
                <a:gd name="connsiteY312" fmla="*/ 85099 h 152162"/>
                <a:gd name="connsiteX313" fmla="*/ 78465 w 130806"/>
                <a:gd name="connsiteY313" fmla="*/ 85259 h 152162"/>
                <a:gd name="connsiteX314" fmla="*/ 76970 w 130806"/>
                <a:gd name="connsiteY314" fmla="*/ 86287 h 152162"/>
                <a:gd name="connsiteX315" fmla="*/ 76063 w 130806"/>
                <a:gd name="connsiteY315" fmla="*/ 86768 h 152162"/>
                <a:gd name="connsiteX316" fmla="*/ 74274 w 130806"/>
                <a:gd name="connsiteY316" fmla="*/ 86407 h 152162"/>
                <a:gd name="connsiteX317" fmla="*/ 74074 w 130806"/>
                <a:gd name="connsiteY317" fmla="*/ 86167 h 152162"/>
                <a:gd name="connsiteX318" fmla="*/ 72833 w 130806"/>
                <a:gd name="connsiteY318" fmla="*/ 84658 h 152162"/>
                <a:gd name="connsiteX319" fmla="*/ 72753 w 130806"/>
                <a:gd name="connsiteY319" fmla="*/ 84578 h 152162"/>
                <a:gd name="connsiteX320" fmla="*/ 71538 w 130806"/>
                <a:gd name="connsiteY320" fmla="*/ 84352 h 152162"/>
                <a:gd name="connsiteX321" fmla="*/ 67734 w 130806"/>
                <a:gd name="connsiteY321" fmla="*/ 85473 h 152162"/>
                <a:gd name="connsiteX322" fmla="*/ 66840 w 130806"/>
                <a:gd name="connsiteY322" fmla="*/ 86340 h 152162"/>
                <a:gd name="connsiteX323" fmla="*/ 66840 w 130806"/>
                <a:gd name="connsiteY323" fmla="*/ 86447 h 152162"/>
                <a:gd name="connsiteX324" fmla="*/ 66639 w 130806"/>
                <a:gd name="connsiteY324" fmla="*/ 88396 h 152162"/>
                <a:gd name="connsiteX325" fmla="*/ 66639 w 130806"/>
                <a:gd name="connsiteY325" fmla="*/ 88663 h 152162"/>
                <a:gd name="connsiteX326" fmla="*/ 65385 w 130806"/>
                <a:gd name="connsiteY326" fmla="*/ 89998 h 152162"/>
                <a:gd name="connsiteX327" fmla="*/ 62421 w 130806"/>
                <a:gd name="connsiteY327" fmla="*/ 90064 h 152162"/>
                <a:gd name="connsiteX328" fmla="*/ 62421 w 130806"/>
                <a:gd name="connsiteY328" fmla="*/ 90064 h 152162"/>
                <a:gd name="connsiteX329" fmla="*/ 62168 w 130806"/>
                <a:gd name="connsiteY329" fmla="*/ 90064 h 152162"/>
                <a:gd name="connsiteX330" fmla="*/ 62168 w 130806"/>
                <a:gd name="connsiteY330" fmla="*/ 90064 h 152162"/>
                <a:gd name="connsiteX331" fmla="*/ 60393 w 130806"/>
                <a:gd name="connsiteY331" fmla="*/ 89744 h 152162"/>
                <a:gd name="connsiteX332" fmla="*/ 59405 w 130806"/>
                <a:gd name="connsiteY332" fmla="*/ 89437 h 152162"/>
                <a:gd name="connsiteX333" fmla="*/ 58404 w 130806"/>
                <a:gd name="connsiteY333" fmla="*/ 87929 h 152162"/>
                <a:gd name="connsiteX334" fmla="*/ 58404 w 130806"/>
                <a:gd name="connsiteY334" fmla="*/ 87608 h 152162"/>
                <a:gd name="connsiteX335" fmla="*/ 58604 w 130806"/>
                <a:gd name="connsiteY335" fmla="*/ 85673 h 152162"/>
                <a:gd name="connsiteX336" fmla="*/ 58604 w 130806"/>
                <a:gd name="connsiteY336" fmla="*/ 85539 h 152162"/>
                <a:gd name="connsiteX337" fmla="*/ 57897 w 130806"/>
                <a:gd name="connsiteY337" fmla="*/ 84525 h 152162"/>
                <a:gd name="connsiteX338" fmla="*/ 54400 w 130806"/>
                <a:gd name="connsiteY338" fmla="*/ 82643 h 152162"/>
                <a:gd name="connsiteX339" fmla="*/ 53158 w 130806"/>
                <a:gd name="connsiteY339" fmla="*/ 82643 h 152162"/>
                <a:gd name="connsiteX340" fmla="*/ 53052 w 130806"/>
                <a:gd name="connsiteY340" fmla="*/ 82643 h 152162"/>
                <a:gd name="connsiteX341" fmla="*/ 51543 w 130806"/>
                <a:gd name="connsiteY341" fmla="*/ 83871 h 152162"/>
                <a:gd name="connsiteX342" fmla="*/ 51343 w 130806"/>
                <a:gd name="connsiteY342" fmla="*/ 84045 h 152162"/>
                <a:gd name="connsiteX343" fmla="*/ 49514 w 130806"/>
                <a:gd name="connsiteY343" fmla="*/ 84045 h 152162"/>
                <a:gd name="connsiteX344" fmla="*/ 47379 w 130806"/>
                <a:gd name="connsiteY344" fmla="*/ 82016 h 152162"/>
                <a:gd name="connsiteX345" fmla="*/ 47379 w 130806"/>
                <a:gd name="connsiteY345" fmla="*/ 82016 h 152162"/>
                <a:gd name="connsiteX346" fmla="*/ 47219 w 130806"/>
                <a:gd name="connsiteY346" fmla="*/ 81815 h 152162"/>
                <a:gd name="connsiteX347" fmla="*/ 46191 w 130806"/>
                <a:gd name="connsiteY347" fmla="*/ 80307 h 152162"/>
                <a:gd name="connsiteX348" fmla="*/ 45710 w 130806"/>
                <a:gd name="connsiteY348" fmla="*/ 79413 h 152162"/>
                <a:gd name="connsiteX349" fmla="*/ 46071 w 130806"/>
                <a:gd name="connsiteY349" fmla="*/ 77611 h 152162"/>
                <a:gd name="connsiteX350" fmla="*/ 46311 w 130806"/>
                <a:gd name="connsiteY350" fmla="*/ 77424 h 152162"/>
                <a:gd name="connsiteX351" fmla="*/ 47819 w 130806"/>
                <a:gd name="connsiteY351" fmla="*/ 76183 h 152162"/>
                <a:gd name="connsiteX352" fmla="*/ 47913 w 130806"/>
                <a:gd name="connsiteY352" fmla="*/ 76102 h 152162"/>
                <a:gd name="connsiteX353" fmla="*/ 48140 w 130806"/>
                <a:gd name="connsiteY353" fmla="*/ 74888 h 152162"/>
                <a:gd name="connsiteX354" fmla="*/ 46992 w 130806"/>
                <a:gd name="connsiteY354" fmla="*/ 71071 h 152162"/>
                <a:gd name="connsiteX355" fmla="*/ 46137 w 130806"/>
                <a:gd name="connsiteY355" fmla="*/ 70190 h 152162"/>
                <a:gd name="connsiteX356" fmla="*/ 46031 w 130806"/>
                <a:gd name="connsiteY356" fmla="*/ 70190 h 152162"/>
                <a:gd name="connsiteX357" fmla="*/ 44082 w 130806"/>
                <a:gd name="connsiteY357" fmla="*/ 70003 h 152162"/>
                <a:gd name="connsiteX358" fmla="*/ 43815 w 130806"/>
                <a:gd name="connsiteY358" fmla="*/ 70003 h 152162"/>
                <a:gd name="connsiteX359" fmla="*/ 42480 w 130806"/>
                <a:gd name="connsiteY359" fmla="*/ 68735 h 152162"/>
                <a:gd name="connsiteX360" fmla="*/ 42400 w 130806"/>
                <a:gd name="connsiteY360" fmla="*/ 65771 h 152162"/>
                <a:gd name="connsiteX361" fmla="*/ 42400 w 130806"/>
                <a:gd name="connsiteY361" fmla="*/ 65771 h 152162"/>
                <a:gd name="connsiteX362" fmla="*/ 42400 w 130806"/>
                <a:gd name="connsiteY362" fmla="*/ 65518 h 152162"/>
                <a:gd name="connsiteX363" fmla="*/ 42734 w 130806"/>
                <a:gd name="connsiteY363" fmla="*/ 63730 h 152162"/>
                <a:gd name="connsiteX364" fmla="*/ 43041 w 130806"/>
                <a:gd name="connsiteY364" fmla="*/ 62742 h 152162"/>
                <a:gd name="connsiteX365" fmla="*/ 44576 w 130806"/>
                <a:gd name="connsiteY365" fmla="*/ 61741 h 152162"/>
                <a:gd name="connsiteX366" fmla="*/ 44883 w 130806"/>
                <a:gd name="connsiteY366" fmla="*/ 61741 h 152162"/>
                <a:gd name="connsiteX367" fmla="*/ 46832 w 130806"/>
                <a:gd name="connsiteY367" fmla="*/ 61927 h 152162"/>
                <a:gd name="connsiteX368" fmla="*/ 46925 w 130806"/>
                <a:gd name="connsiteY368" fmla="*/ 61927 h 152162"/>
                <a:gd name="connsiteX369" fmla="*/ 47953 w 130806"/>
                <a:gd name="connsiteY369" fmla="*/ 61233 h 152162"/>
                <a:gd name="connsiteX370" fmla="*/ 47953 w 130806"/>
                <a:gd name="connsiteY370" fmla="*/ 61233 h 152162"/>
                <a:gd name="connsiteX371" fmla="*/ 49848 w 130806"/>
                <a:gd name="connsiteY371" fmla="*/ 57723 h 152162"/>
                <a:gd name="connsiteX372" fmla="*/ 49848 w 130806"/>
                <a:gd name="connsiteY372" fmla="*/ 56508 h 152162"/>
                <a:gd name="connsiteX373" fmla="*/ 49848 w 130806"/>
                <a:gd name="connsiteY373" fmla="*/ 56402 h 152162"/>
                <a:gd name="connsiteX374" fmla="*/ 48620 w 130806"/>
                <a:gd name="connsiteY374" fmla="*/ 54880 h 152162"/>
                <a:gd name="connsiteX375" fmla="*/ 48460 w 130806"/>
                <a:gd name="connsiteY375" fmla="*/ 54680 h 152162"/>
                <a:gd name="connsiteX376" fmla="*/ 48460 w 130806"/>
                <a:gd name="connsiteY376" fmla="*/ 52864 h 152162"/>
                <a:gd name="connsiteX377" fmla="*/ 50502 w 130806"/>
                <a:gd name="connsiteY377" fmla="*/ 50716 h 152162"/>
                <a:gd name="connsiteX378" fmla="*/ 50502 w 130806"/>
                <a:gd name="connsiteY378" fmla="*/ 50716 h 152162"/>
                <a:gd name="connsiteX379" fmla="*/ 50689 w 130806"/>
                <a:gd name="connsiteY379" fmla="*/ 50555 h 152162"/>
                <a:gd name="connsiteX380" fmla="*/ 52184 w 130806"/>
                <a:gd name="connsiteY380" fmla="*/ 49541 h 152162"/>
                <a:gd name="connsiteX381" fmla="*/ 53105 w 130806"/>
                <a:gd name="connsiteY381" fmla="*/ 49047 h 152162"/>
                <a:gd name="connsiteX382" fmla="*/ 54880 w 130806"/>
                <a:gd name="connsiteY382" fmla="*/ 49421 h 152162"/>
                <a:gd name="connsiteX383" fmla="*/ 55094 w 130806"/>
                <a:gd name="connsiteY383" fmla="*/ 49648 h 152162"/>
                <a:gd name="connsiteX384" fmla="*/ 56322 w 130806"/>
                <a:gd name="connsiteY384" fmla="*/ 51169 h 152162"/>
                <a:gd name="connsiteX385" fmla="*/ 56322 w 130806"/>
                <a:gd name="connsiteY385" fmla="*/ 51249 h 152162"/>
                <a:gd name="connsiteX386" fmla="*/ 57563 w 130806"/>
                <a:gd name="connsiteY386" fmla="*/ 51476 h 152162"/>
                <a:gd name="connsiteX387" fmla="*/ 61367 w 130806"/>
                <a:gd name="connsiteY387" fmla="*/ 50342 h 152162"/>
                <a:gd name="connsiteX388" fmla="*/ 62248 w 130806"/>
                <a:gd name="connsiteY388" fmla="*/ 49474 h 152162"/>
                <a:gd name="connsiteX389" fmla="*/ 62248 w 130806"/>
                <a:gd name="connsiteY389" fmla="*/ 49367 h 152162"/>
                <a:gd name="connsiteX390" fmla="*/ 62448 w 130806"/>
                <a:gd name="connsiteY390" fmla="*/ 47432 h 152162"/>
                <a:gd name="connsiteX391" fmla="*/ 62448 w 130806"/>
                <a:gd name="connsiteY391" fmla="*/ 47152 h 152162"/>
                <a:gd name="connsiteX392" fmla="*/ 63783 w 130806"/>
                <a:gd name="connsiteY392" fmla="*/ 45817 h 152162"/>
                <a:gd name="connsiteX393" fmla="*/ 65612 w 130806"/>
                <a:gd name="connsiteY393" fmla="*/ 45684 h 152162"/>
                <a:gd name="connsiteX394" fmla="*/ 65612 w 130806"/>
                <a:gd name="connsiteY394" fmla="*/ 45684 h 152162"/>
                <a:gd name="connsiteX395" fmla="*/ 64490 w 130806"/>
                <a:gd name="connsiteY395" fmla="*/ 58497 h 152162"/>
                <a:gd name="connsiteX396" fmla="*/ 64170 w 130806"/>
                <a:gd name="connsiteY396" fmla="*/ 58497 h 152162"/>
                <a:gd name="connsiteX397" fmla="*/ 54987 w 130806"/>
                <a:gd name="connsiteY397" fmla="*/ 68388 h 152162"/>
                <a:gd name="connsiteX398" fmla="*/ 62421 w 130806"/>
                <a:gd name="connsiteY398" fmla="*/ 77344 h 152162"/>
                <a:gd name="connsiteX399" fmla="*/ 63383 w 130806"/>
                <a:gd name="connsiteY399" fmla="*/ 77504 h 152162"/>
                <a:gd name="connsiteX400" fmla="*/ 63609 w 130806"/>
                <a:gd name="connsiteY400" fmla="*/ 77504 h 152162"/>
                <a:gd name="connsiteX401" fmla="*/ 73981 w 130806"/>
                <a:gd name="connsiteY401" fmla="*/ 68895 h 152162"/>
                <a:gd name="connsiteX402" fmla="*/ 67267 w 130806"/>
                <a:gd name="connsiteY402" fmla="*/ 58898 h 152162"/>
                <a:gd name="connsiteX403" fmla="*/ 66573 w 130806"/>
                <a:gd name="connsiteY403" fmla="*/ 58711 h 152162"/>
                <a:gd name="connsiteX404" fmla="*/ 64424 w 130806"/>
                <a:gd name="connsiteY404" fmla="*/ 58497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30806" h="152162">
                  <a:moveTo>
                    <a:pt x="57416" y="141"/>
                  </a:moveTo>
                  <a:cubicBezTo>
                    <a:pt x="55027" y="141"/>
                    <a:pt x="52398" y="262"/>
                    <a:pt x="49408" y="435"/>
                  </a:cubicBezTo>
                  <a:cubicBezTo>
                    <a:pt x="16626" y="2344"/>
                    <a:pt x="-7266" y="29920"/>
                    <a:pt x="2251" y="66319"/>
                  </a:cubicBezTo>
                  <a:cubicBezTo>
                    <a:pt x="6068" y="81001"/>
                    <a:pt x="16546" y="93268"/>
                    <a:pt x="21458" y="107269"/>
                  </a:cubicBezTo>
                  <a:cubicBezTo>
                    <a:pt x="22592" y="110513"/>
                    <a:pt x="22793" y="111487"/>
                    <a:pt x="22659" y="116853"/>
                  </a:cubicBezTo>
                  <a:cubicBezTo>
                    <a:pt x="22512" y="126516"/>
                    <a:pt x="16572" y="137194"/>
                    <a:pt x="12755" y="147299"/>
                  </a:cubicBezTo>
                  <a:cubicBezTo>
                    <a:pt x="12648" y="147566"/>
                    <a:pt x="12555" y="147846"/>
                    <a:pt x="12488" y="148140"/>
                  </a:cubicBezTo>
                  <a:cubicBezTo>
                    <a:pt x="12341" y="149127"/>
                    <a:pt x="12555" y="150142"/>
                    <a:pt x="13115" y="150969"/>
                  </a:cubicBezTo>
                  <a:cubicBezTo>
                    <a:pt x="13649" y="151730"/>
                    <a:pt x="14517" y="152197"/>
                    <a:pt x="15451" y="152224"/>
                  </a:cubicBezTo>
                  <a:lnTo>
                    <a:pt x="80694" y="152224"/>
                  </a:lnTo>
                  <a:cubicBezTo>
                    <a:pt x="81575" y="152197"/>
                    <a:pt x="82390" y="151797"/>
                    <a:pt x="82937" y="151103"/>
                  </a:cubicBezTo>
                  <a:cubicBezTo>
                    <a:pt x="83511" y="150329"/>
                    <a:pt x="83778" y="149381"/>
                    <a:pt x="83711" y="148433"/>
                  </a:cubicBezTo>
                  <a:cubicBezTo>
                    <a:pt x="83564" y="145350"/>
                    <a:pt x="83044" y="142520"/>
                    <a:pt x="85753" y="138970"/>
                  </a:cubicBezTo>
                  <a:cubicBezTo>
                    <a:pt x="87315" y="136928"/>
                    <a:pt x="89304" y="136754"/>
                    <a:pt x="96671" y="136447"/>
                  </a:cubicBezTo>
                  <a:cubicBezTo>
                    <a:pt x="104039" y="136140"/>
                    <a:pt x="107510" y="135406"/>
                    <a:pt x="110179" y="134045"/>
                  </a:cubicBezTo>
                  <a:cubicBezTo>
                    <a:pt x="117707" y="130040"/>
                    <a:pt x="117440" y="121671"/>
                    <a:pt x="117147" y="117160"/>
                  </a:cubicBezTo>
                  <a:cubicBezTo>
                    <a:pt x="116853" y="112648"/>
                    <a:pt x="116079" y="114357"/>
                    <a:pt x="118281" y="112061"/>
                  </a:cubicBezTo>
                  <a:cubicBezTo>
                    <a:pt x="120003" y="110286"/>
                    <a:pt x="120404" y="108884"/>
                    <a:pt x="119523" y="105934"/>
                  </a:cubicBezTo>
                  <a:cubicBezTo>
                    <a:pt x="119389" y="105467"/>
                    <a:pt x="119603" y="105080"/>
                    <a:pt x="120363" y="104667"/>
                  </a:cubicBezTo>
                  <a:cubicBezTo>
                    <a:pt x="121098" y="104226"/>
                    <a:pt x="121698" y="103599"/>
                    <a:pt x="122112" y="102851"/>
                  </a:cubicBezTo>
                  <a:cubicBezTo>
                    <a:pt x="122472" y="102144"/>
                    <a:pt x="122512" y="101116"/>
                    <a:pt x="121471" y="99194"/>
                  </a:cubicBezTo>
                  <a:cubicBezTo>
                    <a:pt x="120724" y="98193"/>
                    <a:pt x="120163" y="97058"/>
                    <a:pt x="119830" y="95857"/>
                  </a:cubicBezTo>
                  <a:cubicBezTo>
                    <a:pt x="119669" y="95176"/>
                    <a:pt x="119683" y="94789"/>
                    <a:pt x="120323" y="94629"/>
                  </a:cubicBezTo>
                  <a:cubicBezTo>
                    <a:pt x="122205" y="94322"/>
                    <a:pt x="124128" y="94242"/>
                    <a:pt x="126023" y="94402"/>
                  </a:cubicBezTo>
                  <a:cubicBezTo>
                    <a:pt x="128973" y="94402"/>
                    <a:pt x="132336" y="92840"/>
                    <a:pt x="131882" y="88676"/>
                  </a:cubicBezTo>
                  <a:cubicBezTo>
                    <a:pt x="131429" y="84512"/>
                    <a:pt x="127878" y="78585"/>
                    <a:pt x="125436" y="73607"/>
                  </a:cubicBezTo>
                  <a:cubicBezTo>
                    <a:pt x="123887" y="70483"/>
                    <a:pt x="120964" y="67547"/>
                    <a:pt x="119069" y="64477"/>
                  </a:cubicBezTo>
                  <a:cubicBezTo>
                    <a:pt x="118441" y="63316"/>
                    <a:pt x="118094" y="62008"/>
                    <a:pt x="118094" y="60686"/>
                  </a:cubicBezTo>
                  <a:cubicBezTo>
                    <a:pt x="117974" y="58631"/>
                    <a:pt x="118028" y="56562"/>
                    <a:pt x="118255" y="54506"/>
                  </a:cubicBezTo>
                  <a:cubicBezTo>
                    <a:pt x="118602" y="51023"/>
                    <a:pt x="116920" y="43134"/>
                    <a:pt x="114758" y="36327"/>
                  </a:cubicBezTo>
                  <a:cubicBezTo>
                    <a:pt x="114931" y="36140"/>
                    <a:pt x="115185" y="36540"/>
                    <a:pt x="115331" y="36701"/>
                  </a:cubicBezTo>
                  <a:cubicBezTo>
                    <a:pt x="116386" y="37888"/>
                    <a:pt x="118135" y="38182"/>
                    <a:pt x="119523" y="37408"/>
                  </a:cubicBezTo>
                  <a:cubicBezTo>
                    <a:pt x="121351" y="36354"/>
                    <a:pt x="122512" y="34431"/>
                    <a:pt x="122606" y="32323"/>
                  </a:cubicBezTo>
                  <a:cubicBezTo>
                    <a:pt x="121965" y="17039"/>
                    <a:pt x="98460" y="8777"/>
                    <a:pt x="86794" y="8657"/>
                  </a:cubicBezTo>
                  <a:cubicBezTo>
                    <a:pt x="73901" y="1943"/>
                    <a:pt x="67774" y="88"/>
                    <a:pt x="57416" y="141"/>
                  </a:cubicBezTo>
                  <a:close/>
                  <a:moveTo>
                    <a:pt x="82590" y="17200"/>
                  </a:moveTo>
                  <a:lnTo>
                    <a:pt x="82590" y="17200"/>
                  </a:lnTo>
                  <a:cubicBezTo>
                    <a:pt x="82656" y="17186"/>
                    <a:pt x="82737" y="17186"/>
                    <a:pt x="82803" y="17200"/>
                  </a:cubicBezTo>
                  <a:cubicBezTo>
                    <a:pt x="83711" y="17293"/>
                    <a:pt x="84605" y="17480"/>
                    <a:pt x="85473" y="17747"/>
                  </a:cubicBezTo>
                  <a:lnTo>
                    <a:pt x="85473" y="17747"/>
                  </a:lnTo>
                  <a:lnTo>
                    <a:pt x="85686" y="17827"/>
                  </a:lnTo>
                  <a:cubicBezTo>
                    <a:pt x="86220" y="17987"/>
                    <a:pt x="86741" y="18187"/>
                    <a:pt x="87248" y="18414"/>
                  </a:cubicBezTo>
                  <a:lnTo>
                    <a:pt x="88089" y="18841"/>
                  </a:lnTo>
                  <a:cubicBezTo>
                    <a:pt x="88583" y="19095"/>
                    <a:pt x="88877" y="19629"/>
                    <a:pt x="88810" y="20176"/>
                  </a:cubicBezTo>
                  <a:lnTo>
                    <a:pt x="88810" y="20376"/>
                  </a:lnTo>
                  <a:lnTo>
                    <a:pt x="88489" y="21404"/>
                  </a:lnTo>
                  <a:cubicBezTo>
                    <a:pt x="88489" y="21444"/>
                    <a:pt x="88489" y="21498"/>
                    <a:pt x="88489" y="21538"/>
                  </a:cubicBezTo>
                  <a:cubicBezTo>
                    <a:pt x="88409" y="21992"/>
                    <a:pt x="88570" y="22472"/>
                    <a:pt x="88917" y="22779"/>
                  </a:cubicBezTo>
                  <a:lnTo>
                    <a:pt x="88917" y="22779"/>
                  </a:lnTo>
                  <a:cubicBezTo>
                    <a:pt x="90011" y="23647"/>
                    <a:pt x="90959" y="24688"/>
                    <a:pt x="91733" y="25849"/>
                  </a:cubicBezTo>
                  <a:cubicBezTo>
                    <a:pt x="92013" y="26249"/>
                    <a:pt x="92480" y="26463"/>
                    <a:pt x="92961" y="26423"/>
                  </a:cubicBezTo>
                  <a:lnTo>
                    <a:pt x="93081" y="26423"/>
                  </a:lnTo>
                  <a:lnTo>
                    <a:pt x="94135" y="26183"/>
                  </a:lnTo>
                  <a:lnTo>
                    <a:pt x="94309" y="26183"/>
                  </a:lnTo>
                  <a:cubicBezTo>
                    <a:pt x="94856" y="26142"/>
                    <a:pt x="95377" y="26476"/>
                    <a:pt x="95564" y="26997"/>
                  </a:cubicBezTo>
                  <a:cubicBezTo>
                    <a:pt x="95937" y="27824"/>
                    <a:pt x="96218" y="28692"/>
                    <a:pt x="96431" y="29573"/>
                  </a:cubicBezTo>
                  <a:lnTo>
                    <a:pt x="96431" y="29573"/>
                  </a:lnTo>
                  <a:lnTo>
                    <a:pt x="96431" y="29800"/>
                  </a:lnTo>
                  <a:lnTo>
                    <a:pt x="96431" y="29800"/>
                  </a:lnTo>
                  <a:cubicBezTo>
                    <a:pt x="96551" y="30347"/>
                    <a:pt x="96631" y="30894"/>
                    <a:pt x="96685" y="31455"/>
                  </a:cubicBezTo>
                  <a:cubicBezTo>
                    <a:pt x="96685" y="31775"/>
                    <a:pt x="96685" y="32095"/>
                    <a:pt x="96685" y="32389"/>
                  </a:cubicBezTo>
                  <a:cubicBezTo>
                    <a:pt x="96778" y="32963"/>
                    <a:pt x="96445" y="33524"/>
                    <a:pt x="95897" y="33724"/>
                  </a:cubicBezTo>
                  <a:lnTo>
                    <a:pt x="95697" y="33724"/>
                  </a:lnTo>
                  <a:lnTo>
                    <a:pt x="94629" y="33951"/>
                  </a:lnTo>
                  <a:lnTo>
                    <a:pt x="94509" y="33951"/>
                  </a:lnTo>
                  <a:cubicBezTo>
                    <a:pt x="94069" y="34111"/>
                    <a:pt x="93748" y="34485"/>
                    <a:pt x="93655" y="34939"/>
                  </a:cubicBezTo>
                  <a:cubicBezTo>
                    <a:pt x="93468" y="36153"/>
                    <a:pt x="93121" y="37328"/>
                    <a:pt x="92614" y="38449"/>
                  </a:cubicBezTo>
                  <a:cubicBezTo>
                    <a:pt x="92614" y="38623"/>
                    <a:pt x="92467" y="38783"/>
                    <a:pt x="92387" y="38943"/>
                  </a:cubicBezTo>
                  <a:cubicBezTo>
                    <a:pt x="92187" y="39384"/>
                    <a:pt x="92227" y="39891"/>
                    <a:pt x="92507" y="40278"/>
                  </a:cubicBezTo>
                  <a:lnTo>
                    <a:pt x="92601" y="40385"/>
                  </a:lnTo>
                  <a:lnTo>
                    <a:pt x="93321" y="41185"/>
                  </a:lnTo>
                  <a:lnTo>
                    <a:pt x="93455" y="41332"/>
                  </a:lnTo>
                  <a:cubicBezTo>
                    <a:pt x="93762" y="41786"/>
                    <a:pt x="93735" y="42400"/>
                    <a:pt x="93375" y="42814"/>
                  </a:cubicBezTo>
                  <a:cubicBezTo>
                    <a:pt x="92841" y="43548"/>
                    <a:pt x="92227" y="44229"/>
                    <a:pt x="91559" y="44842"/>
                  </a:cubicBezTo>
                  <a:lnTo>
                    <a:pt x="91559" y="44842"/>
                  </a:lnTo>
                  <a:lnTo>
                    <a:pt x="91373" y="45016"/>
                  </a:lnTo>
                  <a:cubicBezTo>
                    <a:pt x="90959" y="45390"/>
                    <a:pt x="90505" y="45737"/>
                    <a:pt x="90038" y="46057"/>
                  </a:cubicBezTo>
                  <a:cubicBezTo>
                    <a:pt x="89771" y="46257"/>
                    <a:pt x="89504" y="46431"/>
                    <a:pt x="89250" y="46591"/>
                  </a:cubicBezTo>
                  <a:cubicBezTo>
                    <a:pt x="88810" y="46925"/>
                    <a:pt x="88196" y="46925"/>
                    <a:pt x="87755" y="46591"/>
                  </a:cubicBezTo>
                  <a:lnTo>
                    <a:pt x="87595" y="46431"/>
                  </a:lnTo>
                  <a:lnTo>
                    <a:pt x="86874" y="45643"/>
                  </a:lnTo>
                  <a:cubicBezTo>
                    <a:pt x="86848" y="45603"/>
                    <a:pt x="86821" y="45577"/>
                    <a:pt x="86781" y="45550"/>
                  </a:cubicBezTo>
                  <a:cubicBezTo>
                    <a:pt x="86421" y="45230"/>
                    <a:pt x="85900" y="45136"/>
                    <a:pt x="85446" y="45296"/>
                  </a:cubicBezTo>
                  <a:cubicBezTo>
                    <a:pt x="84138" y="45817"/>
                    <a:pt x="82750" y="46124"/>
                    <a:pt x="81348" y="46217"/>
                  </a:cubicBezTo>
                  <a:cubicBezTo>
                    <a:pt x="80868" y="46257"/>
                    <a:pt x="80454" y="46551"/>
                    <a:pt x="80254" y="46992"/>
                  </a:cubicBezTo>
                  <a:lnTo>
                    <a:pt x="80254" y="47098"/>
                  </a:lnTo>
                  <a:lnTo>
                    <a:pt x="79934" y="48126"/>
                  </a:lnTo>
                  <a:cubicBezTo>
                    <a:pt x="79907" y="48193"/>
                    <a:pt x="79880" y="48260"/>
                    <a:pt x="79867" y="48326"/>
                  </a:cubicBezTo>
                  <a:cubicBezTo>
                    <a:pt x="79627" y="48820"/>
                    <a:pt x="79079" y="49087"/>
                    <a:pt x="78532" y="48994"/>
                  </a:cubicBezTo>
                  <a:cubicBezTo>
                    <a:pt x="77624" y="48900"/>
                    <a:pt x="76730" y="48713"/>
                    <a:pt x="75863" y="48446"/>
                  </a:cubicBezTo>
                  <a:lnTo>
                    <a:pt x="75863" y="48446"/>
                  </a:lnTo>
                  <a:lnTo>
                    <a:pt x="75636" y="48446"/>
                  </a:lnTo>
                  <a:cubicBezTo>
                    <a:pt x="75102" y="48273"/>
                    <a:pt x="74581" y="48072"/>
                    <a:pt x="74074" y="47846"/>
                  </a:cubicBezTo>
                  <a:lnTo>
                    <a:pt x="73220" y="47418"/>
                  </a:lnTo>
                  <a:cubicBezTo>
                    <a:pt x="72699" y="47192"/>
                    <a:pt x="72419" y="46631"/>
                    <a:pt x="72526" y="46084"/>
                  </a:cubicBezTo>
                  <a:cubicBezTo>
                    <a:pt x="72526" y="46084"/>
                    <a:pt x="72526" y="45964"/>
                    <a:pt x="72526" y="45870"/>
                  </a:cubicBezTo>
                  <a:lnTo>
                    <a:pt x="72859" y="44842"/>
                  </a:lnTo>
                  <a:lnTo>
                    <a:pt x="72859" y="44709"/>
                  </a:lnTo>
                  <a:cubicBezTo>
                    <a:pt x="72939" y="44242"/>
                    <a:pt x="72766" y="43775"/>
                    <a:pt x="72406" y="43468"/>
                  </a:cubicBezTo>
                  <a:cubicBezTo>
                    <a:pt x="72406" y="43468"/>
                    <a:pt x="72406" y="43468"/>
                    <a:pt x="72406" y="43468"/>
                  </a:cubicBezTo>
                  <a:cubicBezTo>
                    <a:pt x="71311" y="42600"/>
                    <a:pt x="70377" y="41559"/>
                    <a:pt x="69602" y="40398"/>
                  </a:cubicBezTo>
                  <a:cubicBezTo>
                    <a:pt x="69322" y="40011"/>
                    <a:pt x="68868" y="39797"/>
                    <a:pt x="68388" y="39837"/>
                  </a:cubicBezTo>
                  <a:lnTo>
                    <a:pt x="68255" y="39837"/>
                  </a:lnTo>
                  <a:lnTo>
                    <a:pt x="67213" y="40051"/>
                  </a:lnTo>
                  <a:lnTo>
                    <a:pt x="67013" y="40051"/>
                  </a:lnTo>
                  <a:cubicBezTo>
                    <a:pt x="66466" y="40091"/>
                    <a:pt x="65959" y="39757"/>
                    <a:pt x="65772" y="39250"/>
                  </a:cubicBezTo>
                  <a:cubicBezTo>
                    <a:pt x="65411" y="38422"/>
                    <a:pt x="65118" y="37555"/>
                    <a:pt x="64918" y="36661"/>
                  </a:cubicBezTo>
                  <a:lnTo>
                    <a:pt x="64918" y="36661"/>
                  </a:lnTo>
                  <a:lnTo>
                    <a:pt x="64918" y="36433"/>
                  </a:lnTo>
                  <a:lnTo>
                    <a:pt x="64918" y="36433"/>
                  </a:lnTo>
                  <a:cubicBezTo>
                    <a:pt x="64797" y="35886"/>
                    <a:pt x="64704" y="35339"/>
                    <a:pt x="64651" y="34792"/>
                  </a:cubicBezTo>
                  <a:cubicBezTo>
                    <a:pt x="64651" y="34458"/>
                    <a:pt x="64651" y="34138"/>
                    <a:pt x="64651" y="33844"/>
                  </a:cubicBezTo>
                  <a:cubicBezTo>
                    <a:pt x="64610" y="33297"/>
                    <a:pt x="64931" y="32776"/>
                    <a:pt x="65451" y="32576"/>
                  </a:cubicBezTo>
                  <a:lnTo>
                    <a:pt x="65652" y="32576"/>
                  </a:lnTo>
                  <a:lnTo>
                    <a:pt x="66706" y="32336"/>
                  </a:lnTo>
                  <a:lnTo>
                    <a:pt x="66840" y="32336"/>
                  </a:lnTo>
                  <a:cubicBezTo>
                    <a:pt x="67280" y="32176"/>
                    <a:pt x="67600" y="31802"/>
                    <a:pt x="67694" y="31348"/>
                  </a:cubicBezTo>
                  <a:cubicBezTo>
                    <a:pt x="67867" y="30133"/>
                    <a:pt x="68214" y="28946"/>
                    <a:pt x="68722" y="27824"/>
                  </a:cubicBezTo>
                  <a:cubicBezTo>
                    <a:pt x="68802" y="27664"/>
                    <a:pt x="68868" y="27491"/>
                    <a:pt x="68948" y="27331"/>
                  </a:cubicBezTo>
                  <a:cubicBezTo>
                    <a:pt x="69149" y="26903"/>
                    <a:pt x="69109" y="26396"/>
                    <a:pt x="68842" y="25996"/>
                  </a:cubicBezTo>
                  <a:lnTo>
                    <a:pt x="68748" y="25902"/>
                  </a:lnTo>
                  <a:lnTo>
                    <a:pt x="68028" y="25088"/>
                  </a:lnTo>
                  <a:lnTo>
                    <a:pt x="67907" y="24955"/>
                  </a:lnTo>
                  <a:cubicBezTo>
                    <a:pt x="67587" y="24514"/>
                    <a:pt x="67587" y="23914"/>
                    <a:pt x="67907" y="23473"/>
                  </a:cubicBezTo>
                  <a:cubicBezTo>
                    <a:pt x="68455" y="22739"/>
                    <a:pt x="69055" y="22071"/>
                    <a:pt x="69723" y="21444"/>
                  </a:cubicBezTo>
                  <a:lnTo>
                    <a:pt x="69723" y="21444"/>
                  </a:lnTo>
                  <a:lnTo>
                    <a:pt x="69910" y="21284"/>
                  </a:lnTo>
                  <a:cubicBezTo>
                    <a:pt x="70310" y="20924"/>
                    <a:pt x="70751" y="20563"/>
                    <a:pt x="71244" y="20230"/>
                  </a:cubicBezTo>
                  <a:lnTo>
                    <a:pt x="72032" y="19709"/>
                  </a:lnTo>
                  <a:cubicBezTo>
                    <a:pt x="72472" y="19375"/>
                    <a:pt x="73086" y="19375"/>
                    <a:pt x="73527" y="19709"/>
                  </a:cubicBezTo>
                  <a:lnTo>
                    <a:pt x="73687" y="19856"/>
                  </a:lnTo>
                  <a:lnTo>
                    <a:pt x="74421" y="20657"/>
                  </a:lnTo>
                  <a:cubicBezTo>
                    <a:pt x="74448" y="20697"/>
                    <a:pt x="74474" y="20723"/>
                    <a:pt x="74514" y="20750"/>
                  </a:cubicBezTo>
                  <a:cubicBezTo>
                    <a:pt x="74888" y="21057"/>
                    <a:pt x="75395" y="21150"/>
                    <a:pt x="75849" y="20977"/>
                  </a:cubicBezTo>
                  <a:lnTo>
                    <a:pt x="75716" y="20977"/>
                  </a:lnTo>
                  <a:cubicBezTo>
                    <a:pt x="77051" y="20443"/>
                    <a:pt x="78465" y="20123"/>
                    <a:pt x="79907" y="20029"/>
                  </a:cubicBezTo>
                  <a:cubicBezTo>
                    <a:pt x="80387" y="19989"/>
                    <a:pt x="80801" y="19696"/>
                    <a:pt x="81001" y="19269"/>
                  </a:cubicBezTo>
                  <a:lnTo>
                    <a:pt x="81001" y="19135"/>
                  </a:lnTo>
                  <a:lnTo>
                    <a:pt x="81322" y="18107"/>
                  </a:lnTo>
                  <a:cubicBezTo>
                    <a:pt x="81322" y="18054"/>
                    <a:pt x="81322" y="17987"/>
                    <a:pt x="81322" y="17934"/>
                  </a:cubicBezTo>
                  <a:cubicBezTo>
                    <a:pt x="81522" y="17507"/>
                    <a:pt x="81949" y="17240"/>
                    <a:pt x="82416" y="17240"/>
                  </a:cubicBezTo>
                  <a:close/>
                  <a:moveTo>
                    <a:pt x="80561" y="25755"/>
                  </a:moveTo>
                  <a:cubicBezTo>
                    <a:pt x="76517" y="25862"/>
                    <a:pt x="73327" y="29226"/>
                    <a:pt x="73420" y="33270"/>
                  </a:cubicBezTo>
                  <a:cubicBezTo>
                    <a:pt x="73500" y="36086"/>
                    <a:pt x="75168" y="38596"/>
                    <a:pt x="77731" y="39757"/>
                  </a:cubicBezTo>
                  <a:lnTo>
                    <a:pt x="78425" y="40038"/>
                  </a:lnTo>
                  <a:cubicBezTo>
                    <a:pt x="82296" y="41212"/>
                    <a:pt x="86394" y="39023"/>
                    <a:pt x="87555" y="35139"/>
                  </a:cubicBezTo>
                  <a:cubicBezTo>
                    <a:pt x="88543" y="31895"/>
                    <a:pt x="87168" y="28398"/>
                    <a:pt x="84232" y="26690"/>
                  </a:cubicBezTo>
                  <a:lnTo>
                    <a:pt x="83764" y="26436"/>
                  </a:lnTo>
                  <a:cubicBezTo>
                    <a:pt x="82763" y="25969"/>
                    <a:pt x="81669" y="25742"/>
                    <a:pt x="80561" y="25755"/>
                  </a:cubicBezTo>
                  <a:close/>
                  <a:moveTo>
                    <a:pt x="33137" y="26636"/>
                  </a:moveTo>
                  <a:lnTo>
                    <a:pt x="33377" y="26636"/>
                  </a:lnTo>
                  <a:cubicBezTo>
                    <a:pt x="34391" y="26756"/>
                    <a:pt x="35406" y="26970"/>
                    <a:pt x="36380" y="27264"/>
                  </a:cubicBezTo>
                  <a:lnTo>
                    <a:pt x="36380" y="27264"/>
                  </a:lnTo>
                  <a:lnTo>
                    <a:pt x="36634" y="27264"/>
                  </a:lnTo>
                  <a:cubicBezTo>
                    <a:pt x="37221" y="27464"/>
                    <a:pt x="37809" y="27691"/>
                    <a:pt x="38396" y="27958"/>
                  </a:cubicBezTo>
                  <a:cubicBezTo>
                    <a:pt x="38729" y="28105"/>
                    <a:pt x="39037" y="28265"/>
                    <a:pt x="39344" y="28425"/>
                  </a:cubicBezTo>
                  <a:cubicBezTo>
                    <a:pt x="39904" y="28692"/>
                    <a:pt x="40225" y="29293"/>
                    <a:pt x="40144" y="29907"/>
                  </a:cubicBezTo>
                  <a:lnTo>
                    <a:pt x="40144" y="30147"/>
                  </a:lnTo>
                  <a:lnTo>
                    <a:pt x="39771" y="31295"/>
                  </a:lnTo>
                  <a:cubicBezTo>
                    <a:pt x="39771" y="31295"/>
                    <a:pt x="39771" y="31401"/>
                    <a:pt x="39771" y="31455"/>
                  </a:cubicBezTo>
                  <a:cubicBezTo>
                    <a:pt x="39691" y="31949"/>
                    <a:pt x="39864" y="32456"/>
                    <a:pt x="40251" y="32790"/>
                  </a:cubicBezTo>
                  <a:lnTo>
                    <a:pt x="40251" y="32790"/>
                  </a:lnTo>
                  <a:lnTo>
                    <a:pt x="40251" y="32790"/>
                  </a:lnTo>
                  <a:cubicBezTo>
                    <a:pt x="41479" y="33764"/>
                    <a:pt x="42547" y="34925"/>
                    <a:pt x="43414" y="36233"/>
                  </a:cubicBezTo>
                  <a:cubicBezTo>
                    <a:pt x="43708" y="36674"/>
                    <a:pt x="44215" y="36914"/>
                    <a:pt x="44749" y="36874"/>
                  </a:cubicBezTo>
                  <a:lnTo>
                    <a:pt x="44909" y="36874"/>
                  </a:lnTo>
                  <a:lnTo>
                    <a:pt x="46084" y="36607"/>
                  </a:lnTo>
                  <a:lnTo>
                    <a:pt x="46298" y="36607"/>
                  </a:lnTo>
                  <a:cubicBezTo>
                    <a:pt x="46925" y="36567"/>
                    <a:pt x="47499" y="36927"/>
                    <a:pt x="47713" y="37515"/>
                  </a:cubicBezTo>
                  <a:cubicBezTo>
                    <a:pt x="48113" y="38449"/>
                    <a:pt x="48447" y="39423"/>
                    <a:pt x="48674" y="40411"/>
                  </a:cubicBezTo>
                  <a:lnTo>
                    <a:pt x="48674" y="40411"/>
                  </a:lnTo>
                  <a:lnTo>
                    <a:pt x="48674" y="40665"/>
                  </a:lnTo>
                  <a:cubicBezTo>
                    <a:pt x="48807" y="41279"/>
                    <a:pt x="48900" y="41906"/>
                    <a:pt x="48954" y="42533"/>
                  </a:cubicBezTo>
                  <a:cubicBezTo>
                    <a:pt x="48954" y="42907"/>
                    <a:pt x="48954" y="43254"/>
                    <a:pt x="49034" y="43588"/>
                  </a:cubicBezTo>
                  <a:cubicBezTo>
                    <a:pt x="49114" y="44215"/>
                    <a:pt x="48740" y="44816"/>
                    <a:pt x="48140" y="45016"/>
                  </a:cubicBezTo>
                  <a:lnTo>
                    <a:pt x="47899" y="45083"/>
                  </a:lnTo>
                  <a:lnTo>
                    <a:pt x="46711" y="45336"/>
                  </a:lnTo>
                  <a:lnTo>
                    <a:pt x="46578" y="45336"/>
                  </a:lnTo>
                  <a:cubicBezTo>
                    <a:pt x="46084" y="45510"/>
                    <a:pt x="45710" y="45924"/>
                    <a:pt x="45617" y="46444"/>
                  </a:cubicBezTo>
                  <a:cubicBezTo>
                    <a:pt x="45417" y="47832"/>
                    <a:pt x="45030" y="49180"/>
                    <a:pt x="44456" y="50448"/>
                  </a:cubicBezTo>
                  <a:lnTo>
                    <a:pt x="44202" y="51009"/>
                  </a:lnTo>
                  <a:cubicBezTo>
                    <a:pt x="43962" y="51490"/>
                    <a:pt x="44002" y="52077"/>
                    <a:pt x="44322" y="52517"/>
                  </a:cubicBezTo>
                  <a:lnTo>
                    <a:pt x="44429" y="52624"/>
                  </a:lnTo>
                  <a:lnTo>
                    <a:pt x="45243" y="53518"/>
                  </a:lnTo>
                  <a:cubicBezTo>
                    <a:pt x="45283" y="53572"/>
                    <a:pt x="45337" y="53639"/>
                    <a:pt x="45390" y="53679"/>
                  </a:cubicBezTo>
                  <a:cubicBezTo>
                    <a:pt x="45764" y="54186"/>
                    <a:pt x="45724" y="54880"/>
                    <a:pt x="45310" y="55347"/>
                  </a:cubicBezTo>
                  <a:cubicBezTo>
                    <a:pt x="44696" y="56175"/>
                    <a:pt x="44015" y="56949"/>
                    <a:pt x="43268" y="57643"/>
                  </a:cubicBezTo>
                  <a:lnTo>
                    <a:pt x="43268" y="57643"/>
                  </a:lnTo>
                  <a:lnTo>
                    <a:pt x="43067" y="57830"/>
                  </a:lnTo>
                  <a:cubicBezTo>
                    <a:pt x="42600" y="58257"/>
                    <a:pt x="42106" y="58644"/>
                    <a:pt x="41599" y="59018"/>
                  </a:cubicBezTo>
                  <a:cubicBezTo>
                    <a:pt x="41292" y="59231"/>
                    <a:pt x="41012" y="59418"/>
                    <a:pt x="40718" y="59592"/>
                  </a:cubicBezTo>
                  <a:cubicBezTo>
                    <a:pt x="40225" y="59992"/>
                    <a:pt x="39530" y="59992"/>
                    <a:pt x="39037" y="59592"/>
                  </a:cubicBezTo>
                  <a:lnTo>
                    <a:pt x="38863" y="59405"/>
                  </a:lnTo>
                  <a:lnTo>
                    <a:pt x="38049" y="58510"/>
                  </a:lnTo>
                  <a:lnTo>
                    <a:pt x="37942" y="58404"/>
                  </a:lnTo>
                  <a:cubicBezTo>
                    <a:pt x="37542" y="58057"/>
                    <a:pt x="36981" y="57963"/>
                    <a:pt x="36487" y="58137"/>
                  </a:cubicBezTo>
                  <a:cubicBezTo>
                    <a:pt x="35019" y="58724"/>
                    <a:pt x="33457" y="59058"/>
                    <a:pt x="31882" y="59164"/>
                  </a:cubicBezTo>
                  <a:cubicBezTo>
                    <a:pt x="31335" y="59205"/>
                    <a:pt x="30868" y="59538"/>
                    <a:pt x="30641" y="60032"/>
                  </a:cubicBezTo>
                  <a:cubicBezTo>
                    <a:pt x="30641" y="60072"/>
                    <a:pt x="30641" y="60125"/>
                    <a:pt x="30641" y="60166"/>
                  </a:cubicBezTo>
                  <a:lnTo>
                    <a:pt x="30280" y="61314"/>
                  </a:lnTo>
                  <a:cubicBezTo>
                    <a:pt x="30280" y="61380"/>
                    <a:pt x="30280" y="61460"/>
                    <a:pt x="30280" y="61527"/>
                  </a:cubicBezTo>
                  <a:cubicBezTo>
                    <a:pt x="30027" y="62087"/>
                    <a:pt x="29413" y="62408"/>
                    <a:pt x="28812" y="62288"/>
                  </a:cubicBezTo>
                  <a:cubicBezTo>
                    <a:pt x="27784" y="62181"/>
                    <a:pt x="26783" y="61981"/>
                    <a:pt x="25796" y="61674"/>
                  </a:cubicBezTo>
                  <a:lnTo>
                    <a:pt x="25796" y="61674"/>
                  </a:lnTo>
                  <a:lnTo>
                    <a:pt x="25555" y="61594"/>
                  </a:lnTo>
                  <a:lnTo>
                    <a:pt x="25555" y="61594"/>
                  </a:lnTo>
                  <a:cubicBezTo>
                    <a:pt x="24955" y="61407"/>
                    <a:pt x="24381" y="61180"/>
                    <a:pt x="23807" y="60913"/>
                  </a:cubicBezTo>
                  <a:lnTo>
                    <a:pt x="22846" y="60419"/>
                  </a:lnTo>
                  <a:cubicBezTo>
                    <a:pt x="22272" y="60179"/>
                    <a:pt x="21952" y="59565"/>
                    <a:pt x="22058" y="58951"/>
                  </a:cubicBezTo>
                  <a:lnTo>
                    <a:pt x="22125" y="58711"/>
                  </a:lnTo>
                  <a:lnTo>
                    <a:pt x="22486" y="57563"/>
                  </a:lnTo>
                  <a:lnTo>
                    <a:pt x="22486" y="57416"/>
                  </a:lnTo>
                  <a:cubicBezTo>
                    <a:pt x="22579" y="56895"/>
                    <a:pt x="22392" y="56362"/>
                    <a:pt x="21978" y="56015"/>
                  </a:cubicBezTo>
                  <a:cubicBezTo>
                    <a:pt x="21978" y="56015"/>
                    <a:pt x="21978" y="56015"/>
                    <a:pt x="21978" y="56015"/>
                  </a:cubicBezTo>
                  <a:cubicBezTo>
                    <a:pt x="20750" y="55040"/>
                    <a:pt x="19683" y="53879"/>
                    <a:pt x="18815" y="52571"/>
                  </a:cubicBezTo>
                  <a:cubicBezTo>
                    <a:pt x="18521" y="52130"/>
                    <a:pt x="18014" y="51890"/>
                    <a:pt x="17480" y="51930"/>
                  </a:cubicBezTo>
                  <a:lnTo>
                    <a:pt x="17320" y="51930"/>
                  </a:lnTo>
                  <a:lnTo>
                    <a:pt x="16145" y="52184"/>
                  </a:lnTo>
                  <a:lnTo>
                    <a:pt x="15932" y="52184"/>
                  </a:lnTo>
                  <a:cubicBezTo>
                    <a:pt x="15331" y="52210"/>
                    <a:pt x="14797" y="51850"/>
                    <a:pt x="14597" y="51289"/>
                  </a:cubicBezTo>
                  <a:cubicBezTo>
                    <a:pt x="14183" y="50355"/>
                    <a:pt x="13863" y="49381"/>
                    <a:pt x="13636" y="48380"/>
                  </a:cubicBezTo>
                  <a:lnTo>
                    <a:pt x="13636" y="48380"/>
                  </a:lnTo>
                  <a:lnTo>
                    <a:pt x="13636" y="48113"/>
                  </a:lnTo>
                  <a:cubicBezTo>
                    <a:pt x="13503" y="47499"/>
                    <a:pt x="13396" y="46885"/>
                    <a:pt x="13342" y="46257"/>
                  </a:cubicBezTo>
                  <a:cubicBezTo>
                    <a:pt x="13342" y="45884"/>
                    <a:pt x="13342" y="45537"/>
                    <a:pt x="13342" y="45203"/>
                  </a:cubicBezTo>
                  <a:cubicBezTo>
                    <a:pt x="13262" y="44576"/>
                    <a:pt x="13636" y="43988"/>
                    <a:pt x="14223" y="43775"/>
                  </a:cubicBezTo>
                  <a:lnTo>
                    <a:pt x="14464" y="43775"/>
                  </a:lnTo>
                  <a:lnTo>
                    <a:pt x="15652" y="43508"/>
                  </a:lnTo>
                  <a:lnTo>
                    <a:pt x="15798" y="43508"/>
                  </a:lnTo>
                  <a:cubicBezTo>
                    <a:pt x="16292" y="43334"/>
                    <a:pt x="16653" y="42907"/>
                    <a:pt x="16746" y="42400"/>
                  </a:cubicBezTo>
                  <a:cubicBezTo>
                    <a:pt x="16946" y="41012"/>
                    <a:pt x="17333" y="39677"/>
                    <a:pt x="17894" y="38395"/>
                  </a:cubicBezTo>
                  <a:cubicBezTo>
                    <a:pt x="17987" y="38195"/>
                    <a:pt x="18081" y="38022"/>
                    <a:pt x="18161" y="37835"/>
                  </a:cubicBezTo>
                  <a:cubicBezTo>
                    <a:pt x="18401" y="37355"/>
                    <a:pt x="18361" y="36780"/>
                    <a:pt x="18041" y="36340"/>
                  </a:cubicBezTo>
                  <a:cubicBezTo>
                    <a:pt x="18014" y="36287"/>
                    <a:pt x="17987" y="36247"/>
                    <a:pt x="17947" y="36207"/>
                  </a:cubicBezTo>
                  <a:lnTo>
                    <a:pt x="17133" y="35326"/>
                  </a:lnTo>
                  <a:cubicBezTo>
                    <a:pt x="17133" y="35326"/>
                    <a:pt x="17026" y="35232"/>
                    <a:pt x="16973" y="35165"/>
                  </a:cubicBezTo>
                  <a:cubicBezTo>
                    <a:pt x="16613" y="34658"/>
                    <a:pt x="16653" y="33964"/>
                    <a:pt x="17066" y="33497"/>
                  </a:cubicBezTo>
                  <a:cubicBezTo>
                    <a:pt x="17667" y="32670"/>
                    <a:pt x="18348" y="31909"/>
                    <a:pt x="19095" y="31215"/>
                  </a:cubicBezTo>
                  <a:lnTo>
                    <a:pt x="19095" y="31215"/>
                  </a:lnTo>
                  <a:lnTo>
                    <a:pt x="19309" y="31028"/>
                  </a:lnTo>
                  <a:cubicBezTo>
                    <a:pt x="19763" y="30601"/>
                    <a:pt x="20256" y="30214"/>
                    <a:pt x="20764" y="29853"/>
                  </a:cubicBezTo>
                  <a:cubicBezTo>
                    <a:pt x="21057" y="29640"/>
                    <a:pt x="21364" y="29439"/>
                    <a:pt x="21645" y="29253"/>
                  </a:cubicBezTo>
                  <a:cubicBezTo>
                    <a:pt x="22165" y="28906"/>
                    <a:pt x="22846" y="28932"/>
                    <a:pt x="23340" y="29319"/>
                  </a:cubicBezTo>
                  <a:cubicBezTo>
                    <a:pt x="23393" y="29386"/>
                    <a:pt x="23447" y="29439"/>
                    <a:pt x="23500" y="29493"/>
                  </a:cubicBezTo>
                  <a:lnTo>
                    <a:pt x="24328" y="30374"/>
                  </a:lnTo>
                  <a:cubicBezTo>
                    <a:pt x="24354" y="30414"/>
                    <a:pt x="24381" y="30454"/>
                    <a:pt x="24421" y="30480"/>
                  </a:cubicBezTo>
                  <a:cubicBezTo>
                    <a:pt x="24835" y="30841"/>
                    <a:pt x="25409" y="30948"/>
                    <a:pt x="25916" y="30747"/>
                  </a:cubicBezTo>
                  <a:cubicBezTo>
                    <a:pt x="27371" y="30173"/>
                    <a:pt x="28919" y="29840"/>
                    <a:pt x="30481" y="29746"/>
                  </a:cubicBezTo>
                  <a:cubicBezTo>
                    <a:pt x="31028" y="29693"/>
                    <a:pt x="31495" y="29359"/>
                    <a:pt x="31722" y="28865"/>
                  </a:cubicBezTo>
                  <a:cubicBezTo>
                    <a:pt x="31722" y="28825"/>
                    <a:pt x="31722" y="28772"/>
                    <a:pt x="31722" y="28732"/>
                  </a:cubicBezTo>
                  <a:lnTo>
                    <a:pt x="32082" y="27571"/>
                  </a:lnTo>
                  <a:lnTo>
                    <a:pt x="32082" y="27371"/>
                  </a:lnTo>
                  <a:cubicBezTo>
                    <a:pt x="32309" y="26890"/>
                    <a:pt x="32790" y="26583"/>
                    <a:pt x="33324" y="26596"/>
                  </a:cubicBezTo>
                  <a:close/>
                  <a:moveTo>
                    <a:pt x="30855" y="36260"/>
                  </a:moveTo>
                  <a:cubicBezTo>
                    <a:pt x="26303" y="36380"/>
                    <a:pt x="22699" y="40157"/>
                    <a:pt x="22819" y="44709"/>
                  </a:cubicBezTo>
                  <a:cubicBezTo>
                    <a:pt x="22899" y="47872"/>
                    <a:pt x="24781" y="50716"/>
                    <a:pt x="27664" y="52024"/>
                  </a:cubicBezTo>
                  <a:cubicBezTo>
                    <a:pt x="27931" y="52144"/>
                    <a:pt x="28198" y="52237"/>
                    <a:pt x="28452" y="52331"/>
                  </a:cubicBezTo>
                  <a:cubicBezTo>
                    <a:pt x="32776" y="53745"/>
                    <a:pt x="37435" y="51396"/>
                    <a:pt x="38863" y="47071"/>
                  </a:cubicBezTo>
                  <a:cubicBezTo>
                    <a:pt x="40104" y="43294"/>
                    <a:pt x="38476" y="39170"/>
                    <a:pt x="34992" y="37261"/>
                  </a:cubicBezTo>
                  <a:lnTo>
                    <a:pt x="34445" y="36994"/>
                  </a:lnTo>
                  <a:cubicBezTo>
                    <a:pt x="33297" y="36473"/>
                    <a:pt x="32056" y="36220"/>
                    <a:pt x="30801" y="36260"/>
                  </a:cubicBezTo>
                  <a:close/>
                  <a:moveTo>
                    <a:pt x="65558" y="45817"/>
                  </a:moveTo>
                  <a:cubicBezTo>
                    <a:pt x="65932" y="45790"/>
                    <a:pt x="66292" y="45790"/>
                    <a:pt x="66666" y="45817"/>
                  </a:cubicBezTo>
                  <a:lnTo>
                    <a:pt x="66666" y="45817"/>
                  </a:lnTo>
                  <a:lnTo>
                    <a:pt x="66920" y="45817"/>
                  </a:lnTo>
                  <a:cubicBezTo>
                    <a:pt x="67520" y="45884"/>
                    <a:pt x="68121" y="45991"/>
                    <a:pt x="68708" y="46137"/>
                  </a:cubicBezTo>
                  <a:cubicBezTo>
                    <a:pt x="69055" y="46231"/>
                    <a:pt x="69376" y="46351"/>
                    <a:pt x="69683" y="46457"/>
                  </a:cubicBezTo>
                  <a:cubicBezTo>
                    <a:pt x="70310" y="46685"/>
                    <a:pt x="70724" y="47299"/>
                    <a:pt x="70697" y="47979"/>
                  </a:cubicBezTo>
                  <a:cubicBezTo>
                    <a:pt x="70697" y="48046"/>
                    <a:pt x="70697" y="48153"/>
                    <a:pt x="70697" y="48273"/>
                  </a:cubicBezTo>
                  <a:cubicBezTo>
                    <a:pt x="70617" y="48994"/>
                    <a:pt x="70497" y="50222"/>
                    <a:pt x="70497" y="50222"/>
                  </a:cubicBezTo>
                  <a:lnTo>
                    <a:pt x="70497" y="50342"/>
                  </a:lnTo>
                  <a:cubicBezTo>
                    <a:pt x="70510" y="50795"/>
                    <a:pt x="70777" y="51196"/>
                    <a:pt x="71191" y="51370"/>
                  </a:cubicBezTo>
                  <a:cubicBezTo>
                    <a:pt x="72419" y="51863"/>
                    <a:pt x="73594" y="52491"/>
                    <a:pt x="74688" y="53252"/>
                  </a:cubicBezTo>
                  <a:cubicBezTo>
                    <a:pt x="75075" y="53505"/>
                    <a:pt x="75556" y="53505"/>
                    <a:pt x="75943" y="53252"/>
                  </a:cubicBezTo>
                  <a:lnTo>
                    <a:pt x="76023" y="53185"/>
                  </a:lnTo>
                  <a:lnTo>
                    <a:pt x="77544" y="51943"/>
                  </a:lnTo>
                  <a:lnTo>
                    <a:pt x="77745" y="51783"/>
                  </a:lnTo>
                  <a:cubicBezTo>
                    <a:pt x="78292" y="51396"/>
                    <a:pt x="79013" y="51396"/>
                    <a:pt x="79560" y="51783"/>
                  </a:cubicBezTo>
                  <a:cubicBezTo>
                    <a:pt x="80361" y="52371"/>
                    <a:pt x="81082" y="53051"/>
                    <a:pt x="81722" y="53812"/>
                  </a:cubicBezTo>
                  <a:lnTo>
                    <a:pt x="81722" y="53812"/>
                  </a:lnTo>
                  <a:lnTo>
                    <a:pt x="81896" y="54012"/>
                  </a:lnTo>
                  <a:cubicBezTo>
                    <a:pt x="82270" y="54493"/>
                    <a:pt x="82603" y="54987"/>
                    <a:pt x="82910" y="55507"/>
                  </a:cubicBezTo>
                  <a:cubicBezTo>
                    <a:pt x="83084" y="55814"/>
                    <a:pt x="83257" y="56121"/>
                    <a:pt x="83404" y="56415"/>
                  </a:cubicBezTo>
                  <a:cubicBezTo>
                    <a:pt x="83671" y="57029"/>
                    <a:pt x="83524" y="57750"/>
                    <a:pt x="83017" y="58203"/>
                  </a:cubicBezTo>
                  <a:lnTo>
                    <a:pt x="82790" y="58390"/>
                  </a:lnTo>
                  <a:lnTo>
                    <a:pt x="81282" y="59645"/>
                  </a:lnTo>
                  <a:lnTo>
                    <a:pt x="81202" y="59645"/>
                  </a:lnTo>
                  <a:cubicBezTo>
                    <a:pt x="80881" y="59965"/>
                    <a:pt x="80788" y="60446"/>
                    <a:pt x="80961" y="60860"/>
                  </a:cubicBezTo>
                  <a:cubicBezTo>
                    <a:pt x="81482" y="62087"/>
                    <a:pt x="81869" y="63369"/>
                    <a:pt x="82109" y="64677"/>
                  </a:cubicBezTo>
                  <a:cubicBezTo>
                    <a:pt x="82189" y="65117"/>
                    <a:pt x="82523" y="65464"/>
                    <a:pt x="82963" y="65571"/>
                  </a:cubicBezTo>
                  <a:lnTo>
                    <a:pt x="83084" y="65571"/>
                  </a:lnTo>
                  <a:lnTo>
                    <a:pt x="85019" y="65771"/>
                  </a:lnTo>
                  <a:lnTo>
                    <a:pt x="85299" y="65771"/>
                  </a:lnTo>
                  <a:cubicBezTo>
                    <a:pt x="85993" y="65865"/>
                    <a:pt x="86541" y="66412"/>
                    <a:pt x="86634" y="67106"/>
                  </a:cubicBezTo>
                  <a:cubicBezTo>
                    <a:pt x="86781" y="68081"/>
                    <a:pt x="86821" y="69069"/>
                    <a:pt x="86728" y="70056"/>
                  </a:cubicBezTo>
                  <a:lnTo>
                    <a:pt x="86728" y="70056"/>
                  </a:lnTo>
                  <a:lnTo>
                    <a:pt x="86728" y="70310"/>
                  </a:lnTo>
                  <a:lnTo>
                    <a:pt x="86728" y="70310"/>
                  </a:lnTo>
                  <a:cubicBezTo>
                    <a:pt x="86661" y="70910"/>
                    <a:pt x="86541" y="71498"/>
                    <a:pt x="86394" y="72085"/>
                  </a:cubicBezTo>
                  <a:cubicBezTo>
                    <a:pt x="86300" y="72432"/>
                    <a:pt x="86194" y="72753"/>
                    <a:pt x="86087" y="73073"/>
                  </a:cubicBezTo>
                  <a:cubicBezTo>
                    <a:pt x="85847" y="73700"/>
                    <a:pt x="85233" y="74114"/>
                    <a:pt x="84552" y="74087"/>
                  </a:cubicBezTo>
                  <a:lnTo>
                    <a:pt x="84258" y="74087"/>
                  </a:lnTo>
                  <a:lnTo>
                    <a:pt x="82309" y="73887"/>
                  </a:lnTo>
                  <a:lnTo>
                    <a:pt x="82203" y="73887"/>
                  </a:lnTo>
                  <a:cubicBezTo>
                    <a:pt x="81749" y="73900"/>
                    <a:pt x="81348" y="74167"/>
                    <a:pt x="81175" y="74581"/>
                  </a:cubicBezTo>
                  <a:cubicBezTo>
                    <a:pt x="80681" y="75822"/>
                    <a:pt x="80054" y="76997"/>
                    <a:pt x="79293" y="78092"/>
                  </a:cubicBezTo>
                  <a:cubicBezTo>
                    <a:pt x="79039" y="78465"/>
                    <a:pt x="79039" y="78946"/>
                    <a:pt x="79293" y="79319"/>
                  </a:cubicBezTo>
                  <a:cubicBezTo>
                    <a:pt x="79293" y="79346"/>
                    <a:pt x="79293" y="79386"/>
                    <a:pt x="79293" y="79413"/>
                  </a:cubicBezTo>
                  <a:lnTo>
                    <a:pt x="80534" y="80934"/>
                  </a:lnTo>
                  <a:lnTo>
                    <a:pt x="80708" y="81135"/>
                  </a:lnTo>
                  <a:cubicBezTo>
                    <a:pt x="81108" y="81682"/>
                    <a:pt x="81108" y="82416"/>
                    <a:pt x="80708" y="82963"/>
                  </a:cubicBezTo>
                  <a:cubicBezTo>
                    <a:pt x="80120" y="83751"/>
                    <a:pt x="79426" y="84471"/>
                    <a:pt x="78666" y="85099"/>
                  </a:cubicBezTo>
                  <a:lnTo>
                    <a:pt x="78666" y="85099"/>
                  </a:lnTo>
                  <a:lnTo>
                    <a:pt x="78465" y="85259"/>
                  </a:lnTo>
                  <a:cubicBezTo>
                    <a:pt x="77998" y="85633"/>
                    <a:pt x="77491" y="85980"/>
                    <a:pt x="76970" y="86287"/>
                  </a:cubicBezTo>
                  <a:cubicBezTo>
                    <a:pt x="76677" y="86474"/>
                    <a:pt x="76370" y="86634"/>
                    <a:pt x="76063" y="86768"/>
                  </a:cubicBezTo>
                  <a:cubicBezTo>
                    <a:pt x="75449" y="87048"/>
                    <a:pt x="74728" y="86901"/>
                    <a:pt x="74274" y="86407"/>
                  </a:cubicBezTo>
                  <a:lnTo>
                    <a:pt x="74074" y="86167"/>
                  </a:lnTo>
                  <a:cubicBezTo>
                    <a:pt x="73794" y="85846"/>
                    <a:pt x="72833" y="84658"/>
                    <a:pt x="72833" y="84658"/>
                  </a:cubicBezTo>
                  <a:cubicBezTo>
                    <a:pt x="72819" y="84632"/>
                    <a:pt x="72779" y="84592"/>
                    <a:pt x="72753" y="84578"/>
                  </a:cubicBezTo>
                  <a:cubicBezTo>
                    <a:pt x="72432" y="84258"/>
                    <a:pt x="71952" y="84178"/>
                    <a:pt x="71538" y="84352"/>
                  </a:cubicBezTo>
                  <a:cubicBezTo>
                    <a:pt x="70323" y="84872"/>
                    <a:pt x="69042" y="85246"/>
                    <a:pt x="67734" y="85473"/>
                  </a:cubicBezTo>
                  <a:cubicBezTo>
                    <a:pt x="67293" y="85566"/>
                    <a:pt x="66946" y="85900"/>
                    <a:pt x="66840" y="86340"/>
                  </a:cubicBezTo>
                  <a:cubicBezTo>
                    <a:pt x="66840" y="86340"/>
                    <a:pt x="66840" y="86340"/>
                    <a:pt x="66840" y="86447"/>
                  </a:cubicBezTo>
                  <a:lnTo>
                    <a:pt x="66639" y="88396"/>
                  </a:lnTo>
                  <a:cubicBezTo>
                    <a:pt x="66653" y="88489"/>
                    <a:pt x="66653" y="88569"/>
                    <a:pt x="66639" y="88663"/>
                  </a:cubicBezTo>
                  <a:cubicBezTo>
                    <a:pt x="66559" y="89330"/>
                    <a:pt x="66052" y="89877"/>
                    <a:pt x="65385" y="89998"/>
                  </a:cubicBezTo>
                  <a:cubicBezTo>
                    <a:pt x="64397" y="90131"/>
                    <a:pt x="63409" y="90158"/>
                    <a:pt x="62421" y="90064"/>
                  </a:cubicBezTo>
                  <a:lnTo>
                    <a:pt x="62421" y="90064"/>
                  </a:lnTo>
                  <a:lnTo>
                    <a:pt x="62168" y="90064"/>
                  </a:lnTo>
                  <a:lnTo>
                    <a:pt x="62168" y="90064"/>
                  </a:lnTo>
                  <a:cubicBezTo>
                    <a:pt x="61567" y="89998"/>
                    <a:pt x="60980" y="89891"/>
                    <a:pt x="60393" y="89744"/>
                  </a:cubicBezTo>
                  <a:cubicBezTo>
                    <a:pt x="60059" y="89664"/>
                    <a:pt x="59725" y="89557"/>
                    <a:pt x="59405" y="89437"/>
                  </a:cubicBezTo>
                  <a:cubicBezTo>
                    <a:pt x="58778" y="89210"/>
                    <a:pt x="58364" y="88596"/>
                    <a:pt x="58404" y="87929"/>
                  </a:cubicBezTo>
                  <a:cubicBezTo>
                    <a:pt x="58391" y="87822"/>
                    <a:pt x="58391" y="87715"/>
                    <a:pt x="58404" y="87608"/>
                  </a:cubicBezTo>
                  <a:cubicBezTo>
                    <a:pt x="58404" y="86901"/>
                    <a:pt x="58604" y="85673"/>
                    <a:pt x="58604" y="85673"/>
                  </a:cubicBezTo>
                  <a:lnTo>
                    <a:pt x="58604" y="85539"/>
                  </a:lnTo>
                  <a:cubicBezTo>
                    <a:pt x="58578" y="85099"/>
                    <a:pt x="58310" y="84699"/>
                    <a:pt x="57897" y="84525"/>
                  </a:cubicBezTo>
                  <a:cubicBezTo>
                    <a:pt x="56655" y="84031"/>
                    <a:pt x="55481" y="83404"/>
                    <a:pt x="54400" y="82643"/>
                  </a:cubicBezTo>
                  <a:cubicBezTo>
                    <a:pt x="54026" y="82389"/>
                    <a:pt x="53532" y="82389"/>
                    <a:pt x="53158" y="82643"/>
                  </a:cubicBezTo>
                  <a:lnTo>
                    <a:pt x="53052" y="82643"/>
                  </a:lnTo>
                  <a:lnTo>
                    <a:pt x="51543" y="83871"/>
                  </a:lnTo>
                  <a:lnTo>
                    <a:pt x="51343" y="84045"/>
                  </a:lnTo>
                  <a:cubicBezTo>
                    <a:pt x="50796" y="84445"/>
                    <a:pt x="50062" y="84445"/>
                    <a:pt x="49514" y="84045"/>
                  </a:cubicBezTo>
                  <a:cubicBezTo>
                    <a:pt x="48727" y="83457"/>
                    <a:pt x="48006" y="82776"/>
                    <a:pt x="47379" y="82016"/>
                  </a:cubicBezTo>
                  <a:lnTo>
                    <a:pt x="47379" y="82016"/>
                  </a:lnTo>
                  <a:lnTo>
                    <a:pt x="47219" y="81815"/>
                  </a:lnTo>
                  <a:cubicBezTo>
                    <a:pt x="46845" y="81335"/>
                    <a:pt x="46498" y="80841"/>
                    <a:pt x="46191" y="80307"/>
                  </a:cubicBezTo>
                  <a:cubicBezTo>
                    <a:pt x="46004" y="80000"/>
                    <a:pt x="45857" y="79707"/>
                    <a:pt x="45710" y="79413"/>
                  </a:cubicBezTo>
                  <a:cubicBezTo>
                    <a:pt x="45430" y="78799"/>
                    <a:pt x="45577" y="78065"/>
                    <a:pt x="46071" y="77611"/>
                  </a:cubicBezTo>
                  <a:lnTo>
                    <a:pt x="46311" y="77424"/>
                  </a:lnTo>
                  <a:lnTo>
                    <a:pt x="47819" y="76183"/>
                  </a:lnTo>
                  <a:lnTo>
                    <a:pt x="47913" y="76102"/>
                  </a:lnTo>
                  <a:cubicBezTo>
                    <a:pt x="48233" y="75782"/>
                    <a:pt x="48313" y="75302"/>
                    <a:pt x="48140" y="74888"/>
                  </a:cubicBezTo>
                  <a:cubicBezTo>
                    <a:pt x="47619" y="73660"/>
                    <a:pt x="47232" y="72379"/>
                    <a:pt x="46992" y="71071"/>
                  </a:cubicBezTo>
                  <a:cubicBezTo>
                    <a:pt x="46912" y="70630"/>
                    <a:pt x="46578" y="70283"/>
                    <a:pt x="46137" y="70190"/>
                  </a:cubicBezTo>
                  <a:lnTo>
                    <a:pt x="46031" y="70190"/>
                  </a:lnTo>
                  <a:lnTo>
                    <a:pt x="44082" y="70003"/>
                  </a:lnTo>
                  <a:lnTo>
                    <a:pt x="43815" y="70003"/>
                  </a:lnTo>
                  <a:cubicBezTo>
                    <a:pt x="43134" y="69923"/>
                    <a:pt x="42600" y="69402"/>
                    <a:pt x="42480" y="68735"/>
                  </a:cubicBezTo>
                  <a:cubicBezTo>
                    <a:pt x="42333" y="67760"/>
                    <a:pt x="42307" y="66759"/>
                    <a:pt x="42400" y="65771"/>
                  </a:cubicBezTo>
                  <a:lnTo>
                    <a:pt x="42400" y="65771"/>
                  </a:lnTo>
                  <a:lnTo>
                    <a:pt x="42400" y="65518"/>
                  </a:lnTo>
                  <a:cubicBezTo>
                    <a:pt x="42480" y="64917"/>
                    <a:pt x="42587" y="64317"/>
                    <a:pt x="42734" y="63730"/>
                  </a:cubicBezTo>
                  <a:cubicBezTo>
                    <a:pt x="42827" y="63382"/>
                    <a:pt x="42934" y="63062"/>
                    <a:pt x="43041" y="62742"/>
                  </a:cubicBezTo>
                  <a:cubicBezTo>
                    <a:pt x="43281" y="62114"/>
                    <a:pt x="43895" y="61701"/>
                    <a:pt x="44576" y="61741"/>
                  </a:cubicBezTo>
                  <a:lnTo>
                    <a:pt x="44883" y="61741"/>
                  </a:lnTo>
                  <a:lnTo>
                    <a:pt x="46832" y="61927"/>
                  </a:lnTo>
                  <a:lnTo>
                    <a:pt x="46925" y="61927"/>
                  </a:lnTo>
                  <a:cubicBezTo>
                    <a:pt x="47379" y="61914"/>
                    <a:pt x="47779" y="61647"/>
                    <a:pt x="47953" y="61233"/>
                  </a:cubicBezTo>
                  <a:lnTo>
                    <a:pt x="47953" y="61233"/>
                  </a:lnTo>
                  <a:cubicBezTo>
                    <a:pt x="48447" y="59992"/>
                    <a:pt x="49087" y="58817"/>
                    <a:pt x="49848" y="57723"/>
                  </a:cubicBezTo>
                  <a:cubicBezTo>
                    <a:pt x="50088" y="57349"/>
                    <a:pt x="50088" y="56882"/>
                    <a:pt x="49848" y="56508"/>
                  </a:cubicBezTo>
                  <a:cubicBezTo>
                    <a:pt x="49848" y="56468"/>
                    <a:pt x="49848" y="56441"/>
                    <a:pt x="49848" y="56402"/>
                  </a:cubicBezTo>
                  <a:lnTo>
                    <a:pt x="48620" y="54880"/>
                  </a:lnTo>
                  <a:lnTo>
                    <a:pt x="48460" y="54680"/>
                  </a:lnTo>
                  <a:cubicBezTo>
                    <a:pt x="48060" y="54146"/>
                    <a:pt x="48060" y="53398"/>
                    <a:pt x="48460" y="52864"/>
                  </a:cubicBezTo>
                  <a:cubicBezTo>
                    <a:pt x="49047" y="52064"/>
                    <a:pt x="49741" y="51343"/>
                    <a:pt x="50502" y="50716"/>
                  </a:cubicBezTo>
                  <a:lnTo>
                    <a:pt x="50502" y="50716"/>
                  </a:lnTo>
                  <a:lnTo>
                    <a:pt x="50689" y="50555"/>
                  </a:lnTo>
                  <a:cubicBezTo>
                    <a:pt x="51170" y="50182"/>
                    <a:pt x="51663" y="49848"/>
                    <a:pt x="52184" y="49541"/>
                  </a:cubicBezTo>
                  <a:cubicBezTo>
                    <a:pt x="52478" y="49354"/>
                    <a:pt x="52785" y="49194"/>
                    <a:pt x="53105" y="49047"/>
                  </a:cubicBezTo>
                  <a:cubicBezTo>
                    <a:pt x="53719" y="48767"/>
                    <a:pt x="54440" y="48914"/>
                    <a:pt x="54880" y="49421"/>
                  </a:cubicBezTo>
                  <a:cubicBezTo>
                    <a:pt x="54880" y="49421"/>
                    <a:pt x="55014" y="49541"/>
                    <a:pt x="55094" y="49648"/>
                  </a:cubicBezTo>
                  <a:lnTo>
                    <a:pt x="56322" y="51169"/>
                  </a:lnTo>
                  <a:lnTo>
                    <a:pt x="56322" y="51249"/>
                  </a:lnTo>
                  <a:cubicBezTo>
                    <a:pt x="56655" y="51556"/>
                    <a:pt x="57136" y="51650"/>
                    <a:pt x="57563" y="51476"/>
                  </a:cubicBezTo>
                  <a:cubicBezTo>
                    <a:pt x="58778" y="50956"/>
                    <a:pt x="60059" y="50569"/>
                    <a:pt x="61367" y="50342"/>
                  </a:cubicBezTo>
                  <a:cubicBezTo>
                    <a:pt x="61808" y="50248"/>
                    <a:pt x="62155" y="49915"/>
                    <a:pt x="62248" y="49474"/>
                  </a:cubicBezTo>
                  <a:cubicBezTo>
                    <a:pt x="62248" y="49434"/>
                    <a:pt x="62248" y="49407"/>
                    <a:pt x="62248" y="49367"/>
                  </a:cubicBezTo>
                  <a:lnTo>
                    <a:pt x="62448" y="47432"/>
                  </a:lnTo>
                  <a:cubicBezTo>
                    <a:pt x="62448" y="47339"/>
                    <a:pt x="62448" y="47245"/>
                    <a:pt x="62448" y="47152"/>
                  </a:cubicBezTo>
                  <a:cubicBezTo>
                    <a:pt x="62542" y="46457"/>
                    <a:pt x="63089" y="45910"/>
                    <a:pt x="63783" y="45817"/>
                  </a:cubicBezTo>
                  <a:cubicBezTo>
                    <a:pt x="64384" y="45737"/>
                    <a:pt x="64998" y="45684"/>
                    <a:pt x="65612" y="45684"/>
                  </a:cubicBezTo>
                  <a:lnTo>
                    <a:pt x="65612" y="45684"/>
                  </a:lnTo>
                  <a:close/>
                  <a:moveTo>
                    <a:pt x="64490" y="58497"/>
                  </a:moveTo>
                  <a:lnTo>
                    <a:pt x="64170" y="58497"/>
                  </a:lnTo>
                  <a:cubicBezTo>
                    <a:pt x="58898" y="58697"/>
                    <a:pt x="54787" y="63115"/>
                    <a:pt x="54987" y="68388"/>
                  </a:cubicBezTo>
                  <a:cubicBezTo>
                    <a:pt x="55147" y="72712"/>
                    <a:pt x="58190" y="76396"/>
                    <a:pt x="62421" y="77344"/>
                  </a:cubicBezTo>
                  <a:cubicBezTo>
                    <a:pt x="62742" y="77411"/>
                    <a:pt x="63062" y="77464"/>
                    <a:pt x="63383" y="77504"/>
                  </a:cubicBezTo>
                  <a:lnTo>
                    <a:pt x="63609" y="77504"/>
                  </a:lnTo>
                  <a:cubicBezTo>
                    <a:pt x="68855" y="77998"/>
                    <a:pt x="73500" y="74140"/>
                    <a:pt x="73981" y="68895"/>
                  </a:cubicBezTo>
                  <a:cubicBezTo>
                    <a:pt x="74394" y="64397"/>
                    <a:pt x="71591" y="60219"/>
                    <a:pt x="67267" y="58898"/>
                  </a:cubicBezTo>
                  <a:lnTo>
                    <a:pt x="66573" y="58711"/>
                  </a:lnTo>
                  <a:cubicBezTo>
                    <a:pt x="65865" y="58564"/>
                    <a:pt x="65144" y="58484"/>
                    <a:pt x="64424" y="58497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16" name="Rectangle 77">
              <a:extLst>
                <a:ext uri="{FF2B5EF4-FFF2-40B4-BE49-F238E27FC236}">
                  <a16:creationId xmlns:a16="http://schemas.microsoft.com/office/drawing/2014/main" id="{4F396F02-C0A1-45E0-96CB-B3AFADF08718}"/>
                </a:ext>
              </a:extLst>
            </p:cNvPr>
            <p:cNvSpPr/>
            <p:nvPr/>
          </p:nvSpPr>
          <p:spPr>
            <a:xfrm>
              <a:off x="3396343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Var der noget, I </a:t>
              </a:r>
              <a:r>
                <a:rPr lang="da-DK" sz="1400" b="1" dirty="0"/>
                <a:t>undrede jer </a:t>
              </a:r>
              <a:r>
                <a:rPr lang="da-DK" sz="1400" dirty="0"/>
                <a:t>over?</a:t>
              </a:r>
            </a:p>
          </p:txBody>
        </p:sp>
        <p:cxnSp>
          <p:nvCxnSpPr>
            <p:cNvPr id="17" name="Straight Connector 91">
              <a:extLst>
                <a:ext uri="{FF2B5EF4-FFF2-40B4-BE49-F238E27FC236}">
                  <a16:creationId xmlns:a16="http://schemas.microsoft.com/office/drawing/2014/main" id="{AC3FA4A5-DC29-495D-A99B-53613060870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4">
              <a:extLst>
                <a:ext uri="{FF2B5EF4-FFF2-40B4-BE49-F238E27FC236}">
                  <a16:creationId xmlns:a16="http://schemas.microsoft.com/office/drawing/2014/main" id="{DE6B834B-FA2F-444F-9C03-AAAA21D9F45E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8E9B9222-F22E-47E4-BD7C-387B2D94154E}"/>
              </a:ext>
            </a:extLst>
          </p:cNvPr>
          <p:cNvGrpSpPr/>
          <p:nvPr/>
        </p:nvGrpSpPr>
        <p:grpSpPr>
          <a:xfrm>
            <a:off x="7499332" y="3085640"/>
            <a:ext cx="1339200" cy="1273776"/>
            <a:chOff x="5596676" y="1469669"/>
            <a:chExt cx="1339200" cy="1273776"/>
          </a:xfrm>
        </p:grpSpPr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FA47EA2D-B685-4DC9-AFD9-BC1405A36F36}"/>
                </a:ext>
              </a:extLst>
            </p:cNvPr>
            <p:cNvSpPr/>
            <p:nvPr/>
          </p:nvSpPr>
          <p:spPr>
            <a:xfrm>
              <a:off x="6136769" y="1469669"/>
              <a:ext cx="259014" cy="440711"/>
            </a:xfrm>
            <a:custGeom>
              <a:avLst/>
              <a:gdLst>
                <a:gd name="connsiteX0" fmla="*/ 46603 w 89428"/>
                <a:gd name="connsiteY0" fmla="*/ 141 h 152162"/>
                <a:gd name="connsiteX1" fmla="*/ 30386 w 89428"/>
                <a:gd name="connsiteY1" fmla="*/ 3024 h 152162"/>
                <a:gd name="connsiteX2" fmla="*/ 17452 w 89428"/>
                <a:gd name="connsiteY2" fmla="*/ 10165 h 152162"/>
                <a:gd name="connsiteX3" fmla="*/ 7415 w 89428"/>
                <a:gd name="connsiteY3" fmla="*/ 19295 h 152162"/>
                <a:gd name="connsiteX4" fmla="*/ 3757 w 89428"/>
                <a:gd name="connsiteY4" fmla="*/ 23766 h 152162"/>
                <a:gd name="connsiteX5" fmla="*/ 140 w 89428"/>
                <a:gd name="connsiteY5" fmla="*/ 33109 h 152162"/>
                <a:gd name="connsiteX6" fmla="*/ 14196 w 89428"/>
                <a:gd name="connsiteY6" fmla="*/ 47178 h 152162"/>
                <a:gd name="connsiteX7" fmla="*/ 25621 w 89428"/>
                <a:gd name="connsiteY7" fmla="*/ 41292 h 152162"/>
                <a:gd name="connsiteX8" fmla="*/ 34884 w 89428"/>
                <a:gd name="connsiteY8" fmla="*/ 33283 h 152162"/>
                <a:gd name="connsiteX9" fmla="*/ 46603 w 89428"/>
                <a:gd name="connsiteY9" fmla="*/ 29773 h 152162"/>
                <a:gd name="connsiteX10" fmla="*/ 51942 w 89428"/>
                <a:gd name="connsiteY10" fmla="*/ 30507 h 152162"/>
                <a:gd name="connsiteX11" fmla="*/ 55866 w 89428"/>
                <a:gd name="connsiteY11" fmla="*/ 32803 h 152162"/>
                <a:gd name="connsiteX12" fmla="*/ 59591 w 89428"/>
                <a:gd name="connsiteY12" fmla="*/ 38689 h 152162"/>
                <a:gd name="connsiteX13" fmla="*/ 58896 w 89428"/>
                <a:gd name="connsiteY13" fmla="*/ 44161 h 152162"/>
                <a:gd name="connsiteX14" fmla="*/ 55546 w 89428"/>
                <a:gd name="connsiteY14" fmla="*/ 49113 h 152162"/>
                <a:gd name="connsiteX15" fmla="*/ 51328 w 89428"/>
                <a:gd name="connsiteY15" fmla="*/ 53118 h 152162"/>
                <a:gd name="connsiteX16" fmla="*/ 47924 w 89428"/>
                <a:gd name="connsiteY16" fmla="*/ 55961 h 152162"/>
                <a:gd name="connsiteX17" fmla="*/ 31907 w 89428"/>
                <a:gd name="connsiteY17" fmla="*/ 72458 h 152162"/>
                <a:gd name="connsiteX18" fmla="*/ 26302 w 89428"/>
                <a:gd name="connsiteY18" fmla="*/ 95243 h 152162"/>
                <a:gd name="connsiteX19" fmla="*/ 40356 w 89428"/>
                <a:gd name="connsiteY19" fmla="*/ 109057 h 152162"/>
                <a:gd name="connsiteX20" fmla="*/ 54225 w 89428"/>
                <a:gd name="connsiteY20" fmla="*/ 97258 h 152162"/>
                <a:gd name="connsiteX21" fmla="*/ 55560 w 89428"/>
                <a:gd name="connsiteY21" fmla="*/ 90384 h 152162"/>
                <a:gd name="connsiteX22" fmla="*/ 63181 w 89428"/>
                <a:gd name="connsiteY22" fmla="*/ 79439 h 152162"/>
                <a:gd name="connsiteX23" fmla="*/ 71309 w 89428"/>
                <a:gd name="connsiteY23" fmla="*/ 72432 h 152162"/>
                <a:gd name="connsiteX24" fmla="*/ 78170 w 89428"/>
                <a:gd name="connsiteY24" fmla="*/ 66492 h 152162"/>
                <a:gd name="connsiteX25" fmla="*/ 85324 w 89428"/>
                <a:gd name="connsiteY25" fmla="*/ 57295 h 152162"/>
                <a:gd name="connsiteX26" fmla="*/ 89823 w 89428"/>
                <a:gd name="connsiteY26" fmla="*/ 44869 h 152162"/>
                <a:gd name="connsiteX27" fmla="*/ 88916 w 89428"/>
                <a:gd name="connsiteY27" fmla="*/ 28852 h 152162"/>
                <a:gd name="connsiteX28" fmla="*/ 82976 w 89428"/>
                <a:gd name="connsiteY28" fmla="*/ 16692 h 152162"/>
                <a:gd name="connsiteX29" fmla="*/ 73205 w 89428"/>
                <a:gd name="connsiteY29" fmla="*/ 7656 h 152162"/>
                <a:gd name="connsiteX30" fmla="*/ 60712 w 89428"/>
                <a:gd name="connsiteY30" fmla="*/ 2023 h 152162"/>
                <a:gd name="connsiteX31" fmla="*/ 46603 w 89428"/>
                <a:gd name="connsiteY31" fmla="*/ 141 h 152162"/>
                <a:gd name="connsiteX32" fmla="*/ 40424 w 89428"/>
                <a:gd name="connsiteY32" fmla="*/ 118321 h 152162"/>
                <a:gd name="connsiteX33" fmla="*/ 23459 w 89428"/>
                <a:gd name="connsiteY33" fmla="*/ 135259 h 152162"/>
                <a:gd name="connsiteX34" fmla="*/ 40397 w 89428"/>
                <a:gd name="connsiteY34" fmla="*/ 152224 h 152162"/>
                <a:gd name="connsiteX35" fmla="*/ 57362 w 89428"/>
                <a:gd name="connsiteY35" fmla="*/ 135285 h 152162"/>
                <a:gd name="connsiteX36" fmla="*/ 57362 w 89428"/>
                <a:gd name="connsiteY36" fmla="*/ 135272 h 152162"/>
                <a:gd name="connsiteX37" fmla="*/ 40424 w 89428"/>
                <a:gd name="connsiteY37" fmla="*/ 11832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9428" h="152162">
                  <a:moveTo>
                    <a:pt x="46603" y="141"/>
                  </a:moveTo>
                  <a:cubicBezTo>
                    <a:pt x="41064" y="124"/>
                    <a:pt x="35578" y="1099"/>
                    <a:pt x="30386" y="3024"/>
                  </a:cubicBezTo>
                  <a:cubicBezTo>
                    <a:pt x="25754" y="4767"/>
                    <a:pt x="21390" y="7172"/>
                    <a:pt x="17452" y="10165"/>
                  </a:cubicBezTo>
                  <a:cubicBezTo>
                    <a:pt x="13795" y="12855"/>
                    <a:pt x="10431" y="15914"/>
                    <a:pt x="7415" y="19295"/>
                  </a:cubicBezTo>
                  <a:cubicBezTo>
                    <a:pt x="6080" y="20843"/>
                    <a:pt x="4919" y="22391"/>
                    <a:pt x="3757" y="23766"/>
                  </a:cubicBezTo>
                  <a:cubicBezTo>
                    <a:pt x="1489" y="26356"/>
                    <a:pt x="207" y="29666"/>
                    <a:pt x="140" y="33109"/>
                  </a:cubicBezTo>
                  <a:cubicBezTo>
                    <a:pt x="140" y="40874"/>
                    <a:pt x="6427" y="47170"/>
                    <a:pt x="14196" y="47178"/>
                  </a:cubicBezTo>
                  <a:cubicBezTo>
                    <a:pt x="18707" y="47075"/>
                    <a:pt x="22924" y="44905"/>
                    <a:pt x="25621" y="41292"/>
                  </a:cubicBezTo>
                  <a:cubicBezTo>
                    <a:pt x="28211" y="38091"/>
                    <a:pt x="31347" y="35379"/>
                    <a:pt x="34884" y="33283"/>
                  </a:cubicBezTo>
                  <a:cubicBezTo>
                    <a:pt x="38395" y="31049"/>
                    <a:pt x="42452" y="29833"/>
                    <a:pt x="46603" y="29773"/>
                  </a:cubicBezTo>
                  <a:cubicBezTo>
                    <a:pt x="48405" y="29743"/>
                    <a:pt x="50207" y="29991"/>
                    <a:pt x="51942" y="30507"/>
                  </a:cubicBezTo>
                  <a:cubicBezTo>
                    <a:pt x="53424" y="30941"/>
                    <a:pt x="54759" y="31728"/>
                    <a:pt x="55866" y="32803"/>
                  </a:cubicBezTo>
                  <a:cubicBezTo>
                    <a:pt x="57615" y="34388"/>
                    <a:pt x="58910" y="36424"/>
                    <a:pt x="59591" y="38689"/>
                  </a:cubicBezTo>
                  <a:cubicBezTo>
                    <a:pt x="60017" y="40537"/>
                    <a:pt x="59764" y="42477"/>
                    <a:pt x="58896" y="44161"/>
                  </a:cubicBezTo>
                  <a:cubicBezTo>
                    <a:pt x="58015" y="45961"/>
                    <a:pt x="56894" y="47628"/>
                    <a:pt x="55546" y="49113"/>
                  </a:cubicBezTo>
                  <a:cubicBezTo>
                    <a:pt x="54251" y="50566"/>
                    <a:pt x="52850" y="51906"/>
                    <a:pt x="51328" y="53118"/>
                  </a:cubicBezTo>
                  <a:lnTo>
                    <a:pt x="47924" y="55961"/>
                  </a:lnTo>
                  <a:cubicBezTo>
                    <a:pt x="41051" y="61633"/>
                    <a:pt x="35271" y="67039"/>
                    <a:pt x="31907" y="72458"/>
                  </a:cubicBezTo>
                  <a:cubicBezTo>
                    <a:pt x="28544" y="77877"/>
                    <a:pt x="26328" y="88903"/>
                    <a:pt x="26302" y="95243"/>
                  </a:cubicBezTo>
                  <a:cubicBezTo>
                    <a:pt x="26382" y="102932"/>
                    <a:pt x="32669" y="109109"/>
                    <a:pt x="40356" y="109057"/>
                  </a:cubicBezTo>
                  <a:cubicBezTo>
                    <a:pt x="47351" y="109057"/>
                    <a:pt x="52770" y="103879"/>
                    <a:pt x="54225" y="97258"/>
                  </a:cubicBezTo>
                  <a:cubicBezTo>
                    <a:pt x="54612" y="95470"/>
                    <a:pt x="54892" y="92960"/>
                    <a:pt x="55560" y="90384"/>
                  </a:cubicBezTo>
                  <a:cubicBezTo>
                    <a:pt x="57388" y="83790"/>
                    <a:pt x="60725" y="81908"/>
                    <a:pt x="63181" y="79439"/>
                  </a:cubicBezTo>
                  <a:cubicBezTo>
                    <a:pt x="65704" y="76895"/>
                    <a:pt x="68427" y="74551"/>
                    <a:pt x="71309" y="72432"/>
                  </a:cubicBezTo>
                  <a:cubicBezTo>
                    <a:pt x="73739" y="70628"/>
                    <a:pt x="76035" y="68642"/>
                    <a:pt x="78170" y="66492"/>
                  </a:cubicBezTo>
                  <a:cubicBezTo>
                    <a:pt x="80934" y="63744"/>
                    <a:pt x="83336" y="60654"/>
                    <a:pt x="85324" y="57295"/>
                  </a:cubicBezTo>
                  <a:cubicBezTo>
                    <a:pt x="87567" y="53465"/>
                    <a:pt x="89102" y="49252"/>
                    <a:pt x="89823" y="44869"/>
                  </a:cubicBezTo>
                  <a:cubicBezTo>
                    <a:pt x="90624" y="39524"/>
                    <a:pt x="90317" y="34071"/>
                    <a:pt x="88916" y="28852"/>
                  </a:cubicBezTo>
                  <a:cubicBezTo>
                    <a:pt x="87740" y="24454"/>
                    <a:pt x="85725" y="20325"/>
                    <a:pt x="82976" y="16692"/>
                  </a:cubicBezTo>
                  <a:cubicBezTo>
                    <a:pt x="80266" y="13132"/>
                    <a:pt x="76969" y="10074"/>
                    <a:pt x="73205" y="7656"/>
                  </a:cubicBezTo>
                  <a:cubicBezTo>
                    <a:pt x="69348" y="5165"/>
                    <a:pt x="65130" y="3267"/>
                    <a:pt x="60712" y="2023"/>
                  </a:cubicBezTo>
                  <a:cubicBezTo>
                    <a:pt x="56120" y="750"/>
                    <a:pt x="51368" y="116"/>
                    <a:pt x="46603" y="141"/>
                  </a:cubicBezTo>
                  <a:close/>
                  <a:moveTo>
                    <a:pt x="40424" y="118321"/>
                  </a:moveTo>
                  <a:cubicBezTo>
                    <a:pt x="31067" y="118314"/>
                    <a:pt x="23472" y="125897"/>
                    <a:pt x="23459" y="135259"/>
                  </a:cubicBezTo>
                  <a:cubicBezTo>
                    <a:pt x="23445" y="144621"/>
                    <a:pt x="31040" y="152216"/>
                    <a:pt x="40397" y="152224"/>
                  </a:cubicBezTo>
                  <a:cubicBezTo>
                    <a:pt x="49753" y="152232"/>
                    <a:pt x="57348" y="144647"/>
                    <a:pt x="57362" y="135285"/>
                  </a:cubicBezTo>
                  <a:cubicBezTo>
                    <a:pt x="57362" y="135281"/>
                    <a:pt x="57362" y="135276"/>
                    <a:pt x="57362" y="135272"/>
                  </a:cubicBezTo>
                  <a:cubicBezTo>
                    <a:pt x="57362" y="125915"/>
                    <a:pt x="49780" y="118329"/>
                    <a:pt x="40424" y="118321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CC106700-AF05-4E3E-9404-565D1AA8EA46}"/>
                </a:ext>
              </a:extLst>
            </p:cNvPr>
            <p:cNvSpPr/>
            <p:nvPr/>
          </p:nvSpPr>
          <p:spPr>
            <a:xfrm>
              <a:off x="5596676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Har I nogen </a:t>
              </a:r>
              <a:r>
                <a:rPr lang="da-DK" sz="1400" b="1" dirty="0"/>
                <a:t>spørgsmål</a:t>
              </a:r>
              <a:r>
                <a:rPr lang="da-DK" sz="1400" dirty="0"/>
                <a:t> til opgaven?</a:t>
              </a:r>
            </a:p>
          </p:txBody>
        </p:sp>
        <p:cxnSp>
          <p:nvCxnSpPr>
            <p:cNvPr id="22" name="Straight Connector 92">
              <a:extLst>
                <a:ext uri="{FF2B5EF4-FFF2-40B4-BE49-F238E27FC236}">
                  <a16:creationId xmlns:a16="http://schemas.microsoft.com/office/drawing/2014/main" id="{A6167FA2-1B6E-4346-9FA5-8EB2F7575F5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A77B7C2D-4E88-4A4F-831A-74728BCB9047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89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0799-CDCD-4137-98EC-650F0085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Systemets understøttelse af enkeltsagsprincippet (1/2)</a:t>
            </a:r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C35C94CE-913F-4B0C-BD49-822B5580386E}"/>
              </a:ext>
            </a:extLst>
          </p:cNvPr>
          <p:cNvGrpSpPr/>
          <p:nvPr/>
        </p:nvGrpSpPr>
        <p:grpSpPr>
          <a:xfrm>
            <a:off x="1284449" y="3087625"/>
            <a:ext cx="1739900" cy="1143000"/>
            <a:chOff x="907931" y="3076757"/>
            <a:chExt cx="1739900" cy="1143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59A4DC2-43BD-42AC-87FA-DAD37548C944}"/>
                </a:ext>
              </a:extLst>
            </p:cNvPr>
            <p:cNvSpPr/>
            <p:nvPr/>
          </p:nvSpPr>
          <p:spPr>
            <a:xfrm>
              <a:off x="914280" y="3076757"/>
              <a:ext cx="1733551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60353127-3292-4CB7-AFFE-AC21CEE7C5A6}"/>
                </a:ext>
              </a:extLst>
            </p:cNvPr>
            <p:cNvSpPr txBox="1"/>
            <p:nvPr/>
          </p:nvSpPr>
          <p:spPr>
            <a:xfrm>
              <a:off x="907931" y="3225940"/>
              <a:ext cx="1733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Sag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0309349-14C0-4EAE-A646-64C4BE571E87}"/>
                </a:ext>
              </a:extLst>
            </p:cNvPr>
            <p:cNvSpPr txBox="1"/>
            <p:nvPr/>
          </p:nvSpPr>
          <p:spPr>
            <a:xfrm>
              <a:off x="907931" y="3527703"/>
              <a:ext cx="17335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  <a:t>Almindelig førtidspension</a:t>
              </a:r>
              <a:b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KLE:</a:t>
              </a:r>
              <a: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32.03.38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C3A11F5D-AF75-41FF-92B4-36D22DA87AE6}"/>
              </a:ext>
            </a:extLst>
          </p:cNvPr>
          <p:cNvSpPr/>
          <p:nvPr/>
        </p:nvSpPr>
        <p:spPr>
          <a:xfrm>
            <a:off x="1169344" y="1408054"/>
            <a:ext cx="9744865" cy="4842249"/>
          </a:xfrm>
          <a:prstGeom prst="rect">
            <a:avLst/>
          </a:prstGeom>
          <a:noFill/>
          <a:ln>
            <a:solidFill>
              <a:srgbClr val="007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30D33AA-1332-4507-87EB-745C643ADCA1}"/>
              </a:ext>
            </a:extLst>
          </p:cNvPr>
          <p:cNvSpPr txBox="1"/>
          <p:nvPr/>
        </p:nvSpPr>
        <p:spPr>
          <a:xfrm>
            <a:off x="4926163" y="1630987"/>
            <a:ext cx="1733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Borger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AC86A40-6172-45BD-847C-8553DB37F715}"/>
              </a:ext>
            </a:extLst>
          </p:cNvPr>
          <p:cNvSpPr txBox="1"/>
          <p:nvPr/>
        </p:nvSpPr>
        <p:spPr>
          <a:xfrm>
            <a:off x="4970612" y="1989336"/>
            <a:ext cx="17335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CPR: 0123456789</a:t>
            </a:r>
            <a:endParaRPr lang="da-D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A93AFEF9-E8C8-426F-877A-726C4CBA8AD1}"/>
              </a:ext>
            </a:extLst>
          </p:cNvPr>
          <p:cNvGrpSpPr/>
          <p:nvPr/>
        </p:nvGrpSpPr>
        <p:grpSpPr>
          <a:xfrm>
            <a:off x="3230712" y="3083851"/>
            <a:ext cx="1739900" cy="1143000"/>
            <a:chOff x="2854194" y="3072983"/>
            <a:chExt cx="1739900" cy="1143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B17773B-4842-4D5C-A1B9-0E3C4994AC08}"/>
                </a:ext>
              </a:extLst>
            </p:cNvPr>
            <p:cNvSpPr/>
            <p:nvPr/>
          </p:nvSpPr>
          <p:spPr>
            <a:xfrm>
              <a:off x="2860543" y="3072983"/>
              <a:ext cx="1733551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48E01C67-E729-4812-A871-287D604C8305}"/>
                </a:ext>
              </a:extLst>
            </p:cNvPr>
            <p:cNvSpPr txBox="1"/>
            <p:nvPr/>
          </p:nvSpPr>
          <p:spPr>
            <a:xfrm>
              <a:off x="2854194" y="3222166"/>
              <a:ext cx="1733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Sag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95171ACC-D697-4C94-A759-4AF8B13B424D}"/>
                </a:ext>
              </a:extLst>
            </p:cNvPr>
            <p:cNvSpPr txBox="1"/>
            <p:nvPr/>
          </p:nvSpPr>
          <p:spPr>
            <a:xfrm>
              <a:off x="2854194" y="3679126"/>
              <a:ext cx="17335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  <a:t>Helbredstillægskort</a:t>
              </a:r>
              <a:b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KLE:</a:t>
              </a:r>
              <a:r>
                <a:rPr lang="da-DK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32.03.12</a:t>
              </a:r>
            </a:p>
          </p:txBody>
        </p:sp>
      </p:grpSp>
      <p:pic>
        <p:nvPicPr>
          <p:cNvPr id="32" name="Grafik 31" descr="Mand med massiv udfyldning">
            <a:extLst>
              <a:ext uri="{FF2B5EF4-FFF2-40B4-BE49-F238E27FC236}">
                <a16:creationId xmlns:a16="http://schemas.microsoft.com/office/drawing/2014/main" id="{475D7872-03B0-4786-8587-833BBD00F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8963" y="1527740"/>
            <a:ext cx="914400" cy="9144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D596E24C-6F88-499E-8961-598BC61DB3A2}"/>
              </a:ext>
            </a:extLst>
          </p:cNvPr>
          <p:cNvSpPr/>
          <p:nvPr/>
        </p:nvSpPr>
        <p:spPr>
          <a:xfrm>
            <a:off x="5072216" y="5024962"/>
            <a:ext cx="173355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E47FA0E-52B0-4168-8C47-46D4ED9B2F25}"/>
              </a:ext>
            </a:extLst>
          </p:cNvPr>
          <p:cNvSpPr txBox="1"/>
          <p:nvPr/>
        </p:nvSpPr>
        <p:spPr>
          <a:xfrm>
            <a:off x="5072215" y="5082505"/>
            <a:ext cx="173355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Ydelse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534673C-8E20-4CB7-A5B3-C46D235458BA}"/>
              </a:ext>
            </a:extLst>
          </p:cNvPr>
          <p:cNvSpPr txBox="1"/>
          <p:nvPr/>
        </p:nvSpPr>
        <p:spPr>
          <a:xfrm>
            <a:off x="5072215" y="5381349"/>
            <a:ext cx="173355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Fysioterapi, fodterapi, kiropraktor og psykologbehandling</a:t>
            </a:r>
            <a:b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5917299-3716-46EC-8F14-22D5BB7FAA75}"/>
              </a:ext>
            </a:extLst>
          </p:cNvPr>
          <p:cNvSpPr/>
          <p:nvPr/>
        </p:nvSpPr>
        <p:spPr>
          <a:xfrm>
            <a:off x="6921144" y="5027402"/>
            <a:ext cx="173355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EF6A4A2-EA50-4A22-80B2-B894772A0433}"/>
              </a:ext>
            </a:extLst>
          </p:cNvPr>
          <p:cNvSpPr txBox="1"/>
          <p:nvPr/>
        </p:nvSpPr>
        <p:spPr>
          <a:xfrm>
            <a:off x="6921144" y="5116697"/>
            <a:ext cx="173355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Ydelse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5880CFC-AF1E-4CB5-8D98-02BAA6E28484}"/>
              </a:ext>
            </a:extLst>
          </p:cNvPr>
          <p:cNvSpPr txBox="1"/>
          <p:nvPr/>
        </p:nvSpPr>
        <p:spPr>
          <a:xfrm>
            <a:off x="6921142" y="5400259"/>
            <a:ext cx="173355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Tandlægebehandling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ECBA490-C58C-4359-A372-04DE300A025D}"/>
              </a:ext>
            </a:extLst>
          </p:cNvPr>
          <p:cNvSpPr/>
          <p:nvPr/>
        </p:nvSpPr>
        <p:spPr>
          <a:xfrm>
            <a:off x="6024504" y="3083851"/>
            <a:ext cx="173355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6247792F-5A7D-4537-A586-B01C687610CB}"/>
              </a:ext>
            </a:extLst>
          </p:cNvPr>
          <p:cNvSpPr txBox="1"/>
          <p:nvPr/>
        </p:nvSpPr>
        <p:spPr>
          <a:xfrm>
            <a:off x="6018155" y="3233034"/>
            <a:ext cx="1733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D566C479-0A0C-4D27-8F76-503DB8A655B2}"/>
              </a:ext>
            </a:extLst>
          </p:cNvPr>
          <p:cNvSpPr txBox="1"/>
          <p:nvPr/>
        </p:nvSpPr>
        <p:spPr>
          <a:xfrm>
            <a:off x="6067071" y="3544639"/>
            <a:ext cx="17335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Almindelig helbredstillæg</a:t>
            </a:r>
            <a:b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KLE: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32.03.12</a:t>
            </a:r>
          </a:p>
        </p:txBody>
      </p:sp>
      <p:cxnSp>
        <p:nvCxnSpPr>
          <p:cNvPr id="33" name="Forbindelse: vinklet 32">
            <a:extLst>
              <a:ext uri="{FF2B5EF4-FFF2-40B4-BE49-F238E27FC236}">
                <a16:creationId xmlns:a16="http://schemas.microsoft.com/office/drawing/2014/main" id="{E1BACF14-EA1D-42C8-B68A-C12E0F79182C}"/>
              </a:ext>
            </a:extLst>
          </p:cNvPr>
          <p:cNvCxnSpPr>
            <a:cxnSpLocks/>
          </p:cNvCxnSpPr>
          <p:nvPr/>
        </p:nvCxnSpPr>
        <p:spPr>
          <a:xfrm rot="5400000">
            <a:off x="6017622" y="4338423"/>
            <a:ext cx="794338" cy="578744"/>
          </a:xfrm>
          <a:prstGeom prst="bentConnector3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Forbindelse: vinklet 33">
            <a:extLst>
              <a:ext uri="{FF2B5EF4-FFF2-40B4-BE49-F238E27FC236}">
                <a16:creationId xmlns:a16="http://schemas.microsoft.com/office/drawing/2014/main" id="{505FD7EA-47EF-47F9-9855-61367939CE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34620" y="4324740"/>
            <a:ext cx="800553" cy="599893"/>
          </a:xfrm>
          <a:prstGeom prst="bentConnector3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1CDF361C-D328-44DA-8084-C58DE92EDEB9}"/>
              </a:ext>
            </a:extLst>
          </p:cNvPr>
          <p:cNvSpPr/>
          <p:nvPr/>
        </p:nvSpPr>
        <p:spPr>
          <a:xfrm>
            <a:off x="9024659" y="3072747"/>
            <a:ext cx="173355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57DE78E-5D6B-4AD7-A527-CF2872FF4F3D}"/>
              </a:ext>
            </a:extLst>
          </p:cNvPr>
          <p:cNvSpPr txBox="1"/>
          <p:nvPr/>
        </p:nvSpPr>
        <p:spPr>
          <a:xfrm>
            <a:off x="9018310" y="3221930"/>
            <a:ext cx="1733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Sag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66004C6-83EE-415D-A47E-53D098ACA7DB}"/>
              </a:ext>
            </a:extLst>
          </p:cNvPr>
          <p:cNvSpPr txBox="1"/>
          <p:nvPr/>
        </p:nvSpPr>
        <p:spPr>
          <a:xfrm>
            <a:off x="9024660" y="3722245"/>
            <a:ext cx="1733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Personligt tillæg</a:t>
            </a:r>
            <a:b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KLE: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32.03.12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3D6AE6E-F653-4C84-8E1B-C83CA7F7B46A}"/>
              </a:ext>
            </a:extLst>
          </p:cNvPr>
          <p:cNvSpPr/>
          <p:nvPr/>
        </p:nvSpPr>
        <p:spPr>
          <a:xfrm>
            <a:off x="9018309" y="5024962"/>
            <a:ext cx="1733551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D0D5E01-A4BE-4AE0-AAF9-428FF8E90B4E}"/>
              </a:ext>
            </a:extLst>
          </p:cNvPr>
          <p:cNvSpPr txBox="1"/>
          <p:nvPr/>
        </p:nvSpPr>
        <p:spPr>
          <a:xfrm>
            <a:off x="9018310" y="5101572"/>
            <a:ext cx="173355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Ydelse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90701BE1-C0D7-4D28-BE3D-293752CBC39C}"/>
              </a:ext>
            </a:extLst>
          </p:cNvPr>
          <p:cNvSpPr txBox="1"/>
          <p:nvPr/>
        </p:nvSpPr>
        <p:spPr>
          <a:xfrm>
            <a:off x="9018310" y="5510479"/>
            <a:ext cx="173355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Briller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08040E00-62C4-42E9-8239-5FE61D0D8BC9}"/>
              </a:ext>
            </a:extLst>
          </p:cNvPr>
          <p:cNvCxnSpPr>
            <a:cxnSpLocks/>
          </p:cNvCxnSpPr>
          <p:nvPr/>
        </p:nvCxnSpPr>
        <p:spPr>
          <a:xfrm flipH="1">
            <a:off x="9889847" y="4215747"/>
            <a:ext cx="6350" cy="809215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010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/>
      <p:bldP spid="29" grpId="0" animBg="1"/>
      <p:bldP spid="30" grpId="0"/>
      <p:bldP spid="31" grpId="0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81B45-FACC-4E11-BB0D-E5F6D44B9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181D59-23B5-4FF8-84FB-7F270073F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er tilbage 14.30</a:t>
            </a:r>
          </a:p>
        </p:txBody>
      </p:sp>
    </p:spTree>
    <p:extLst>
      <p:ext uri="{BB962C8B-B14F-4D97-AF65-F5344CB8AC3E}">
        <p14:creationId xmlns:p14="http://schemas.microsoft.com/office/powerpoint/2010/main" val="2685818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9C4A0-B544-49A3-925C-BEF5B7CC2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9143999" cy="1411341"/>
          </a:xfrm>
        </p:spPr>
        <p:txBody>
          <a:bodyPr>
            <a:normAutofit/>
          </a:bodyPr>
          <a:lstStyle/>
          <a:p>
            <a:r>
              <a:rPr lang="da-DK" sz="4000" dirty="0"/>
              <a:t>Lektion 7:</a:t>
            </a:r>
            <a:br>
              <a:rPr lang="da-DK" sz="4000" dirty="0"/>
            </a:br>
            <a:r>
              <a:rPr lang="da-DK" sz="4000" dirty="0"/>
              <a:t>Opgaven som superbruger</a:t>
            </a:r>
          </a:p>
        </p:txBody>
      </p:sp>
    </p:spTree>
    <p:extLst>
      <p:ext uri="{BB962C8B-B14F-4D97-AF65-F5344CB8AC3E}">
        <p14:creationId xmlns:p14="http://schemas.microsoft.com/office/powerpoint/2010/main" val="9740100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29123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Rollen som superbruger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Tilgængelige hjælpemidler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Adgang til teknisk og funktionel support</a:t>
            </a:r>
          </a:p>
          <a:p>
            <a:endParaRPr lang="da-DK" sz="16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5384467" cy="393600"/>
          </a:xfrm>
        </p:spPr>
        <p:txBody>
          <a:bodyPr>
            <a:noAutofit/>
          </a:bodyPr>
          <a:lstStyle/>
          <a:p>
            <a:r>
              <a:rPr lang="da-DK" sz="2400" dirty="0"/>
              <a:t>Lektion 7: Opgaver som superbruger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10B7BD5-944E-4F5C-A72B-82A383D71D20}"/>
              </a:ext>
            </a:extLst>
          </p:cNvPr>
          <p:cNvGrpSpPr/>
          <p:nvPr/>
        </p:nvGrpSpPr>
        <p:grpSpPr>
          <a:xfrm>
            <a:off x="6363418" y="234723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5" name="Flowchart: Connector 30">
              <a:extLst>
                <a:ext uri="{FF2B5EF4-FFF2-40B4-BE49-F238E27FC236}">
                  <a16:creationId xmlns:a16="http://schemas.microsoft.com/office/drawing/2014/main" id="{51CE8771-D5D6-4FA9-A974-5AF72540FDAF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Text Box 227">
              <a:extLst>
                <a:ext uri="{FF2B5EF4-FFF2-40B4-BE49-F238E27FC236}">
                  <a16:creationId xmlns:a16="http://schemas.microsoft.com/office/drawing/2014/main" id="{FF911A6B-A985-44D1-A4A3-29C90BC3984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CD25CE0-5E33-4D0D-B832-45255D7EA864}"/>
              </a:ext>
            </a:extLst>
          </p:cNvPr>
          <p:cNvSpPr txBox="1"/>
          <p:nvPr/>
        </p:nvSpPr>
        <p:spPr>
          <a:xfrm>
            <a:off x="7019935" y="223335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Jeg har fået input til, hvad det kan indebære at være superbruger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7D22766B-C908-46C3-A30C-15962C6C9899}"/>
              </a:ext>
            </a:extLst>
          </p:cNvPr>
          <p:cNvGrpSpPr/>
          <p:nvPr/>
        </p:nvGrpSpPr>
        <p:grpSpPr>
          <a:xfrm>
            <a:off x="6371912" y="3547815"/>
            <a:ext cx="373620" cy="366149"/>
            <a:chOff x="-874561" y="1852802"/>
            <a:chExt cx="476250" cy="466727"/>
          </a:xfrm>
          <a:solidFill>
            <a:schemeClr val="accent4"/>
          </a:solidFill>
        </p:grpSpPr>
        <p:sp>
          <p:nvSpPr>
            <p:cNvPr id="11" name="Flowchart: Connector 30">
              <a:extLst>
                <a:ext uri="{FF2B5EF4-FFF2-40B4-BE49-F238E27FC236}">
                  <a16:creationId xmlns:a16="http://schemas.microsoft.com/office/drawing/2014/main" id="{441DE5C4-F103-4D7F-949F-CBB5DD2B5F97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ext Box 227">
              <a:extLst>
                <a:ext uri="{FF2B5EF4-FFF2-40B4-BE49-F238E27FC236}">
                  <a16:creationId xmlns:a16="http://schemas.microsoft.com/office/drawing/2014/main" id="{221A7CF1-A5F8-4AE6-92DA-E003748481CD}"/>
                </a:ext>
              </a:extLst>
            </p:cNvPr>
            <p:cNvSpPr txBox="1"/>
            <p:nvPr/>
          </p:nvSpPr>
          <p:spPr>
            <a:xfrm>
              <a:off x="-817410" y="1852802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ECFE06C2-7480-4EB5-A4C9-0BF86673E4E9}"/>
              </a:ext>
            </a:extLst>
          </p:cNvPr>
          <p:cNvSpPr txBox="1"/>
          <p:nvPr/>
        </p:nvSpPr>
        <p:spPr>
          <a:xfrm>
            <a:off x="7019935" y="3409013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hvilke uddannelsesmaterialer der er til rådighed, og ved hvor jeg kan finde dem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A0D6A7A-BA2E-4D7B-9878-7F091E43DAEF}"/>
              </a:ext>
            </a:extLst>
          </p:cNvPr>
          <p:cNvSpPr txBox="1"/>
          <p:nvPr/>
        </p:nvSpPr>
        <p:spPr>
          <a:xfrm>
            <a:off x="7019935" y="5102829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hvor jeg kan få teknisk support og hjælp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09351D38-0449-4917-91EB-17B6EB3C0CC7}"/>
              </a:ext>
            </a:extLst>
          </p:cNvPr>
          <p:cNvGrpSpPr/>
          <p:nvPr/>
        </p:nvGrpSpPr>
        <p:grpSpPr>
          <a:xfrm>
            <a:off x="6371912" y="5178172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6" name="Flowchart: Connector 30">
              <a:extLst>
                <a:ext uri="{FF2B5EF4-FFF2-40B4-BE49-F238E27FC236}">
                  <a16:creationId xmlns:a16="http://schemas.microsoft.com/office/drawing/2014/main" id="{4D43D0AA-510D-40A6-BDFF-00C18E5FB246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Text Box 227">
              <a:extLst>
                <a:ext uri="{FF2B5EF4-FFF2-40B4-BE49-F238E27FC236}">
                  <a16:creationId xmlns:a16="http://schemas.microsoft.com/office/drawing/2014/main" id="{8CF73F79-6474-4D28-A486-7412F16A647B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2201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E4E0-531C-49B7-8246-601163C6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Rollen som superbruger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6E8C9-A9AC-4C5B-9BEA-045AB40BC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Hjælpe og støtte sine kollegaer</a:t>
            </a:r>
          </a:p>
          <a:p>
            <a:endParaRPr lang="da-DK" dirty="0"/>
          </a:p>
          <a:p>
            <a:r>
              <a:rPr lang="da-DK" dirty="0"/>
              <a:t>Adgang og viden om undervisningsmateriale og opgaver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Grafik 3" descr="Callcenter med massiv udfyldning">
            <a:extLst>
              <a:ext uri="{FF2B5EF4-FFF2-40B4-BE49-F238E27FC236}">
                <a16:creationId xmlns:a16="http://schemas.microsoft.com/office/drawing/2014/main" id="{471E6585-0A37-42E0-8F1A-57EDFD34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633" y="1795468"/>
            <a:ext cx="3267063" cy="32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740-BD0E-4A5E-943B-EECB9FEC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Uddannelsesmateriale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AB4E0-43D7-4F3C-862B-6470FFDB68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Brugervejledning</a:t>
            </a:r>
          </a:p>
          <a:p>
            <a:r>
              <a:rPr lang="da-DK" dirty="0"/>
              <a:t>Navigationssedler til udvalgte arbejdsgange</a:t>
            </a:r>
          </a:p>
          <a:p>
            <a:r>
              <a:rPr lang="da-DK" dirty="0"/>
              <a:t>Onlinevideoer</a:t>
            </a:r>
          </a:p>
          <a:p>
            <a:r>
              <a:rPr lang="da-DK" dirty="0"/>
              <a:t>Underviserens præsentationsmateriale</a:t>
            </a:r>
          </a:p>
          <a:p>
            <a:r>
              <a:rPr lang="da-DK" dirty="0"/>
              <a:t>Opgavesæt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14955-3B51-4DD9-90B2-4CF352821D96}"/>
              </a:ext>
            </a:extLst>
          </p:cNvPr>
          <p:cNvGrpSpPr>
            <a:grpSpLocks noChangeAspect="1"/>
          </p:cNvGrpSpPr>
          <p:nvPr/>
        </p:nvGrpSpPr>
        <p:grpSpPr>
          <a:xfrm>
            <a:off x="7616367" y="1744411"/>
            <a:ext cx="2637242" cy="3134729"/>
            <a:chOff x="5851373" y="3799233"/>
            <a:chExt cx="489251" cy="593247"/>
          </a:xfrm>
        </p:grpSpPr>
        <p:sp>
          <p:nvSpPr>
            <p:cNvPr id="8" name="Freeform: Shape 74">
              <a:extLst>
                <a:ext uri="{FF2B5EF4-FFF2-40B4-BE49-F238E27FC236}">
                  <a16:creationId xmlns:a16="http://schemas.microsoft.com/office/drawing/2014/main" id="{FB30ED76-FD3A-4BCE-8A67-13528E2032ED}"/>
                </a:ext>
              </a:extLst>
            </p:cNvPr>
            <p:cNvSpPr/>
            <p:nvPr/>
          </p:nvSpPr>
          <p:spPr>
            <a:xfrm>
              <a:off x="5945736" y="3799233"/>
              <a:ext cx="394888" cy="593247"/>
            </a:xfrm>
            <a:custGeom>
              <a:avLst/>
              <a:gdLst>
                <a:gd name="connsiteX0" fmla="*/ 5039 w 114789"/>
                <a:gd name="connsiteY0" fmla="*/ 167 h 152162"/>
                <a:gd name="connsiteX1" fmla="*/ 180 w 114789"/>
                <a:gd name="connsiteY1" fmla="*/ 5026 h 152162"/>
                <a:gd name="connsiteX2" fmla="*/ 180 w 114789"/>
                <a:gd name="connsiteY2" fmla="*/ 19561 h 152162"/>
                <a:gd name="connsiteX3" fmla="*/ 8749 w 114789"/>
                <a:gd name="connsiteY3" fmla="*/ 28117 h 152162"/>
                <a:gd name="connsiteX4" fmla="*/ 9897 w 114789"/>
                <a:gd name="connsiteY4" fmla="*/ 29265 h 152162"/>
                <a:gd name="connsiteX5" fmla="*/ 9897 w 114789"/>
                <a:gd name="connsiteY5" fmla="*/ 9871 h 152162"/>
                <a:gd name="connsiteX6" fmla="*/ 72871 w 114789"/>
                <a:gd name="connsiteY6" fmla="*/ 9871 h 152162"/>
                <a:gd name="connsiteX7" fmla="*/ 72871 w 114789"/>
                <a:gd name="connsiteY7" fmla="*/ 36739 h 152162"/>
                <a:gd name="connsiteX8" fmla="*/ 77676 w 114789"/>
                <a:gd name="connsiteY8" fmla="*/ 41598 h 152162"/>
                <a:gd name="connsiteX9" fmla="*/ 77717 w 114789"/>
                <a:gd name="connsiteY9" fmla="*/ 41598 h 152162"/>
                <a:gd name="connsiteX10" fmla="*/ 105960 w 114789"/>
                <a:gd name="connsiteY10" fmla="*/ 41598 h 152162"/>
                <a:gd name="connsiteX11" fmla="*/ 105960 w 114789"/>
                <a:gd name="connsiteY11" fmla="*/ 142532 h 152162"/>
                <a:gd name="connsiteX12" fmla="*/ 9857 w 114789"/>
                <a:gd name="connsiteY12" fmla="*/ 142532 h 152162"/>
                <a:gd name="connsiteX13" fmla="*/ 9857 w 114789"/>
                <a:gd name="connsiteY13" fmla="*/ 80306 h 152162"/>
                <a:gd name="connsiteX14" fmla="*/ 140 w 114789"/>
                <a:gd name="connsiteY14" fmla="*/ 70602 h 152162"/>
                <a:gd name="connsiteX15" fmla="*/ 140 w 114789"/>
                <a:gd name="connsiteY15" fmla="*/ 147351 h 152162"/>
                <a:gd name="connsiteX16" fmla="*/ 4999 w 114789"/>
                <a:gd name="connsiteY16" fmla="*/ 152209 h 152162"/>
                <a:gd name="connsiteX17" fmla="*/ 110765 w 114789"/>
                <a:gd name="connsiteY17" fmla="*/ 152209 h 152162"/>
                <a:gd name="connsiteX18" fmla="*/ 115624 w 114789"/>
                <a:gd name="connsiteY18" fmla="*/ 147351 h 152162"/>
                <a:gd name="connsiteX19" fmla="*/ 115624 w 114789"/>
                <a:gd name="connsiteY19" fmla="*/ 36886 h 152162"/>
                <a:gd name="connsiteX20" fmla="*/ 114129 w 114789"/>
                <a:gd name="connsiteY20" fmla="*/ 33189 h 152162"/>
                <a:gd name="connsiteX21" fmla="*/ 81040 w 114789"/>
                <a:gd name="connsiteY21" fmla="*/ 1475 h 152162"/>
                <a:gd name="connsiteX22" fmla="*/ 77783 w 114789"/>
                <a:gd name="connsiteY22" fmla="*/ 140 h 152162"/>
                <a:gd name="connsiteX23" fmla="*/ 82575 w 114789"/>
                <a:gd name="connsiteY23" fmla="*/ 16625 h 152162"/>
                <a:gd name="connsiteX24" fmla="*/ 98525 w 114789"/>
                <a:gd name="connsiteY24" fmla="*/ 31908 h 152162"/>
                <a:gd name="connsiteX25" fmla="*/ 82615 w 114789"/>
                <a:gd name="connsiteY25" fmla="*/ 31908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789" h="152162">
                  <a:moveTo>
                    <a:pt x="5039" y="167"/>
                  </a:moveTo>
                  <a:cubicBezTo>
                    <a:pt x="2359" y="180"/>
                    <a:pt x="187" y="2343"/>
                    <a:pt x="180" y="5026"/>
                  </a:cubicBezTo>
                  <a:lnTo>
                    <a:pt x="180" y="19561"/>
                  </a:lnTo>
                  <a:cubicBezTo>
                    <a:pt x="3050" y="22391"/>
                    <a:pt x="5853" y="25314"/>
                    <a:pt x="8749" y="28117"/>
                  </a:cubicBezTo>
                  <a:cubicBezTo>
                    <a:pt x="9137" y="28491"/>
                    <a:pt x="9510" y="28878"/>
                    <a:pt x="9897" y="29265"/>
                  </a:cubicBezTo>
                  <a:lnTo>
                    <a:pt x="9897" y="9871"/>
                  </a:lnTo>
                  <a:lnTo>
                    <a:pt x="72871" y="9871"/>
                  </a:lnTo>
                  <a:lnTo>
                    <a:pt x="72871" y="36739"/>
                  </a:lnTo>
                  <a:cubicBezTo>
                    <a:pt x="72858" y="39409"/>
                    <a:pt x="75007" y="41585"/>
                    <a:pt x="77676" y="41598"/>
                  </a:cubicBezTo>
                  <a:cubicBezTo>
                    <a:pt x="77690" y="41598"/>
                    <a:pt x="77703" y="41598"/>
                    <a:pt x="77717" y="41598"/>
                  </a:cubicBezTo>
                  <a:lnTo>
                    <a:pt x="105960" y="41598"/>
                  </a:lnTo>
                  <a:lnTo>
                    <a:pt x="105960" y="142532"/>
                  </a:lnTo>
                  <a:lnTo>
                    <a:pt x="9857" y="142532"/>
                  </a:lnTo>
                  <a:lnTo>
                    <a:pt x="9857" y="80306"/>
                  </a:lnTo>
                  <a:lnTo>
                    <a:pt x="140" y="70602"/>
                  </a:lnTo>
                  <a:lnTo>
                    <a:pt x="140" y="147351"/>
                  </a:lnTo>
                  <a:cubicBezTo>
                    <a:pt x="148" y="150034"/>
                    <a:pt x="2319" y="152196"/>
                    <a:pt x="4999" y="152209"/>
                  </a:cubicBezTo>
                  <a:lnTo>
                    <a:pt x="110765" y="152209"/>
                  </a:lnTo>
                  <a:cubicBezTo>
                    <a:pt x="113448" y="152209"/>
                    <a:pt x="115624" y="150034"/>
                    <a:pt x="115624" y="147351"/>
                  </a:cubicBezTo>
                  <a:lnTo>
                    <a:pt x="115624" y="36886"/>
                  </a:lnTo>
                  <a:cubicBezTo>
                    <a:pt x="115544" y="35525"/>
                    <a:pt x="115023" y="34230"/>
                    <a:pt x="114129" y="33189"/>
                  </a:cubicBezTo>
                  <a:lnTo>
                    <a:pt x="81040" y="1475"/>
                  </a:lnTo>
                  <a:cubicBezTo>
                    <a:pt x="80159" y="648"/>
                    <a:pt x="78998" y="167"/>
                    <a:pt x="77783" y="140"/>
                  </a:cubicBezTo>
                  <a:close/>
                  <a:moveTo>
                    <a:pt x="82575" y="16625"/>
                  </a:moveTo>
                  <a:lnTo>
                    <a:pt x="98525" y="31908"/>
                  </a:lnTo>
                  <a:lnTo>
                    <a:pt x="82615" y="31908"/>
                  </a:ln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Freeform: Shape 75">
              <a:extLst>
                <a:ext uri="{FF2B5EF4-FFF2-40B4-BE49-F238E27FC236}">
                  <a16:creationId xmlns:a16="http://schemas.microsoft.com/office/drawing/2014/main" id="{B659A3D0-02CF-452D-8095-60EC911C84CF}"/>
                </a:ext>
              </a:extLst>
            </p:cNvPr>
            <p:cNvSpPr/>
            <p:nvPr/>
          </p:nvSpPr>
          <p:spPr>
            <a:xfrm>
              <a:off x="6107504" y="4058138"/>
              <a:ext cx="160712" cy="36426"/>
            </a:xfrm>
            <a:custGeom>
              <a:avLst/>
              <a:gdLst>
                <a:gd name="connsiteX0" fmla="*/ 140 w 46716"/>
                <a:gd name="connsiteY0" fmla="*/ 150 h 9343"/>
                <a:gd name="connsiteX1" fmla="*/ 9857 w 46716"/>
                <a:gd name="connsiteY1" fmla="*/ 9854 h 9343"/>
                <a:gd name="connsiteX2" fmla="*/ 42479 w 46716"/>
                <a:gd name="connsiteY2" fmla="*/ 9854 h 9343"/>
                <a:gd name="connsiteX3" fmla="*/ 47591 w 46716"/>
                <a:gd name="connsiteY3" fmla="*/ 5262 h 9343"/>
                <a:gd name="connsiteX4" fmla="*/ 42986 w 46716"/>
                <a:gd name="connsiteY4" fmla="*/ 150 h 9343"/>
                <a:gd name="connsiteX5" fmla="*/ 42479 w 46716"/>
                <a:gd name="connsiteY5" fmla="*/ 150 h 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16" h="9343">
                  <a:moveTo>
                    <a:pt x="140" y="150"/>
                  </a:moveTo>
                  <a:lnTo>
                    <a:pt x="9857" y="9854"/>
                  </a:lnTo>
                  <a:lnTo>
                    <a:pt x="42479" y="9854"/>
                  </a:lnTo>
                  <a:cubicBezTo>
                    <a:pt x="45162" y="10001"/>
                    <a:pt x="47444" y="7932"/>
                    <a:pt x="47591" y="5262"/>
                  </a:cubicBezTo>
                  <a:cubicBezTo>
                    <a:pt x="47724" y="2580"/>
                    <a:pt x="45669" y="297"/>
                    <a:pt x="42986" y="150"/>
                  </a:cubicBezTo>
                  <a:cubicBezTo>
                    <a:pt x="42812" y="137"/>
                    <a:pt x="42652" y="137"/>
                    <a:pt x="42479" y="15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Freeform: Shape 76">
              <a:extLst>
                <a:ext uri="{FF2B5EF4-FFF2-40B4-BE49-F238E27FC236}">
                  <a16:creationId xmlns:a16="http://schemas.microsoft.com/office/drawing/2014/main" id="{0F8ECACE-18B2-481B-886A-CF6F06EA5FFA}"/>
                </a:ext>
              </a:extLst>
            </p:cNvPr>
            <p:cNvSpPr/>
            <p:nvPr/>
          </p:nvSpPr>
          <p:spPr>
            <a:xfrm>
              <a:off x="6170317" y="4129368"/>
              <a:ext cx="96427" cy="36426"/>
            </a:xfrm>
            <a:custGeom>
              <a:avLst/>
              <a:gdLst>
                <a:gd name="connsiteX0" fmla="*/ 140 w 28029"/>
                <a:gd name="connsiteY0" fmla="*/ 140 h 9343"/>
                <a:gd name="connsiteX1" fmla="*/ 9831 w 28029"/>
                <a:gd name="connsiteY1" fmla="*/ 9857 h 9343"/>
                <a:gd name="connsiteX2" fmla="*/ 24219 w 28029"/>
                <a:gd name="connsiteY2" fmla="*/ 9857 h 9343"/>
                <a:gd name="connsiteX3" fmla="*/ 29078 w 28029"/>
                <a:gd name="connsiteY3" fmla="*/ 4999 h 9343"/>
                <a:gd name="connsiteX4" fmla="*/ 24219 w 28029"/>
                <a:gd name="connsiteY4" fmla="*/ 140 h 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9" h="9343">
                  <a:moveTo>
                    <a:pt x="140" y="140"/>
                  </a:moveTo>
                  <a:lnTo>
                    <a:pt x="9831" y="9857"/>
                  </a:lnTo>
                  <a:lnTo>
                    <a:pt x="24219" y="9857"/>
                  </a:lnTo>
                  <a:cubicBezTo>
                    <a:pt x="26902" y="9857"/>
                    <a:pt x="29078" y="7682"/>
                    <a:pt x="29078" y="4999"/>
                  </a:cubicBezTo>
                  <a:cubicBezTo>
                    <a:pt x="29078" y="2316"/>
                    <a:pt x="26902" y="140"/>
                    <a:pt x="24219" y="14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Freeform: Shape 77">
              <a:extLst>
                <a:ext uri="{FF2B5EF4-FFF2-40B4-BE49-F238E27FC236}">
                  <a16:creationId xmlns:a16="http://schemas.microsoft.com/office/drawing/2014/main" id="{9E33222F-E678-4CDC-993B-E2AF7CA5D09B}"/>
                </a:ext>
              </a:extLst>
            </p:cNvPr>
            <p:cNvSpPr/>
            <p:nvPr/>
          </p:nvSpPr>
          <p:spPr>
            <a:xfrm>
              <a:off x="5851373" y="3868389"/>
              <a:ext cx="381114" cy="431924"/>
            </a:xfrm>
            <a:custGeom>
              <a:avLst/>
              <a:gdLst>
                <a:gd name="connsiteX0" fmla="*/ 18228 w 110785"/>
                <a:gd name="connsiteY0" fmla="*/ 141 h 110785"/>
                <a:gd name="connsiteX1" fmla="*/ 15558 w 110785"/>
                <a:gd name="connsiteY1" fmla="*/ 1222 h 110785"/>
                <a:gd name="connsiteX2" fmla="*/ 1223 w 110785"/>
                <a:gd name="connsiteY2" fmla="*/ 15557 h 110785"/>
                <a:gd name="connsiteX3" fmla="*/ 1208 w 110785"/>
                <a:gd name="connsiteY3" fmla="*/ 20749 h 110785"/>
                <a:gd name="connsiteX4" fmla="*/ 1223 w 110785"/>
                <a:gd name="connsiteY4" fmla="*/ 20763 h 110785"/>
                <a:gd name="connsiteX5" fmla="*/ 7630 w 110785"/>
                <a:gd name="connsiteY5" fmla="*/ 27183 h 110785"/>
                <a:gd name="connsiteX6" fmla="*/ 9311 w 110785"/>
                <a:gd name="connsiteY6" fmla="*/ 28838 h 110785"/>
                <a:gd name="connsiteX7" fmla="*/ 9992 w 110785"/>
                <a:gd name="connsiteY7" fmla="*/ 29519 h 110785"/>
                <a:gd name="connsiteX8" fmla="*/ 29533 w 110785"/>
                <a:gd name="connsiteY8" fmla="*/ 9978 h 110785"/>
                <a:gd name="connsiteX9" fmla="*/ 28852 w 110785"/>
                <a:gd name="connsiteY9" fmla="*/ 9297 h 110785"/>
                <a:gd name="connsiteX10" fmla="*/ 27170 w 110785"/>
                <a:gd name="connsiteY10" fmla="*/ 7629 h 110785"/>
                <a:gd name="connsiteX11" fmla="*/ 20764 w 110785"/>
                <a:gd name="connsiteY11" fmla="*/ 1222 h 110785"/>
                <a:gd name="connsiteX12" fmla="*/ 18228 w 110785"/>
                <a:gd name="connsiteY12" fmla="*/ 141 h 110785"/>
                <a:gd name="connsiteX13" fmla="*/ 31869 w 110785"/>
                <a:gd name="connsiteY13" fmla="*/ 12260 h 110785"/>
                <a:gd name="connsiteX14" fmla="*/ 12328 w 110785"/>
                <a:gd name="connsiteY14" fmla="*/ 31801 h 110785"/>
                <a:gd name="connsiteX15" fmla="*/ 82416 w 110785"/>
                <a:gd name="connsiteY15" fmla="*/ 101889 h 110785"/>
                <a:gd name="connsiteX16" fmla="*/ 101957 w 110785"/>
                <a:gd name="connsiteY16" fmla="*/ 82349 h 110785"/>
                <a:gd name="connsiteX17" fmla="*/ 104240 w 110785"/>
                <a:gd name="connsiteY17" fmla="*/ 84631 h 110785"/>
                <a:gd name="connsiteX18" fmla="*/ 84685 w 110785"/>
                <a:gd name="connsiteY18" fmla="*/ 104105 h 110785"/>
                <a:gd name="connsiteX19" fmla="*/ 108484 w 110785"/>
                <a:gd name="connsiteY19" fmla="*/ 110632 h 110785"/>
                <a:gd name="connsiteX20" fmla="*/ 110753 w 110785"/>
                <a:gd name="connsiteY20" fmla="*/ 109311 h 110785"/>
                <a:gd name="connsiteX21" fmla="*/ 110753 w 110785"/>
                <a:gd name="connsiteY21" fmla="*/ 108363 h 110785"/>
                <a:gd name="connsiteX22" fmla="*/ 104226 w 110785"/>
                <a:gd name="connsiteY22" fmla="*/ 84564 h 1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785" h="110785">
                  <a:moveTo>
                    <a:pt x="18228" y="141"/>
                  </a:moveTo>
                  <a:cubicBezTo>
                    <a:pt x="17228" y="127"/>
                    <a:pt x="16264" y="514"/>
                    <a:pt x="15558" y="1222"/>
                  </a:cubicBezTo>
                  <a:lnTo>
                    <a:pt x="1223" y="15557"/>
                  </a:lnTo>
                  <a:cubicBezTo>
                    <a:pt x="-215" y="16985"/>
                    <a:pt x="-221" y="19308"/>
                    <a:pt x="1208" y="20749"/>
                  </a:cubicBezTo>
                  <a:cubicBezTo>
                    <a:pt x="1213" y="20749"/>
                    <a:pt x="1217" y="20763"/>
                    <a:pt x="1223" y="20763"/>
                  </a:cubicBezTo>
                  <a:lnTo>
                    <a:pt x="7630" y="27183"/>
                  </a:lnTo>
                  <a:lnTo>
                    <a:pt x="9311" y="28838"/>
                  </a:lnTo>
                  <a:lnTo>
                    <a:pt x="9992" y="29519"/>
                  </a:lnTo>
                  <a:lnTo>
                    <a:pt x="29533" y="9978"/>
                  </a:lnTo>
                  <a:lnTo>
                    <a:pt x="28852" y="9297"/>
                  </a:lnTo>
                  <a:lnTo>
                    <a:pt x="27170" y="7629"/>
                  </a:lnTo>
                  <a:lnTo>
                    <a:pt x="20764" y="1222"/>
                  </a:lnTo>
                  <a:cubicBezTo>
                    <a:pt x="20092" y="541"/>
                    <a:pt x="19182" y="154"/>
                    <a:pt x="18228" y="141"/>
                  </a:cubicBezTo>
                  <a:close/>
                  <a:moveTo>
                    <a:pt x="31869" y="12260"/>
                  </a:moveTo>
                  <a:lnTo>
                    <a:pt x="12328" y="31801"/>
                  </a:lnTo>
                  <a:lnTo>
                    <a:pt x="82416" y="101889"/>
                  </a:lnTo>
                  <a:lnTo>
                    <a:pt x="101957" y="82349"/>
                  </a:lnTo>
                  <a:close/>
                  <a:moveTo>
                    <a:pt x="104240" y="84631"/>
                  </a:moveTo>
                  <a:lnTo>
                    <a:pt x="84685" y="104105"/>
                  </a:lnTo>
                  <a:lnTo>
                    <a:pt x="108484" y="110632"/>
                  </a:lnTo>
                  <a:cubicBezTo>
                    <a:pt x="109472" y="110899"/>
                    <a:pt x="110486" y="110298"/>
                    <a:pt x="110753" y="109311"/>
                  </a:cubicBezTo>
                  <a:cubicBezTo>
                    <a:pt x="110833" y="109004"/>
                    <a:pt x="110833" y="108670"/>
                    <a:pt x="110753" y="108363"/>
                  </a:cubicBezTo>
                  <a:lnTo>
                    <a:pt x="104226" y="84564"/>
                  </a:ln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2455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265-92E2-411B-B84A-19969661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Min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F39F0-CD35-427D-9B3A-DF698CF3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06" y="1085751"/>
            <a:ext cx="6941323" cy="5272548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rafik 9" descr="Markør med massiv udfyldning">
            <a:extLst>
              <a:ext uri="{FF2B5EF4-FFF2-40B4-BE49-F238E27FC236}">
                <a16:creationId xmlns:a16="http://schemas.microsoft.com/office/drawing/2014/main" id="{173C01EC-11B1-4A7D-8E38-EB1B0C010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9846" y="1346517"/>
            <a:ext cx="576610" cy="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94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73A7-BEFC-44A8-BFE1-F0B2D8ED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At være superbruger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1E5EA-A361-4DF4-AFE9-13018E205D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Har i gjort jer tanker om jeres rolle som superbruger i jeres kommune?</a:t>
            </a:r>
          </a:p>
          <a:p>
            <a:endParaRPr lang="da-DK" dirty="0"/>
          </a:p>
          <a:p>
            <a:r>
              <a:rPr lang="da-DK" dirty="0"/>
              <a:t>Hvordan vil i understøtte jeres kollegaers arbejde med KP Basis?</a:t>
            </a:r>
          </a:p>
          <a:p>
            <a:endParaRPr lang="da-DK" dirty="0"/>
          </a:p>
        </p:txBody>
      </p:sp>
      <p:pic>
        <p:nvPicPr>
          <p:cNvPr id="5" name="Graphic 4" descr="Thought with solid fill">
            <a:extLst>
              <a:ext uri="{FF2B5EF4-FFF2-40B4-BE49-F238E27FC236}">
                <a16:creationId xmlns:a16="http://schemas.microsoft.com/office/drawing/2014/main" id="{C3CCAD9E-487F-4726-BD1D-3FC1B69F6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7264" y="1597742"/>
            <a:ext cx="3662516" cy="36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5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24C49-F4FB-4F89-B925-F0B505BF0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7347244" cy="1411341"/>
          </a:xfrm>
        </p:spPr>
        <p:txBody>
          <a:bodyPr>
            <a:normAutofit/>
          </a:bodyPr>
          <a:lstStyle/>
          <a:p>
            <a:r>
              <a:rPr lang="da-DK" sz="4000" dirty="0" err="1"/>
              <a:t>AfrundinG</a:t>
            </a:r>
            <a:endParaRPr lang="da-DK" sz="4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10C48A-EE2C-4495-9851-6FBF962BA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5125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C2AE5D-8886-4B72-9B8E-1A2E4CB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har vi været igennem i dag?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9A105-FC14-4DB7-B9E4-4202C7E5F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Opbygning af KP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Hændelser og opgaver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Udtræk af rapporter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Opgaver om alm. og udvidet helbredstillæg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Opgaver om personligt tillæg og supplerende hjælp til brøkpension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Opgaver om træk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Opgaver som superbruger</a:t>
            </a:r>
          </a:p>
        </p:txBody>
      </p:sp>
    </p:spTree>
    <p:extLst>
      <p:ext uri="{BB962C8B-B14F-4D97-AF65-F5344CB8AC3E}">
        <p14:creationId xmlns:p14="http://schemas.microsoft.com/office/powerpoint/2010/main" val="38849881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C2AE5D-8886-4B72-9B8E-1A2E4CB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Spørgsmål og tanker?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DBD222-02D5-438E-AD52-F1EE7331F47E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77" y="1629000"/>
            <a:ext cx="4983711" cy="3600000"/>
            <a:chOff x="4215658" y="2145711"/>
            <a:chExt cx="3824250" cy="2762458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A388EC22-DF6A-4096-ABE7-89CE540B4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2540" y="3160195"/>
              <a:ext cx="1747974" cy="1747974"/>
            </a:xfrm>
            <a:prstGeom prst="rect">
              <a:avLst/>
            </a:prstGeom>
          </p:spPr>
        </p:pic>
        <p:pic>
          <p:nvPicPr>
            <p:cNvPr id="7" name="Graphic 6" descr="Speech">
              <a:extLst>
                <a:ext uri="{FF2B5EF4-FFF2-40B4-BE49-F238E27FC236}">
                  <a16:creationId xmlns:a16="http://schemas.microsoft.com/office/drawing/2014/main" id="{3FDB93A8-0364-46A2-BE45-F19E353C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15658" y="2145711"/>
              <a:ext cx="1635807" cy="1635807"/>
            </a:xfrm>
            <a:prstGeom prst="rect">
              <a:avLst/>
            </a:prstGeom>
          </p:spPr>
        </p:pic>
        <p:pic>
          <p:nvPicPr>
            <p:cNvPr id="8" name="Graphic 7" descr="Thought bubble">
              <a:extLst>
                <a:ext uri="{FF2B5EF4-FFF2-40B4-BE49-F238E27FC236}">
                  <a16:creationId xmlns:a16="http://schemas.microsoft.com/office/drawing/2014/main" id="{0530B858-DBED-43E2-BE8E-69D46FC4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80390" y="2163229"/>
              <a:ext cx="1559518" cy="1559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17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CDF0C-DDB9-4BED-B95F-D40CC6C8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Systemets understøttelse af enkeltsagsprincippet (2/2)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C88EB51-7A58-4883-899D-72582B87A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388" y="2636730"/>
            <a:ext cx="7510012" cy="2402099"/>
          </a:xfrm>
          <a:prstGeom prst="rect">
            <a:avLst/>
          </a:prstGeom>
        </p:spPr>
      </p:pic>
      <p:pic>
        <p:nvPicPr>
          <p:cNvPr id="7" name="Grafik 6" descr="Callcenter med massiv udfyldning">
            <a:extLst>
              <a:ext uri="{FF2B5EF4-FFF2-40B4-BE49-F238E27FC236}">
                <a16:creationId xmlns:a16="http://schemas.microsoft.com/office/drawing/2014/main" id="{164C20CD-3E5C-421F-A50A-3433702E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938" y="1432101"/>
            <a:ext cx="641794" cy="64179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27430A2-EA29-4192-AD6A-DE3C9CC30282}"/>
              </a:ext>
            </a:extLst>
          </p:cNvPr>
          <p:cNvSpPr txBox="1"/>
          <p:nvPr/>
        </p:nvSpPr>
        <p:spPr>
          <a:xfrm>
            <a:off x="796427" y="1942231"/>
            <a:ext cx="3482496" cy="3955776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6A19296-80DB-4523-BE9A-1553DB92E297}"/>
              </a:ext>
            </a:extLst>
          </p:cNvPr>
          <p:cNvSpPr txBox="1"/>
          <p:nvPr/>
        </p:nvSpPr>
        <p:spPr>
          <a:xfrm>
            <a:off x="796427" y="2367008"/>
            <a:ext cx="34824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Skiftet til enkeltsagsprincippet giver jer fortsat overblik over sagerne i KP basis.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Hver borger har en tabel kaldet ”Sagsoveroversigt” I KP Basis, hvor i kan finde en oversigt over de sager, som kommunen har oprettet på borgeren. </a:t>
            </a:r>
          </a:p>
        </p:txBody>
      </p:sp>
    </p:spTree>
    <p:extLst>
      <p:ext uri="{BB962C8B-B14F-4D97-AF65-F5344CB8AC3E}">
        <p14:creationId xmlns:p14="http://schemas.microsoft.com/office/powerpoint/2010/main" val="288964320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787C1A-05CE-4128-8D7D-52B4EAD8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P-plads</a:t>
            </a:r>
          </a:p>
        </p:txBody>
      </p:sp>
      <p:grpSp>
        <p:nvGrpSpPr>
          <p:cNvPr id="9" name="Gruppe 4">
            <a:extLst>
              <a:ext uri="{FF2B5EF4-FFF2-40B4-BE49-F238E27FC236}">
                <a16:creationId xmlns:a16="http://schemas.microsoft.com/office/drawing/2014/main" id="{D60AD125-5809-4B33-ABE0-B7F9EF37104C}"/>
              </a:ext>
            </a:extLst>
          </p:cNvPr>
          <p:cNvGrpSpPr>
            <a:grpSpLocks noChangeAspect="1"/>
          </p:cNvGrpSpPr>
          <p:nvPr/>
        </p:nvGrpSpPr>
        <p:grpSpPr>
          <a:xfrm>
            <a:off x="3998533" y="1381995"/>
            <a:ext cx="4186799" cy="4094010"/>
            <a:chOff x="3288927" y="1657349"/>
            <a:chExt cx="2773775" cy="2712303"/>
          </a:xfrm>
          <a:solidFill>
            <a:schemeClr val="bg1"/>
          </a:solidFill>
        </p:grpSpPr>
        <p:pic>
          <p:nvPicPr>
            <p:cNvPr id="11" name="Grafik 5" descr="Clipboard">
              <a:extLst>
                <a:ext uri="{FF2B5EF4-FFF2-40B4-BE49-F238E27FC236}">
                  <a16:creationId xmlns:a16="http://schemas.microsoft.com/office/drawing/2014/main" id="{75783EF6-F70C-473B-8385-2B1E2F06A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50399" y="1657349"/>
              <a:ext cx="2712303" cy="2712303"/>
            </a:xfrm>
            <a:prstGeom prst="rect">
              <a:avLst/>
            </a:prstGeom>
          </p:spPr>
        </p:pic>
        <p:pic>
          <p:nvPicPr>
            <p:cNvPr id="15" name="Grafik 6" descr="Kommentar tilføj">
              <a:extLst>
                <a:ext uri="{FF2B5EF4-FFF2-40B4-BE49-F238E27FC236}">
                  <a16:creationId xmlns:a16="http://schemas.microsoft.com/office/drawing/2014/main" id="{72285077-D802-4B85-A1C6-0731DA80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8927" y="165734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2252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787C1A-05CE-4128-8D7D-52B4EAD8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600" dirty="0"/>
              <a:t>Evaluering</a:t>
            </a:r>
          </a:p>
        </p:txBody>
      </p:sp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7AE50352-2251-4F5E-89AD-5D2909E1E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4046" y="-304634"/>
            <a:ext cx="7467267" cy="7467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CE0F6-3D4F-4A37-B8EB-8921036D4F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0" r="41956"/>
          <a:stretch/>
        </p:blipFill>
        <p:spPr>
          <a:xfrm>
            <a:off x="4532426" y="1964342"/>
            <a:ext cx="3410505" cy="1985723"/>
          </a:xfrm>
          <a:prstGeom prst="rect">
            <a:avLst/>
          </a:prstGeom>
        </p:spPr>
      </p:pic>
      <p:pic>
        <p:nvPicPr>
          <p:cNvPr id="6" name="Grafik 9" descr="Markør med massiv udfyldning">
            <a:extLst>
              <a:ext uri="{FF2B5EF4-FFF2-40B4-BE49-F238E27FC236}">
                <a16:creationId xmlns:a16="http://schemas.microsoft.com/office/drawing/2014/main" id="{81088967-BE31-43BE-8297-0FDF2D6B5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3415" y="3428999"/>
            <a:ext cx="898523" cy="8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412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C8029-1500-4AC8-BF52-37A630C4C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40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felt 45">
            <a:extLst>
              <a:ext uri="{FF2B5EF4-FFF2-40B4-BE49-F238E27FC236}">
                <a16:creationId xmlns:a16="http://schemas.microsoft.com/office/drawing/2014/main" id="{B0F850CC-DA78-4CBB-AF32-9C9472C67863}"/>
              </a:ext>
            </a:extLst>
          </p:cNvPr>
          <p:cNvSpPr txBox="1"/>
          <p:nvPr/>
        </p:nvSpPr>
        <p:spPr>
          <a:xfrm>
            <a:off x="476552" y="2872063"/>
            <a:ext cx="11158142" cy="393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Borgerfanens underfaner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11309017" cy="393600"/>
          </a:xfrm>
        </p:spPr>
        <p:txBody>
          <a:bodyPr>
            <a:noAutofit/>
          </a:bodyPr>
          <a:lstStyle/>
          <a:p>
            <a:r>
              <a:rPr lang="da-DK" sz="2400" dirty="0"/>
              <a:t>Systemets opbygning og generelle navigationsprincipper (1 af 5)</a:t>
            </a:r>
            <a:endParaRPr lang="da-DK" sz="2400" dirty="0">
              <a:solidFill>
                <a:srgbClr val="DE9C2B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A1DC37-E91F-47E0-A31C-C43EC75D2D5A}"/>
              </a:ext>
            </a:extLst>
          </p:cNvPr>
          <p:cNvSpPr/>
          <p:nvPr/>
        </p:nvSpPr>
        <p:spPr>
          <a:xfrm>
            <a:off x="372601" y="2256861"/>
            <a:ext cx="11447924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D6E1702-D2E9-40BE-AEF4-09A4895E81E9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E5544BE-5481-4733-AD89-6E99265A99E9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381C6B-57A0-4C9C-A56C-6304F521E5AE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5ED009E1-8176-472E-A14A-17547648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3AAC434-5BB1-4B6D-8796-BB73DF73EAF9}"/>
              </a:ext>
            </a:extLst>
          </p:cNvPr>
          <p:cNvSpPr txBox="1"/>
          <p:nvPr/>
        </p:nvSpPr>
        <p:spPr>
          <a:xfrm>
            <a:off x="462411" y="2347562"/>
            <a:ext cx="5971268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Topmenuen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0F98559-DAD0-451A-92E5-2B1AFF2872D6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Borgerfane</a:t>
            </a:r>
            <a:endParaRPr lang="da-DK" sz="1000" dirty="0">
              <a:latin typeface="Trebuchet MS" panose="020B0603020202020204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0B46E49-4F27-43C6-9C44-11B798CB8609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143FDAB-C1CA-4720-A981-B68344C00C92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A9CDC5F7-0AE7-4A4A-8A85-59B74172C872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56" name="Grafik 55" descr="Pil: Roter til højre med massiv udfyldning">
              <a:extLst>
                <a:ext uri="{FF2B5EF4-FFF2-40B4-BE49-F238E27FC236}">
                  <a16:creationId xmlns:a16="http://schemas.microsoft.com/office/drawing/2014/main" id="{55B0CB3F-D9D4-48A2-BA0C-EFEE3288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42381F2F-464F-4037-8297-BE69D324D719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1" name="Grafik 50" descr="Forstørrelsesglas med massiv udfyldning">
              <a:extLst>
                <a:ext uri="{FF2B5EF4-FFF2-40B4-BE49-F238E27FC236}">
                  <a16:creationId xmlns:a16="http://schemas.microsoft.com/office/drawing/2014/main" id="{D04D7CFD-45DF-4B68-BF14-26BC7EEC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sp>
        <p:nvSpPr>
          <p:cNvPr id="59" name="Tekstfelt 58">
            <a:extLst>
              <a:ext uri="{FF2B5EF4-FFF2-40B4-BE49-F238E27FC236}">
                <a16:creationId xmlns:a16="http://schemas.microsoft.com/office/drawing/2014/main" id="{68EDB15A-6384-41F9-862D-0D789ABC7CF6}"/>
              </a:ext>
            </a:extLst>
          </p:cNvPr>
          <p:cNvSpPr txBox="1"/>
          <p:nvPr/>
        </p:nvSpPr>
        <p:spPr>
          <a:xfrm>
            <a:off x="462411" y="4434463"/>
            <a:ext cx="11163513" cy="1580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Informationer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B99FEC8B-FA30-4BC3-AABA-9A47C28FCA0D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felt 47">
            <a:extLst>
              <a:ext uri="{FF2B5EF4-FFF2-40B4-BE49-F238E27FC236}">
                <a16:creationId xmlns:a16="http://schemas.microsoft.com/office/drawing/2014/main" id="{B3AFA509-DAC6-4196-817D-02CB3301087A}"/>
              </a:ext>
            </a:extLst>
          </p:cNvPr>
          <p:cNvSpPr txBox="1"/>
          <p:nvPr/>
        </p:nvSpPr>
        <p:spPr>
          <a:xfrm>
            <a:off x="471180" y="3453085"/>
            <a:ext cx="7320501" cy="402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Sagens underfaner</a:t>
            </a:r>
          </a:p>
        </p:txBody>
      </p:sp>
    </p:spTree>
    <p:extLst>
      <p:ext uri="{BB962C8B-B14F-4D97-AF65-F5344CB8AC3E}">
        <p14:creationId xmlns:p14="http://schemas.microsoft.com/office/powerpoint/2010/main" val="10591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6" grpId="0" animBg="1"/>
      <p:bldP spid="22" grpId="0" animBg="1"/>
      <p:bldP spid="44" grpId="0" animBg="1"/>
      <p:bldP spid="59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kstfelt 80">
            <a:extLst>
              <a:ext uri="{FF2B5EF4-FFF2-40B4-BE49-F238E27FC236}">
                <a16:creationId xmlns:a16="http://schemas.microsoft.com/office/drawing/2014/main" id="{9443334A-DA0F-4736-A236-3270A1077BC1}"/>
              </a:ext>
            </a:extLst>
          </p:cNvPr>
          <p:cNvSpPr txBox="1"/>
          <p:nvPr/>
        </p:nvSpPr>
        <p:spPr>
          <a:xfrm>
            <a:off x="481161" y="3395353"/>
            <a:ext cx="11239610" cy="2646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Informationer</a:t>
            </a:r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54064792-5CCC-43A4-8BE6-24C2FF7D1F88}"/>
              </a:ext>
            </a:extLst>
          </p:cNvPr>
          <p:cNvSpPr txBox="1"/>
          <p:nvPr/>
        </p:nvSpPr>
        <p:spPr>
          <a:xfrm>
            <a:off x="1132249" y="2876404"/>
            <a:ext cx="7958064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11309017" cy="393600"/>
          </a:xfrm>
        </p:spPr>
        <p:txBody>
          <a:bodyPr>
            <a:noAutofit/>
          </a:bodyPr>
          <a:lstStyle/>
          <a:p>
            <a:r>
              <a:rPr lang="da-DK" sz="2400" dirty="0"/>
              <a:t>Systemets opbygning og generelle navigationsprincipper (2 af 5)</a:t>
            </a:r>
            <a:endParaRPr lang="da-DK" sz="2400" dirty="0">
              <a:solidFill>
                <a:srgbClr val="DE9C2B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A1DC37-E91F-47E0-A31C-C43EC75D2D5A}"/>
              </a:ext>
            </a:extLst>
          </p:cNvPr>
          <p:cNvSpPr/>
          <p:nvPr/>
        </p:nvSpPr>
        <p:spPr>
          <a:xfrm>
            <a:off x="372601" y="2256861"/>
            <a:ext cx="11447924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D6E1702-D2E9-40BE-AEF4-09A4895E81E9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E5544BE-5481-4733-AD89-6E99265A99E9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381C6B-57A0-4C9C-A56C-6304F521E5AE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5ED009E1-8176-472E-A14A-17547648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3AAC434-5BB1-4B6D-8796-BB73DF73EAF9}"/>
              </a:ext>
            </a:extLst>
          </p:cNvPr>
          <p:cNvSpPr txBox="1"/>
          <p:nvPr/>
        </p:nvSpPr>
        <p:spPr>
          <a:xfrm>
            <a:off x="462411" y="2347562"/>
            <a:ext cx="442779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400" dirty="0">
                <a:latin typeface="Trebuchet MS" panose="020B0603020202020204" pitchFamily="34" charset="0"/>
              </a:rPr>
              <a:t>Søg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DE19888-4088-4069-AEC4-4F9AE58142E8}"/>
              </a:ext>
            </a:extLst>
          </p:cNvPr>
          <p:cNvSpPr txBox="1"/>
          <p:nvPr/>
        </p:nvSpPr>
        <p:spPr>
          <a:xfrm>
            <a:off x="889443" y="2347562"/>
            <a:ext cx="1411440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Opgaveindbakke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BB12DE0-E9D8-4179-B345-47D0055EA43E}"/>
              </a:ext>
            </a:extLst>
          </p:cNvPr>
          <p:cNvSpPr txBox="1"/>
          <p:nvPr/>
        </p:nvSpPr>
        <p:spPr>
          <a:xfrm>
            <a:off x="2300883" y="2349685"/>
            <a:ext cx="1817504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Systemadministration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FF98E88-A813-412E-8730-34A89CA3AF63}"/>
              </a:ext>
            </a:extLst>
          </p:cNvPr>
          <p:cNvSpPr txBox="1"/>
          <p:nvPr/>
        </p:nvSpPr>
        <p:spPr>
          <a:xfrm>
            <a:off x="4115836" y="2349685"/>
            <a:ext cx="764181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Rapport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5803281-3221-4B19-BD9D-DF9BC8185B64}"/>
              </a:ext>
            </a:extLst>
          </p:cNvPr>
          <p:cNvSpPr txBox="1"/>
          <p:nvPr/>
        </p:nvSpPr>
        <p:spPr>
          <a:xfrm>
            <a:off x="4831450" y="2348371"/>
            <a:ext cx="1663563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Masseindberetning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0F98559-DAD0-451A-92E5-2B1AFF2872D6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74C4062-75D7-4C00-87CA-CD8999EA8EFA}"/>
              </a:ext>
            </a:extLst>
          </p:cNvPr>
          <p:cNvSpPr txBox="1"/>
          <p:nvPr/>
        </p:nvSpPr>
        <p:spPr>
          <a:xfrm>
            <a:off x="481161" y="2878963"/>
            <a:ext cx="667083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Overblik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CF670C4C-4F62-485F-BD0C-7E31C31385A3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C47B8BAB-075D-40CC-9245-B5CCB4B2F619}"/>
              </a:ext>
            </a:extLst>
          </p:cNvPr>
          <p:cNvCxnSpPr>
            <a:cxnSpLocks/>
          </p:cNvCxnSpPr>
          <p:nvPr/>
        </p:nvCxnSpPr>
        <p:spPr>
          <a:xfrm>
            <a:off x="476551" y="2921544"/>
            <a:ext cx="669504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0768914A-7411-4363-84D5-6E8D17567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8811" y="2414344"/>
            <a:ext cx="576610" cy="537722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30B46E49-4F27-43C6-9C44-11B798CB8609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143FDAB-C1CA-4720-A981-B68344C00C92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A9CDC5F7-0AE7-4A4A-8A85-59B74172C872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56" name="Grafik 55" descr="Pil: Roter til højre med massiv udfyldning">
              <a:extLst>
                <a:ext uri="{FF2B5EF4-FFF2-40B4-BE49-F238E27FC236}">
                  <a16:creationId xmlns:a16="http://schemas.microsoft.com/office/drawing/2014/main" id="{55B0CB3F-D9D4-48A2-BA0C-EFEE3288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42381F2F-464F-4037-8297-BE69D324D719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1" name="Grafik 50" descr="Forstørrelsesglas med massiv udfyldning">
              <a:extLst>
                <a:ext uri="{FF2B5EF4-FFF2-40B4-BE49-F238E27FC236}">
                  <a16:creationId xmlns:a16="http://schemas.microsoft.com/office/drawing/2014/main" id="{D04D7CFD-45DF-4B68-BF14-26BC7EEC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pic>
        <p:nvPicPr>
          <p:cNvPr id="42" name="Grafik 41" descr="Markør med massiv udfyldning">
            <a:extLst>
              <a:ext uri="{FF2B5EF4-FFF2-40B4-BE49-F238E27FC236}">
                <a16:creationId xmlns:a16="http://schemas.microsoft.com/office/drawing/2014/main" id="{50257088-85F5-4F3B-BC08-FFBDCAF49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09385" y="2505162"/>
            <a:ext cx="576610" cy="537722"/>
          </a:xfrm>
          <a:prstGeom prst="rect">
            <a:avLst/>
          </a:prstGeom>
        </p:spPr>
      </p:pic>
      <p:sp>
        <p:nvSpPr>
          <p:cNvPr id="46" name="Tekstfelt 45">
            <a:extLst>
              <a:ext uri="{FF2B5EF4-FFF2-40B4-BE49-F238E27FC236}">
                <a16:creationId xmlns:a16="http://schemas.microsoft.com/office/drawing/2014/main" id="{311AB951-D113-47FC-AF1A-05EE37ED1EB2}"/>
              </a:ext>
            </a:extLst>
          </p:cNvPr>
          <p:cNvSpPr txBox="1"/>
          <p:nvPr/>
        </p:nvSpPr>
        <p:spPr>
          <a:xfrm>
            <a:off x="1141774" y="2876404"/>
            <a:ext cx="102084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Udbetalinger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280D5825-0962-4B66-90FC-CA7317BE428D}"/>
              </a:ext>
            </a:extLst>
          </p:cNvPr>
          <p:cNvSpPr txBox="1"/>
          <p:nvPr/>
        </p:nvSpPr>
        <p:spPr>
          <a:xfrm>
            <a:off x="2162616" y="2870559"/>
            <a:ext cx="1035336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UDK - Pension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151AF466-4293-4C67-AEDF-3F48036C89F5}"/>
              </a:ext>
            </a:extLst>
          </p:cNvPr>
          <p:cNvSpPr txBox="1"/>
          <p:nvPr/>
        </p:nvSpPr>
        <p:spPr>
          <a:xfrm>
            <a:off x="6727580" y="2876404"/>
            <a:ext cx="849610" cy="38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Hændelser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17D39972-84E4-4930-98DC-96787EA727FC}"/>
              </a:ext>
            </a:extLst>
          </p:cNvPr>
          <p:cNvSpPr txBox="1"/>
          <p:nvPr/>
        </p:nvSpPr>
        <p:spPr>
          <a:xfrm>
            <a:off x="7577190" y="2875525"/>
            <a:ext cx="1513123" cy="380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Finansieringshistorik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B2C2A868-D596-47A9-9197-203EC76313C6}"/>
              </a:ext>
            </a:extLst>
          </p:cNvPr>
          <p:cNvSpPr txBox="1"/>
          <p:nvPr/>
        </p:nvSpPr>
        <p:spPr>
          <a:xfrm>
            <a:off x="10036378" y="2870032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Handlinger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58EFCD70-D1B9-4F3E-A626-C65865434D38}"/>
              </a:ext>
            </a:extLst>
          </p:cNvPr>
          <p:cNvSpPr txBox="1"/>
          <p:nvPr/>
        </p:nvSpPr>
        <p:spPr>
          <a:xfrm>
            <a:off x="11032793" y="2870032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Links</a:t>
            </a:r>
          </a:p>
        </p:txBody>
      </p:sp>
      <p:pic>
        <p:nvPicPr>
          <p:cNvPr id="71" name="Grafik 70" descr="Pil: Roter til højre med massiv udfyldning">
            <a:extLst>
              <a:ext uri="{FF2B5EF4-FFF2-40B4-BE49-F238E27FC236}">
                <a16:creationId xmlns:a16="http://schemas.microsoft.com/office/drawing/2014/main" id="{C1B9FBDE-5FBA-4909-B97E-CC687FD3F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0891" y="3155151"/>
            <a:ext cx="257574" cy="240202"/>
          </a:xfrm>
          <a:prstGeom prst="rect">
            <a:avLst/>
          </a:prstGeom>
        </p:spPr>
      </p:pic>
      <p:pic>
        <p:nvPicPr>
          <p:cNvPr id="72" name="Grafik 71" descr="Pil: Roter til højre med massiv udfyldning">
            <a:extLst>
              <a:ext uri="{FF2B5EF4-FFF2-40B4-BE49-F238E27FC236}">
                <a16:creationId xmlns:a16="http://schemas.microsoft.com/office/drawing/2014/main" id="{5446FBE1-A029-42E5-B975-176E9E9F7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8071" y="3146113"/>
            <a:ext cx="257574" cy="240202"/>
          </a:xfrm>
          <a:prstGeom prst="rect">
            <a:avLst/>
          </a:prstGeom>
        </p:spPr>
      </p:pic>
      <p:sp>
        <p:nvSpPr>
          <p:cNvPr id="77" name="Tekstfelt 76">
            <a:extLst>
              <a:ext uri="{FF2B5EF4-FFF2-40B4-BE49-F238E27FC236}">
                <a16:creationId xmlns:a16="http://schemas.microsoft.com/office/drawing/2014/main" id="{0D334E12-B997-47ED-9480-71E191CDC938}"/>
              </a:ext>
            </a:extLst>
          </p:cNvPr>
          <p:cNvSpPr txBox="1"/>
          <p:nvPr/>
        </p:nvSpPr>
        <p:spPr>
          <a:xfrm>
            <a:off x="3191906" y="2878963"/>
            <a:ext cx="212227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Journalnotater og dokumenter</a:t>
            </a: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EA070420-04FE-41B0-BC5F-846D8A407D1A}"/>
              </a:ext>
            </a:extLst>
          </p:cNvPr>
          <p:cNvSpPr txBox="1"/>
          <p:nvPr/>
        </p:nvSpPr>
        <p:spPr>
          <a:xfrm>
            <a:off x="5314184" y="2878963"/>
            <a:ext cx="1413396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Indkomstoplysninger</a:t>
            </a:r>
          </a:p>
        </p:txBody>
      </p:sp>
      <p:pic>
        <p:nvPicPr>
          <p:cNvPr id="82" name="Grafik 81" descr="Markør med massiv udfyldning">
            <a:extLst>
              <a:ext uri="{FF2B5EF4-FFF2-40B4-BE49-F238E27FC236}">
                <a16:creationId xmlns:a16="http://schemas.microsoft.com/office/drawing/2014/main" id="{86D296B6-D958-43C8-9BC2-0F86B5E78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06182" y="1966710"/>
            <a:ext cx="576610" cy="537722"/>
          </a:xfrm>
          <a:prstGeom prst="rect">
            <a:avLst/>
          </a:prstGeom>
        </p:spPr>
      </p:pic>
      <p:pic>
        <p:nvPicPr>
          <p:cNvPr id="45" name="Grafik 44" descr="Markør med massiv udfyldning">
            <a:extLst>
              <a:ext uri="{FF2B5EF4-FFF2-40B4-BE49-F238E27FC236}">
                <a16:creationId xmlns:a16="http://schemas.microsoft.com/office/drawing/2014/main" id="{BCCF5C47-C6CD-4306-BEB7-602E99C56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087633" y="1965981"/>
            <a:ext cx="576610" cy="537722"/>
          </a:xfrm>
          <a:prstGeom prst="rect">
            <a:avLst/>
          </a:prstGeom>
        </p:spPr>
      </p:pic>
      <p:pic>
        <p:nvPicPr>
          <p:cNvPr id="48" name="Grafik 47" descr="Markør med massiv udfyldning">
            <a:extLst>
              <a:ext uri="{FF2B5EF4-FFF2-40B4-BE49-F238E27FC236}">
                <a16:creationId xmlns:a16="http://schemas.microsoft.com/office/drawing/2014/main" id="{D0BBB61D-1DCE-49CE-89FB-2A457EC85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916477" y="1966710"/>
            <a:ext cx="576610" cy="537722"/>
          </a:xfrm>
          <a:prstGeom prst="rect">
            <a:avLst/>
          </a:prstGeom>
        </p:spPr>
      </p:pic>
      <p:pic>
        <p:nvPicPr>
          <p:cNvPr id="49" name="Grafik 48" descr="Markør med massiv udfyldning">
            <a:extLst>
              <a:ext uri="{FF2B5EF4-FFF2-40B4-BE49-F238E27FC236}">
                <a16:creationId xmlns:a16="http://schemas.microsoft.com/office/drawing/2014/main" id="{D7BF8005-B7B5-4C78-8A39-55BC4CE7B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649295" y="1966710"/>
            <a:ext cx="576610" cy="537722"/>
          </a:xfrm>
          <a:prstGeom prst="rect">
            <a:avLst/>
          </a:prstGeom>
        </p:spPr>
      </p:pic>
      <p:pic>
        <p:nvPicPr>
          <p:cNvPr id="52" name="Grafik 51" descr="Markør med massiv udfyldning">
            <a:extLst>
              <a:ext uri="{FF2B5EF4-FFF2-40B4-BE49-F238E27FC236}">
                <a16:creationId xmlns:a16="http://schemas.microsoft.com/office/drawing/2014/main" id="{A6286CD2-1405-4337-8154-6E8D9DE32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247836" y="1966710"/>
            <a:ext cx="576610" cy="537722"/>
          </a:xfrm>
          <a:prstGeom prst="rect">
            <a:avLst/>
          </a:prstGeom>
        </p:spPr>
      </p:pic>
      <p:pic>
        <p:nvPicPr>
          <p:cNvPr id="53" name="Grafik 52" descr="Markør med massiv udfyldning">
            <a:extLst>
              <a:ext uri="{FF2B5EF4-FFF2-40B4-BE49-F238E27FC236}">
                <a16:creationId xmlns:a16="http://schemas.microsoft.com/office/drawing/2014/main" id="{6E0FE8CD-505E-4793-9334-22EC98CE2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443" y="3053830"/>
            <a:ext cx="576610" cy="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2" grpId="0" animBg="1"/>
      <p:bldP spid="46" grpId="0" animBg="1"/>
      <p:bldP spid="47" grpId="0" animBg="1"/>
      <p:bldP spid="50" grpId="0" animBg="1"/>
      <p:bldP spid="66" grpId="0" animBg="1"/>
      <p:bldP spid="69" grpId="0" animBg="1"/>
      <p:bldP spid="70" grpId="0" animBg="1"/>
      <p:bldP spid="77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kstfelt 80">
            <a:extLst>
              <a:ext uri="{FF2B5EF4-FFF2-40B4-BE49-F238E27FC236}">
                <a16:creationId xmlns:a16="http://schemas.microsoft.com/office/drawing/2014/main" id="{9443334A-DA0F-4736-A236-3270A1077BC1}"/>
              </a:ext>
            </a:extLst>
          </p:cNvPr>
          <p:cNvSpPr txBox="1"/>
          <p:nvPr/>
        </p:nvSpPr>
        <p:spPr>
          <a:xfrm>
            <a:off x="481161" y="3398364"/>
            <a:ext cx="11239610" cy="2646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54064792-5CCC-43A4-8BE6-24C2FF7D1F88}"/>
              </a:ext>
            </a:extLst>
          </p:cNvPr>
          <p:cNvSpPr txBox="1"/>
          <p:nvPr/>
        </p:nvSpPr>
        <p:spPr>
          <a:xfrm>
            <a:off x="1132249" y="2876404"/>
            <a:ext cx="7958064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pic>
        <p:nvPicPr>
          <p:cNvPr id="73" name="Billede 72">
            <a:extLst>
              <a:ext uri="{FF2B5EF4-FFF2-40B4-BE49-F238E27FC236}">
                <a16:creationId xmlns:a16="http://schemas.microsoft.com/office/drawing/2014/main" id="{237F0B33-BE2E-41C9-9D92-A36062A5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70" y="3493401"/>
            <a:ext cx="5404875" cy="2456762"/>
          </a:xfrm>
          <a:prstGeom prst="rect">
            <a:avLst/>
          </a:prstGeom>
          <a:ln w="28575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11309017" cy="393600"/>
          </a:xfrm>
        </p:spPr>
        <p:txBody>
          <a:bodyPr>
            <a:noAutofit/>
          </a:bodyPr>
          <a:lstStyle/>
          <a:p>
            <a:r>
              <a:rPr lang="da-DK" sz="2400" dirty="0"/>
              <a:t>Systemets opbygning og generelle navigationsprincipper (3 af 5)</a:t>
            </a:r>
            <a:endParaRPr lang="da-DK" sz="2400" dirty="0">
              <a:solidFill>
                <a:srgbClr val="DE9C2B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A1DC37-E91F-47E0-A31C-C43EC75D2D5A}"/>
              </a:ext>
            </a:extLst>
          </p:cNvPr>
          <p:cNvSpPr/>
          <p:nvPr/>
        </p:nvSpPr>
        <p:spPr>
          <a:xfrm>
            <a:off x="372601" y="2256861"/>
            <a:ext cx="11447924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D6E1702-D2E9-40BE-AEF4-09A4895E81E9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E5544BE-5481-4733-AD89-6E99265A99E9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381C6B-57A0-4C9C-A56C-6304F521E5AE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5ED009E1-8176-472E-A14A-17547648E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3AAC434-5BB1-4B6D-8796-BB73DF73EAF9}"/>
              </a:ext>
            </a:extLst>
          </p:cNvPr>
          <p:cNvSpPr txBox="1"/>
          <p:nvPr/>
        </p:nvSpPr>
        <p:spPr>
          <a:xfrm>
            <a:off x="462411" y="2347562"/>
            <a:ext cx="442779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DDE19888-4088-4069-AEC4-4F9AE58142E8}"/>
              </a:ext>
            </a:extLst>
          </p:cNvPr>
          <p:cNvSpPr txBox="1"/>
          <p:nvPr/>
        </p:nvSpPr>
        <p:spPr>
          <a:xfrm>
            <a:off x="889443" y="2347562"/>
            <a:ext cx="1411440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BB12DE0-E9D8-4179-B345-47D0055EA43E}"/>
              </a:ext>
            </a:extLst>
          </p:cNvPr>
          <p:cNvSpPr txBox="1"/>
          <p:nvPr/>
        </p:nvSpPr>
        <p:spPr>
          <a:xfrm>
            <a:off x="2300883" y="2349685"/>
            <a:ext cx="1817504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FF98E88-A813-412E-8730-34A89CA3AF63}"/>
              </a:ext>
            </a:extLst>
          </p:cNvPr>
          <p:cNvSpPr txBox="1"/>
          <p:nvPr/>
        </p:nvSpPr>
        <p:spPr>
          <a:xfrm>
            <a:off x="4115836" y="2349685"/>
            <a:ext cx="764181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5803281-3221-4B19-BD9D-DF9BC8185B64}"/>
              </a:ext>
            </a:extLst>
          </p:cNvPr>
          <p:cNvSpPr txBox="1"/>
          <p:nvPr/>
        </p:nvSpPr>
        <p:spPr>
          <a:xfrm>
            <a:off x="4831450" y="2348371"/>
            <a:ext cx="1663563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0F98559-DAD0-451A-92E5-2B1AFF2872D6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74C4062-75D7-4C00-87CA-CD8999EA8EFA}"/>
              </a:ext>
            </a:extLst>
          </p:cNvPr>
          <p:cNvSpPr txBox="1"/>
          <p:nvPr/>
        </p:nvSpPr>
        <p:spPr>
          <a:xfrm>
            <a:off x="481161" y="2878963"/>
            <a:ext cx="667083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Overblik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CF670C4C-4F62-485F-BD0C-7E31C31385A3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C47B8BAB-075D-40CC-9245-B5CCB4B2F619}"/>
              </a:ext>
            </a:extLst>
          </p:cNvPr>
          <p:cNvCxnSpPr>
            <a:cxnSpLocks/>
          </p:cNvCxnSpPr>
          <p:nvPr/>
        </p:nvCxnSpPr>
        <p:spPr>
          <a:xfrm>
            <a:off x="476551" y="2921544"/>
            <a:ext cx="669504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30B46E49-4F27-43C6-9C44-11B798CB8609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143FDAB-C1CA-4720-A981-B68344C00C92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A9CDC5F7-0AE7-4A4A-8A85-59B74172C872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56" name="Grafik 55" descr="Pil: Roter til højre med massiv udfyldning">
              <a:extLst>
                <a:ext uri="{FF2B5EF4-FFF2-40B4-BE49-F238E27FC236}">
                  <a16:creationId xmlns:a16="http://schemas.microsoft.com/office/drawing/2014/main" id="{55B0CB3F-D9D4-48A2-BA0C-EFEE3288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42381F2F-464F-4037-8297-BE69D324D719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1" name="Grafik 50" descr="Forstørrelsesglas med massiv udfyldning">
              <a:extLst>
                <a:ext uri="{FF2B5EF4-FFF2-40B4-BE49-F238E27FC236}">
                  <a16:creationId xmlns:a16="http://schemas.microsoft.com/office/drawing/2014/main" id="{D04D7CFD-45DF-4B68-BF14-26BC7EEC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pic>
        <p:nvPicPr>
          <p:cNvPr id="65" name="Grafik 64" descr="Markør med massiv udfyldning">
            <a:extLst>
              <a:ext uri="{FF2B5EF4-FFF2-40B4-BE49-F238E27FC236}">
                <a16:creationId xmlns:a16="http://schemas.microsoft.com/office/drawing/2014/main" id="{6CEAE6A7-91B7-4C18-B3B4-D9B8418A2B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7836" y="4713527"/>
            <a:ext cx="576610" cy="537722"/>
          </a:xfrm>
          <a:prstGeom prst="rect">
            <a:avLst/>
          </a:prstGeom>
        </p:spPr>
      </p:pic>
      <p:sp>
        <p:nvSpPr>
          <p:cNvPr id="69" name="Tekstfelt 68">
            <a:extLst>
              <a:ext uri="{FF2B5EF4-FFF2-40B4-BE49-F238E27FC236}">
                <a16:creationId xmlns:a16="http://schemas.microsoft.com/office/drawing/2014/main" id="{B2C2A868-D596-47A9-9197-203EC76313C6}"/>
              </a:ext>
            </a:extLst>
          </p:cNvPr>
          <p:cNvSpPr txBox="1"/>
          <p:nvPr/>
        </p:nvSpPr>
        <p:spPr>
          <a:xfrm>
            <a:off x="10036378" y="2870032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58EFCD70-D1B9-4F3E-A626-C65865434D38}"/>
              </a:ext>
            </a:extLst>
          </p:cNvPr>
          <p:cNvSpPr txBox="1"/>
          <p:nvPr/>
        </p:nvSpPr>
        <p:spPr>
          <a:xfrm>
            <a:off x="11032793" y="2870032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71" name="Grafik 70" descr="Pil: Roter til højre med massiv udfyldning">
            <a:extLst>
              <a:ext uri="{FF2B5EF4-FFF2-40B4-BE49-F238E27FC236}">
                <a16:creationId xmlns:a16="http://schemas.microsoft.com/office/drawing/2014/main" id="{C1B9FBDE-5FBA-4909-B97E-CC687FD3F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0891" y="3155151"/>
            <a:ext cx="257574" cy="240202"/>
          </a:xfrm>
          <a:prstGeom prst="rect">
            <a:avLst/>
          </a:prstGeom>
        </p:spPr>
      </p:pic>
      <p:pic>
        <p:nvPicPr>
          <p:cNvPr id="72" name="Grafik 71" descr="Pil: Roter til højre med massiv udfyldning">
            <a:extLst>
              <a:ext uri="{FF2B5EF4-FFF2-40B4-BE49-F238E27FC236}">
                <a16:creationId xmlns:a16="http://schemas.microsoft.com/office/drawing/2014/main" id="{5446FBE1-A029-42E5-B975-176E9E9F7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071" y="3146113"/>
            <a:ext cx="257574" cy="2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11251867" cy="393600"/>
          </a:xfrm>
        </p:spPr>
        <p:txBody>
          <a:bodyPr>
            <a:noAutofit/>
          </a:bodyPr>
          <a:lstStyle/>
          <a:p>
            <a:r>
              <a:rPr lang="da-DK" sz="2400" dirty="0"/>
              <a:t>Systemets opbygning og generelle navigationsprincipper (4 af 5)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A1DC37-E91F-47E0-A31C-C43EC75D2D5A}"/>
              </a:ext>
            </a:extLst>
          </p:cNvPr>
          <p:cNvSpPr/>
          <p:nvPr/>
        </p:nvSpPr>
        <p:spPr>
          <a:xfrm>
            <a:off x="372601" y="2256861"/>
            <a:ext cx="11406545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D6E1702-D2E9-40BE-AEF4-09A4895E81E9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E5544BE-5481-4733-AD89-6E99265A99E9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381C6B-57A0-4C9C-A56C-6304F521E5AE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5ED009E1-8176-472E-A14A-17547648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3AAC434-5BB1-4B6D-8796-BB73DF73EAF9}"/>
              </a:ext>
            </a:extLst>
          </p:cNvPr>
          <p:cNvSpPr txBox="1"/>
          <p:nvPr/>
        </p:nvSpPr>
        <p:spPr>
          <a:xfrm>
            <a:off x="462411" y="2347562"/>
            <a:ext cx="5980792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0F98559-DAD0-451A-92E5-2B1AFF2872D6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74C4062-75D7-4C00-87CA-CD8999EA8EFA}"/>
              </a:ext>
            </a:extLst>
          </p:cNvPr>
          <p:cNvSpPr txBox="1"/>
          <p:nvPr/>
        </p:nvSpPr>
        <p:spPr>
          <a:xfrm>
            <a:off x="481161" y="2878963"/>
            <a:ext cx="8607953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CF670C4C-4F62-485F-BD0C-7E31C31385A3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30B46E49-4F27-43C6-9C44-11B798CB8609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F30B6D57-0E05-45FA-B01D-396A415B64DC}"/>
              </a:ext>
            </a:extLst>
          </p:cNvPr>
          <p:cNvSpPr txBox="1"/>
          <p:nvPr/>
        </p:nvSpPr>
        <p:spPr>
          <a:xfrm>
            <a:off x="9095039" y="2877727"/>
            <a:ext cx="568729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Sagen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E0B960B5-EE09-45EC-9DB5-049853181CB9}"/>
              </a:ext>
            </a:extLst>
          </p:cNvPr>
          <p:cNvSpPr txBox="1"/>
          <p:nvPr/>
        </p:nvSpPr>
        <p:spPr>
          <a:xfrm>
            <a:off x="476551" y="3468202"/>
            <a:ext cx="1167829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Generel sagsinfo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79172341-D8EA-4C12-9F5C-64A0622FA782}"/>
              </a:ext>
            </a:extLst>
          </p:cNvPr>
          <p:cNvSpPr txBox="1"/>
          <p:nvPr/>
        </p:nvSpPr>
        <p:spPr>
          <a:xfrm>
            <a:off x="1644379" y="3468202"/>
            <a:ext cx="614730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4A7F1ED1-1112-4835-9E5A-3CF34DD1C7D6}"/>
              </a:ext>
            </a:extLst>
          </p:cNvPr>
          <p:cNvCxnSpPr>
            <a:cxnSpLocks/>
          </p:cNvCxnSpPr>
          <p:nvPr/>
        </p:nvCxnSpPr>
        <p:spPr>
          <a:xfrm>
            <a:off x="476551" y="3506949"/>
            <a:ext cx="1167828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C47B8BAB-075D-40CC-9245-B5CCB4B2F619}"/>
              </a:ext>
            </a:extLst>
          </p:cNvPr>
          <p:cNvCxnSpPr>
            <a:cxnSpLocks/>
          </p:cNvCxnSpPr>
          <p:nvPr/>
        </p:nvCxnSpPr>
        <p:spPr>
          <a:xfrm>
            <a:off x="9095039" y="2918577"/>
            <a:ext cx="568729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felt 67">
            <a:extLst>
              <a:ext uri="{FF2B5EF4-FFF2-40B4-BE49-F238E27FC236}">
                <a16:creationId xmlns:a16="http://schemas.microsoft.com/office/drawing/2014/main" id="{D87F4013-2F60-4AEB-8A25-A9EEA59D2426}"/>
              </a:ext>
            </a:extLst>
          </p:cNvPr>
          <p:cNvSpPr txBox="1"/>
          <p:nvPr/>
        </p:nvSpPr>
        <p:spPr>
          <a:xfrm>
            <a:off x="476551" y="4057441"/>
            <a:ext cx="11158141" cy="201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70D33946-1E26-4177-880B-0E434F319584}"/>
              </a:ext>
            </a:extLst>
          </p:cNvPr>
          <p:cNvSpPr txBox="1"/>
          <p:nvPr/>
        </p:nvSpPr>
        <p:spPr>
          <a:xfrm>
            <a:off x="10045426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2C73A3BD-40C7-42CD-9FE7-3E519579E9CC}"/>
              </a:ext>
            </a:extLst>
          </p:cNvPr>
          <p:cNvSpPr txBox="1"/>
          <p:nvPr/>
        </p:nvSpPr>
        <p:spPr>
          <a:xfrm>
            <a:off x="11041841" y="2863845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73" name="Grafik 72" descr="Pil: Roter til højre med massiv udfyldning">
            <a:extLst>
              <a:ext uri="{FF2B5EF4-FFF2-40B4-BE49-F238E27FC236}">
                <a16:creationId xmlns:a16="http://schemas.microsoft.com/office/drawing/2014/main" id="{A54F5C1F-A78E-45BA-B9D3-254B03619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6215" y="3121846"/>
            <a:ext cx="257574" cy="240202"/>
          </a:xfrm>
          <a:prstGeom prst="rect">
            <a:avLst/>
          </a:prstGeom>
        </p:spPr>
      </p:pic>
      <p:pic>
        <p:nvPicPr>
          <p:cNvPr id="74" name="Grafik 73" descr="Pil: Roter til højre med massiv udfyldning">
            <a:extLst>
              <a:ext uri="{FF2B5EF4-FFF2-40B4-BE49-F238E27FC236}">
                <a16:creationId xmlns:a16="http://schemas.microsoft.com/office/drawing/2014/main" id="{0E0F5B17-F4A2-4D75-B8B7-9CC6CBD3F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3043" y="3111873"/>
            <a:ext cx="257574" cy="240202"/>
          </a:xfrm>
          <a:prstGeom prst="rect">
            <a:avLst/>
          </a:prstGeom>
        </p:spPr>
      </p:pic>
      <p:sp>
        <p:nvSpPr>
          <p:cNvPr id="75" name="Rektangel 74">
            <a:extLst>
              <a:ext uri="{FF2B5EF4-FFF2-40B4-BE49-F238E27FC236}">
                <a16:creationId xmlns:a16="http://schemas.microsoft.com/office/drawing/2014/main" id="{F8CCCA80-CD4D-44EF-BE6E-B73618C71338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A596890D-9251-4822-831C-E0BCAAC79C7A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77" name="Grafik 76" descr="Pil: Roter til højre med massiv udfyldning">
              <a:extLst>
                <a:ext uri="{FF2B5EF4-FFF2-40B4-BE49-F238E27FC236}">
                  <a16:creationId xmlns:a16="http://schemas.microsoft.com/office/drawing/2014/main" id="{BA994C86-36DE-4A88-AA6C-9E576C92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78" name="Tekstfelt 77">
              <a:extLst>
                <a:ext uri="{FF2B5EF4-FFF2-40B4-BE49-F238E27FC236}">
                  <a16:creationId xmlns:a16="http://schemas.microsoft.com/office/drawing/2014/main" id="{48A00B25-8F3E-49C2-B6B6-26B4E3C335A7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79" name="Grafik 78" descr="Forstørrelsesglas med massiv udfyldning">
              <a:extLst>
                <a:ext uri="{FF2B5EF4-FFF2-40B4-BE49-F238E27FC236}">
                  <a16:creationId xmlns:a16="http://schemas.microsoft.com/office/drawing/2014/main" id="{C7FEB765-C96A-4DE6-BA48-D8696713A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pic>
        <p:nvPicPr>
          <p:cNvPr id="29" name="Grafik 28" descr="Markør med massiv udfyldning">
            <a:extLst>
              <a:ext uri="{FF2B5EF4-FFF2-40B4-BE49-F238E27FC236}">
                <a16:creationId xmlns:a16="http://schemas.microsoft.com/office/drawing/2014/main" id="{DC79D443-B7CD-44E9-A18A-6BA3F43A8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3469" y="3664621"/>
            <a:ext cx="576610" cy="537722"/>
          </a:xfrm>
          <a:prstGeom prst="rect">
            <a:avLst/>
          </a:prstGeom>
        </p:spPr>
      </p:pic>
      <p:pic>
        <p:nvPicPr>
          <p:cNvPr id="30" name="Grafik 29" descr="Markør med massiv udfyldning">
            <a:extLst>
              <a:ext uri="{FF2B5EF4-FFF2-40B4-BE49-F238E27FC236}">
                <a16:creationId xmlns:a16="http://schemas.microsoft.com/office/drawing/2014/main" id="{71E31C21-26E8-4FEF-AF72-80A81E64E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0772" y="3065827"/>
            <a:ext cx="576610" cy="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11251867" cy="393600"/>
          </a:xfrm>
        </p:spPr>
        <p:txBody>
          <a:bodyPr>
            <a:noAutofit/>
          </a:bodyPr>
          <a:lstStyle/>
          <a:p>
            <a:r>
              <a:rPr lang="da-DK" sz="2400" dirty="0"/>
              <a:t>Systemets opbygning og generelle navigationsprincipper (5 af 5)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A1DC37-E91F-47E0-A31C-C43EC75D2D5A}"/>
              </a:ext>
            </a:extLst>
          </p:cNvPr>
          <p:cNvSpPr/>
          <p:nvPr/>
        </p:nvSpPr>
        <p:spPr>
          <a:xfrm>
            <a:off x="372601" y="2256861"/>
            <a:ext cx="11406545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D6E1702-D2E9-40BE-AEF4-09A4895E81E9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E5544BE-5481-4733-AD89-6E99265A99E9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E381C6B-57A0-4C9C-A56C-6304F521E5AE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15" name="Grafik 14" descr="Enkelt tandhjul med massiv udfyldning">
            <a:extLst>
              <a:ext uri="{FF2B5EF4-FFF2-40B4-BE49-F238E27FC236}">
                <a16:creationId xmlns:a16="http://schemas.microsoft.com/office/drawing/2014/main" id="{5ED009E1-8176-472E-A14A-17547648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10F98559-DAD0-451A-92E5-2B1AFF2872D6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CF670C4C-4F62-485F-BD0C-7E31C31385A3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30B46E49-4F27-43C6-9C44-11B798CB8609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F30B6D57-0E05-45FA-B01D-396A415B64DC}"/>
              </a:ext>
            </a:extLst>
          </p:cNvPr>
          <p:cNvSpPr txBox="1"/>
          <p:nvPr/>
        </p:nvSpPr>
        <p:spPr>
          <a:xfrm>
            <a:off x="9095039" y="2877727"/>
            <a:ext cx="568729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Sagen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E0B960B5-EE09-45EC-9DB5-049853181CB9}"/>
              </a:ext>
            </a:extLst>
          </p:cNvPr>
          <p:cNvSpPr txBox="1"/>
          <p:nvPr/>
        </p:nvSpPr>
        <p:spPr>
          <a:xfrm>
            <a:off x="476551" y="3468202"/>
            <a:ext cx="1167829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Generel sagsinfo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79172341-D8EA-4C12-9F5C-64A0622FA782}"/>
              </a:ext>
            </a:extLst>
          </p:cNvPr>
          <p:cNvSpPr txBox="1"/>
          <p:nvPr/>
        </p:nvSpPr>
        <p:spPr>
          <a:xfrm>
            <a:off x="1644379" y="3468202"/>
            <a:ext cx="9471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Sagsgrundlag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AE9C8F0C-ED10-41FE-9E32-BB4D4FFDB032}"/>
              </a:ext>
            </a:extLst>
          </p:cNvPr>
          <p:cNvSpPr txBox="1"/>
          <p:nvPr/>
        </p:nvSpPr>
        <p:spPr>
          <a:xfrm>
            <a:off x="2591547" y="3468202"/>
            <a:ext cx="779670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Økonomi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B3884B79-677C-4334-B515-F701303C8E48}"/>
              </a:ext>
            </a:extLst>
          </p:cNvPr>
          <p:cNvSpPr txBox="1"/>
          <p:nvPr/>
        </p:nvSpPr>
        <p:spPr>
          <a:xfrm>
            <a:off x="3371217" y="3468202"/>
            <a:ext cx="2142320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Journalnotater og dokumenter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544A53DB-5B4D-458D-83D8-BF73ABFB5617}"/>
              </a:ext>
            </a:extLst>
          </p:cNvPr>
          <p:cNvSpPr txBox="1"/>
          <p:nvPr/>
        </p:nvSpPr>
        <p:spPr>
          <a:xfrm>
            <a:off x="5513537" y="3468202"/>
            <a:ext cx="113907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Sagshændelser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0578112D-816B-481B-BE38-0EE988830450}"/>
              </a:ext>
            </a:extLst>
          </p:cNvPr>
          <p:cNvSpPr txBox="1"/>
          <p:nvPr/>
        </p:nvSpPr>
        <p:spPr>
          <a:xfrm>
            <a:off x="6652609" y="3468202"/>
            <a:ext cx="113907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Bopælssamling</a:t>
            </a:r>
          </a:p>
        </p:txBody>
      </p: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4A7F1ED1-1112-4835-9E5A-3CF34DD1C7D6}"/>
              </a:ext>
            </a:extLst>
          </p:cNvPr>
          <p:cNvCxnSpPr>
            <a:cxnSpLocks/>
          </p:cNvCxnSpPr>
          <p:nvPr/>
        </p:nvCxnSpPr>
        <p:spPr>
          <a:xfrm>
            <a:off x="476551" y="3506949"/>
            <a:ext cx="1167828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C47B8BAB-075D-40CC-9245-B5CCB4B2F619}"/>
              </a:ext>
            </a:extLst>
          </p:cNvPr>
          <p:cNvCxnSpPr>
            <a:cxnSpLocks/>
          </p:cNvCxnSpPr>
          <p:nvPr/>
        </p:nvCxnSpPr>
        <p:spPr>
          <a:xfrm>
            <a:off x="9095039" y="2918577"/>
            <a:ext cx="568729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felt 67">
            <a:extLst>
              <a:ext uri="{FF2B5EF4-FFF2-40B4-BE49-F238E27FC236}">
                <a16:creationId xmlns:a16="http://schemas.microsoft.com/office/drawing/2014/main" id="{D87F4013-2F60-4AEB-8A25-A9EEA59D2426}"/>
              </a:ext>
            </a:extLst>
          </p:cNvPr>
          <p:cNvSpPr txBox="1"/>
          <p:nvPr/>
        </p:nvSpPr>
        <p:spPr>
          <a:xfrm>
            <a:off x="476551" y="4057441"/>
            <a:ext cx="11158141" cy="201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70D33946-1E26-4177-880B-0E434F319584}"/>
              </a:ext>
            </a:extLst>
          </p:cNvPr>
          <p:cNvSpPr txBox="1"/>
          <p:nvPr/>
        </p:nvSpPr>
        <p:spPr>
          <a:xfrm>
            <a:off x="10045426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2C73A3BD-40C7-42CD-9FE7-3E519579E9CC}"/>
              </a:ext>
            </a:extLst>
          </p:cNvPr>
          <p:cNvSpPr txBox="1"/>
          <p:nvPr/>
        </p:nvSpPr>
        <p:spPr>
          <a:xfrm>
            <a:off x="11041841" y="2863845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73" name="Grafik 72" descr="Pil: Roter til højre med massiv udfyldning">
            <a:extLst>
              <a:ext uri="{FF2B5EF4-FFF2-40B4-BE49-F238E27FC236}">
                <a16:creationId xmlns:a16="http://schemas.microsoft.com/office/drawing/2014/main" id="{A54F5C1F-A78E-45BA-B9D3-254B03619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66215" y="3121846"/>
            <a:ext cx="257574" cy="240202"/>
          </a:xfrm>
          <a:prstGeom prst="rect">
            <a:avLst/>
          </a:prstGeom>
        </p:spPr>
      </p:pic>
      <p:pic>
        <p:nvPicPr>
          <p:cNvPr id="74" name="Grafik 73" descr="Pil: Roter til højre med massiv udfyldning">
            <a:extLst>
              <a:ext uri="{FF2B5EF4-FFF2-40B4-BE49-F238E27FC236}">
                <a16:creationId xmlns:a16="http://schemas.microsoft.com/office/drawing/2014/main" id="{0E0F5B17-F4A2-4D75-B8B7-9CC6CBD3F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3043" y="3111873"/>
            <a:ext cx="257574" cy="240202"/>
          </a:xfrm>
          <a:prstGeom prst="rect">
            <a:avLst/>
          </a:prstGeom>
        </p:spPr>
      </p:pic>
      <p:sp>
        <p:nvSpPr>
          <p:cNvPr id="75" name="Rektangel 74">
            <a:extLst>
              <a:ext uri="{FF2B5EF4-FFF2-40B4-BE49-F238E27FC236}">
                <a16:creationId xmlns:a16="http://schemas.microsoft.com/office/drawing/2014/main" id="{F8CCCA80-CD4D-44EF-BE6E-B73618C71338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A596890D-9251-4822-831C-E0BCAAC79C7A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77" name="Grafik 76" descr="Pil: Roter til højre med massiv udfyldning">
              <a:extLst>
                <a:ext uri="{FF2B5EF4-FFF2-40B4-BE49-F238E27FC236}">
                  <a16:creationId xmlns:a16="http://schemas.microsoft.com/office/drawing/2014/main" id="{BA994C86-36DE-4A88-AA6C-9E576C92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78" name="Tekstfelt 77">
              <a:extLst>
                <a:ext uri="{FF2B5EF4-FFF2-40B4-BE49-F238E27FC236}">
                  <a16:creationId xmlns:a16="http://schemas.microsoft.com/office/drawing/2014/main" id="{48A00B25-8F3E-49C2-B6B6-26B4E3C335A7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79" name="Grafik 78" descr="Forstørrelsesglas med massiv udfyldning">
              <a:extLst>
                <a:ext uri="{FF2B5EF4-FFF2-40B4-BE49-F238E27FC236}">
                  <a16:creationId xmlns:a16="http://schemas.microsoft.com/office/drawing/2014/main" id="{C7FEB765-C96A-4DE6-BA48-D8696713A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sp>
        <p:nvSpPr>
          <p:cNvPr id="44" name="Tekstfelt 43">
            <a:extLst>
              <a:ext uri="{FF2B5EF4-FFF2-40B4-BE49-F238E27FC236}">
                <a16:creationId xmlns:a16="http://schemas.microsoft.com/office/drawing/2014/main" id="{8AD396EB-3A40-4437-9475-65315BDCB8A6}"/>
              </a:ext>
            </a:extLst>
          </p:cNvPr>
          <p:cNvSpPr txBox="1"/>
          <p:nvPr/>
        </p:nvSpPr>
        <p:spPr>
          <a:xfrm>
            <a:off x="462411" y="2347562"/>
            <a:ext cx="5980792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EFF9A4C-0886-48A6-AFAE-4D0247276714}"/>
              </a:ext>
            </a:extLst>
          </p:cNvPr>
          <p:cNvSpPr txBox="1"/>
          <p:nvPr/>
        </p:nvSpPr>
        <p:spPr>
          <a:xfrm>
            <a:off x="481161" y="2878963"/>
            <a:ext cx="8607953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Fremsøgning af borger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Borgerfanen og borgerfanens underfaner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Enkeltsagsvisning og sagens underfaner</a:t>
            </a:r>
          </a:p>
          <a:p>
            <a:endParaRPr lang="da-DK" dirty="0"/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9785-B9B2-4FFF-BBDD-60F75485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Formålet med dagens undervisning i dag er, at I 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45831D-3698-4CD6-86B0-758256C95014}"/>
              </a:ext>
            </a:extLst>
          </p:cNvPr>
          <p:cNvSpPr/>
          <p:nvPr/>
        </p:nvSpPr>
        <p:spPr>
          <a:xfrm>
            <a:off x="2238279" y="1328029"/>
            <a:ext cx="7707308" cy="69631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latin typeface="Trebuchet MS" panose="020B0603020202020204" pitchFamily="34" charset="0"/>
              </a:rPr>
              <a:t>opnår kendskab til udvalgte funktioner og grundlæggende principper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A46E20-6822-49FF-A1F0-263209DC0662}"/>
              </a:ext>
            </a:extLst>
          </p:cNvPr>
          <p:cNvSpPr/>
          <p:nvPr/>
        </p:nvSpPr>
        <p:spPr>
          <a:xfrm>
            <a:off x="2238279" y="2183650"/>
            <a:ext cx="7707308" cy="69631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latin typeface="Trebuchet MS" panose="020B0603020202020204" pitchFamily="34" charset="0"/>
              </a:rPr>
              <a:t>får </a:t>
            </a:r>
            <a:r>
              <a:rPr lang="da-DK" i="1" dirty="0" err="1">
                <a:latin typeface="Trebuchet MS" panose="020B0603020202020204" pitchFamily="34" charset="0"/>
              </a:rPr>
              <a:t>hands-on</a:t>
            </a:r>
            <a:r>
              <a:rPr lang="da-DK" dirty="0">
                <a:latin typeface="Trebuchet MS" panose="020B0603020202020204" pitchFamily="34" charset="0"/>
              </a:rPr>
              <a:t> erfaring med nye arbejdsgange og med at løse sagsbehandlingsopgaver i systemet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32A39B-C753-41DF-AF1F-6A3D494EEE5D}"/>
              </a:ext>
            </a:extLst>
          </p:cNvPr>
          <p:cNvSpPr/>
          <p:nvPr/>
        </p:nvSpPr>
        <p:spPr>
          <a:xfrm>
            <a:off x="2238279" y="3039271"/>
            <a:ext cx="7707308" cy="69631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a-DK" dirty="0">
                <a:latin typeface="Trebuchet MS" panose="020B0603020202020204" pitchFamily="34" charset="0"/>
              </a:rPr>
              <a:t>forstår og kan formidle fordele ved systemet</a:t>
            </a:r>
          </a:p>
        </p:txBody>
      </p:sp>
      <p:pic>
        <p:nvPicPr>
          <p:cNvPr id="14" name="Graphic 13" descr="Wrench">
            <a:extLst>
              <a:ext uri="{FF2B5EF4-FFF2-40B4-BE49-F238E27FC236}">
                <a16:creationId xmlns:a16="http://schemas.microsoft.com/office/drawing/2014/main" id="{A7AAD293-4C95-408C-9B7D-25C8AAE77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494" y="1316184"/>
            <a:ext cx="720000" cy="720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B04B42-A90E-4B90-BD86-F58BF1F2D99F}"/>
              </a:ext>
            </a:extLst>
          </p:cNvPr>
          <p:cNvSpPr/>
          <p:nvPr/>
        </p:nvSpPr>
        <p:spPr>
          <a:xfrm>
            <a:off x="2238279" y="4750515"/>
            <a:ext cx="7707308" cy="69631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latin typeface="Trebuchet MS" panose="020B0603020202020204" pitchFamily="34" charset="0"/>
              </a:rPr>
              <a:t>kan støtte og vejlede brugere i egen kommune i at anvende systemet på den rette måde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876006-4526-4F27-9263-8450C4F6B710}"/>
              </a:ext>
            </a:extLst>
          </p:cNvPr>
          <p:cNvSpPr/>
          <p:nvPr/>
        </p:nvSpPr>
        <p:spPr>
          <a:xfrm>
            <a:off x="2238279" y="5606136"/>
            <a:ext cx="7707308" cy="69631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latin typeface="Trebuchet MS" panose="020B0603020202020204" pitchFamily="34" charset="0"/>
              </a:rPr>
              <a:t>kender mulighederne for blandt andet support og håndtering af fejl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51C088-E710-4BDE-9622-C38D00954F47}"/>
              </a:ext>
            </a:extLst>
          </p:cNvPr>
          <p:cNvSpPr/>
          <p:nvPr/>
        </p:nvSpPr>
        <p:spPr>
          <a:xfrm>
            <a:off x="2238279" y="3894893"/>
            <a:ext cx="7707308" cy="69631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a-DK" dirty="0">
                <a:latin typeface="Trebuchet MS" panose="020B0603020202020204" pitchFamily="34" charset="0"/>
              </a:rPr>
              <a:t>reflekterer over opgaven som superbruger og kan sparre med hinanden</a:t>
            </a:r>
          </a:p>
        </p:txBody>
      </p:sp>
      <p:pic>
        <p:nvPicPr>
          <p:cNvPr id="22" name="Graphic 21" descr="Questions with solid fill">
            <a:extLst>
              <a:ext uri="{FF2B5EF4-FFF2-40B4-BE49-F238E27FC236}">
                <a16:creationId xmlns:a16="http://schemas.microsoft.com/office/drawing/2014/main" id="{BB70E38B-759A-478D-9E5D-7A483B7B2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494" y="4738670"/>
            <a:ext cx="720000" cy="720000"/>
          </a:xfrm>
          <a:prstGeom prst="rect">
            <a:avLst/>
          </a:prstGeom>
        </p:spPr>
      </p:pic>
      <p:pic>
        <p:nvPicPr>
          <p:cNvPr id="24" name="Graphic 23" descr="Head with gears with solid fill">
            <a:extLst>
              <a:ext uri="{FF2B5EF4-FFF2-40B4-BE49-F238E27FC236}">
                <a16:creationId xmlns:a16="http://schemas.microsoft.com/office/drawing/2014/main" id="{D5E0B77E-19F1-46AF-8A07-0F2DF5580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494" y="3883049"/>
            <a:ext cx="720000" cy="720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402330-13D3-4428-A8A9-FFFFBFAF0CBC}"/>
              </a:ext>
            </a:extLst>
          </p:cNvPr>
          <p:cNvGrpSpPr>
            <a:grpSpLocks noChangeAspect="1"/>
          </p:cNvGrpSpPr>
          <p:nvPr/>
        </p:nvGrpSpPr>
        <p:grpSpPr>
          <a:xfrm>
            <a:off x="1245494" y="5795962"/>
            <a:ext cx="540000" cy="316657"/>
            <a:chOff x="7920038" y="1848655"/>
            <a:chExt cx="450534" cy="264194"/>
          </a:xfrm>
          <a:solidFill>
            <a:srgbClr val="005776"/>
          </a:solidFill>
        </p:grpSpPr>
        <p:sp>
          <p:nvSpPr>
            <p:cNvPr id="26" name="Rectangular Callout 144">
              <a:extLst>
                <a:ext uri="{FF2B5EF4-FFF2-40B4-BE49-F238E27FC236}">
                  <a16:creationId xmlns:a16="http://schemas.microsoft.com/office/drawing/2014/main" id="{B6D6CEA6-D877-4EBE-817D-3339F1560AD2}"/>
                </a:ext>
              </a:extLst>
            </p:cNvPr>
            <p:cNvSpPr/>
            <p:nvPr/>
          </p:nvSpPr>
          <p:spPr>
            <a:xfrm>
              <a:off x="7920038" y="1848655"/>
              <a:ext cx="300356" cy="201239"/>
            </a:xfrm>
            <a:prstGeom prst="wedgeRectCallout">
              <a:avLst>
                <a:gd name="adj1" fmla="val -42030"/>
                <a:gd name="adj2" fmla="val 73046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b="1"/>
            </a:p>
          </p:txBody>
        </p:sp>
        <p:sp>
          <p:nvSpPr>
            <p:cNvPr id="27" name="Rectangular Callout 89">
              <a:extLst>
                <a:ext uri="{FF2B5EF4-FFF2-40B4-BE49-F238E27FC236}">
                  <a16:creationId xmlns:a16="http://schemas.microsoft.com/office/drawing/2014/main" id="{77C96389-E60C-49BD-9894-503D42DF1FBC}"/>
                </a:ext>
              </a:extLst>
            </p:cNvPr>
            <p:cNvSpPr/>
            <p:nvPr/>
          </p:nvSpPr>
          <p:spPr>
            <a:xfrm>
              <a:off x="8070216" y="1911610"/>
              <a:ext cx="300356" cy="201239"/>
            </a:xfrm>
            <a:prstGeom prst="wedgeRectCallout">
              <a:avLst>
                <a:gd name="adj1" fmla="val 40251"/>
                <a:gd name="adj2" fmla="val 7714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b="1"/>
            </a:p>
          </p:txBody>
        </p:sp>
      </p:grpSp>
      <p:pic>
        <p:nvPicPr>
          <p:cNvPr id="29" name="Graphic 28" descr="Teacher with solid fill">
            <a:extLst>
              <a:ext uri="{FF2B5EF4-FFF2-40B4-BE49-F238E27FC236}">
                <a16:creationId xmlns:a16="http://schemas.microsoft.com/office/drawing/2014/main" id="{AFA6EC78-338E-49D6-BDEE-F77B30EB0C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5494" y="3027428"/>
            <a:ext cx="720000" cy="720000"/>
          </a:xfrm>
          <a:prstGeom prst="rect">
            <a:avLst/>
          </a:prstGeom>
        </p:spPr>
      </p:pic>
      <p:pic>
        <p:nvPicPr>
          <p:cNvPr id="6" name="Graphic 5" descr="Ui Ux with solid fill">
            <a:extLst>
              <a:ext uri="{FF2B5EF4-FFF2-40B4-BE49-F238E27FC236}">
                <a16:creationId xmlns:a16="http://schemas.microsoft.com/office/drawing/2014/main" id="{528F9D5F-0F18-4F94-92B2-5156897D16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5494" y="217180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92A5D-929B-4249-B41C-47F05258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99" y="612912"/>
            <a:ext cx="10760801" cy="393600"/>
          </a:xfrm>
        </p:spPr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sp>
        <p:nvSpPr>
          <p:cNvPr id="26" name="Tekstfelt 34">
            <a:extLst>
              <a:ext uri="{FF2B5EF4-FFF2-40B4-BE49-F238E27FC236}">
                <a16:creationId xmlns:a16="http://schemas.microsoft.com/office/drawing/2014/main" id="{B47C54E5-883C-40DA-A041-E11A70B22336}"/>
              </a:ext>
            </a:extLst>
          </p:cNvPr>
          <p:cNvSpPr txBox="1"/>
          <p:nvPr/>
        </p:nvSpPr>
        <p:spPr>
          <a:xfrm>
            <a:off x="1805376" y="1737485"/>
            <a:ext cx="3485478" cy="3852151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endParaRPr lang="da-DK" sz="1600" dirty="0"/>
          </a:p>
          <a:p>
            <a:pPr algn="ctr"/>
            <a:r>
              <a:rPr lang="da-DK" sz="3200" dirty="0"/>
              <a:t>Var der noget, I </a:t>
            </a:r>
            <a:r>
              <a:rPr lang="da-DK" sz="3200" b="1" dirty="0"/>
              <a:t>undrede jer </a:t>
            </a:r>
            <a:r>
              <a:rPr lang="da-DK" sz="3200" dirty="0"/>
              <a:t>over?</a:t>
            </a:r>
          </a:p>
        </p:txBody>
      </p:sp>
      <p:sp>
        <p:nvSpPr>
          <p:cNvPr id="30" name="Tekstfelt 34">
            <a:extLst>
              <a:ext uri="{FF2B5EF4-FFF2-40B4-BE49-F238E27FC236}">
                <a16:creationId xmlns:a16="http://schemas.microsoft.com/office/drawing/2014/main" id="{158F4CC2-BA95-47C7-9ABB-F3A8F4CD56B1}"/>
              </a:ext>
            </a:extLst>
          </p:cNvPr>
          <p:cNvSpPr txBox="1"/>
          <p:nvPr/>
        </p:nvSpPr>
        <p:spPr>
          <a:xfrm>
            <a:off x="6901148" y="1737485"/>
            <a:ext cx="3485478" cy="3852151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endParaRPr lang="da-DK" sz="1000" dirty="0"/>
          </a:p>
          <a:p>
            <a:pPr algn="ctr"/>
            <a:r>
              <a:rPr lang="da-DK" sz="3200" dirty="0"/>
              <a:t>Har I nogen </a:t>
            </a:r>
            <a:r>
              <a:rPr lang="da-DK" sz="3200" b="1" dirty="0"/>
              <a:t>spørgsmål?</a:t>
            </a:r>
            <a:endParaRPr lang="da-DK" sz="1600" b="1" dirty="0"/>
          </a:p>
        </p:txBody>
      </p:sp>
      <p:pic>
        <p:nvPicPr>
          <p:cNvPr id="33" name="Graphic 32" descr="Thought with solid fill">
            <a:extLst>
              <a:ext uri="{FF2B5EF4-FFF2-40B4-BE49-F238E27FC236}">
                <a16:creationId xmlns:a16="http://schemas.microsoft.com/office/drawing/2014/main" id="{23E5D35D-2BB2-43C6-8FF4-D6E15049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715" y="2067232"/>
            <a:ext cx="1828800" cy="1828800"/>
          </a:xfrm>
          <a:prstGeom prst="rect">
            <a:avLst/>
          </a:prstGeom>
        </p:spPr>
      </p:pic>
      <p:pic>
        <p:nvPicPr>
          <p:cNvPr id="35" name="Graphic 34" descr="Questions with solid fill">
            <a:extLst>
              <a:ext uri="{FF2B5EF4-FFF2-40B4-BE49-F238E27FC236}">
                <a16:creationId xmlns:a16="http://schemas.microsoft.com/office/drawing/2014/main" id="{2BC59969-012E-44AA-B9B5-F4D696C2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9653" y="206723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A3DA8-33A2-406B-B7C9-AB824014C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9143999" cy="1411341"/>
          </a:xfrm>
        </p:spPr>
        <p:txBody>
          <a:bodyPr>
            <a:normAutofit/>
          </a:bodyPr>
          <a:lstStyle/>
          <a:p>
            <a:r>
              <a:rPr lang="da-DK" sz="4000" dirty="0"/>
              <a:t>Lektion 2:</a:t>
            </a:r>
            <a:br>
              <a:rPr lang="da-DK" sz="4000" dirty="0"/>
            </a:br>
            <a:r>
              <a:rPr lang="da-DK" sz="4000" dirty="0"/>
              <a:t>Hændelser og opgaver I KP basis</a:t>
            </a:r>
          </a:p>
        </p:txBody>
      </p:sp>
    </p:spTree>
    <p:extLst>
      <p:ext uri="{BB962C8B-B14F-4D97-AF65-F5344CB8AC3E}">
        <p14:creationId xmlns:p14="http://schemas.microsoft.com/office/powerpoint/2010/main" val="186669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29253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a-DK" sz="1600" dirty="0">
                <a:latin typeface="Trebuchet MS" panose="020B0603020202020204" pitchFamily="34" charset="0"/>
              </a:rPr>
              <a:t>Hændelser i KP Basis</a:t>
            </a:r>
          </a:p>
          <a:p>
            <a:pPr algn="l"/>
            <a:endParaRPr lang="da-DK" sz="1600" dirty="0">
              <a:latin typeface="Trebuchet MS" panose="020B0603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a-DK" sz="1600" dirty="0">
                <a:latin typeface="Trebuchet MS" panose="020B0603020202020204" pitchFamily="34" charset="0"/>
              </a:rPr>
              <a:t>Opgaver i KP Basis</a:t>
            </a:r>
          </a:p>
          <a:p>
            <a:pPr algn="l"/>
            <a:endParaRPr lang="da-DK" sz="1600" dirty="0">
              <a:latin typeface="Trebuchet MS" panose="020B0603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a-DK" sz="1600" dirty="0">
                <a:latin typeface="Trebuchet MS" panose="020B0603020202020204" pitchFamily="34" charset="0"/>
              </a:rPr>
              <a:t>Opgaveindbakken</a:t>
            </a:r>
          </a:p>
          <a:p>
            <a:pPr algn="l"/>
            <a:endParaRPr lang="da-DK" sz="1600" dirty="0">
              <a:latin typeface="Trebuchet MS" panose="020B0603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a-DK" sz="1600" dirty="0">
              <a:latin typeface="Trebuchet MS" panose="020B0603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Lektion 2: Hændelser og opgaver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10B7BD5-944E-4F5C-A72B-82A383D71D20}"/>
              </a:ext>
            </a:extLst>
          </p:cNvPr>
          <p:cNvGrpSpPr/>
          <p:nvPr/>
        </p:nvGrpSpPr>
        <p:grpSpPr>
          <a:xfrm>
            <a:off x="6363418" y="2233358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5" name="Flowchart: Connector 30">
              <a:extLst>
                <a:ext uri="{FF2B5EF4-FFF2-40B4-BE49-F238E27FC236}">
                  <a16:creationId xmlns:a16="http://schemas.microsoft.com/office/drawing/2014/main" id="{51CE8771-D5D6-4FA9-A974-5AF72540FDAF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Text Box 227">
              <a:extLst>
                <a:ext uri="{FF2B5EF4-FFF2-40B4-BE49-F238E27FC236}">
                  <a16:creationId xmlns:a16="http://schemas.microsoft.com/office/drawing/2014/main" id="{FF911A6B-A985-44D1-A4A3-29C90BC3984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CD25CE0-5E33-4D0D-B832-45255D7EA864}"/>
              </a:ext>
            </a:extLst>
          </p:cNvPr>
          <p:cNvSpPr txBox="1"/>
          <p:nvPr/>
        </p:nvSpPr>
        <p:spPr>
          <a:xfrm>
            <a:off x="7019935" y="2233358"/>
            <a:ext cx="4119034" cy="6591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hvad en hændelse er, og hvad hændelser bruges til i KP Basis”</a:t>
            </a: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7D22766B-C908-46C3-A30C-15962C6C9899}"/>
              </a:ext>
            </a:extLst>
          </p:cNvPr>
          <p:cNvGrpSpPr/>
          <p:nvPr/>
        </p:nvGrpSpPr>
        <p:grpSpPr>
          <a:xfrm>
            <a:off x="6363418" y="3136430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1" name="Flowchart: Connector 30">
              <a:extLst>
                <a:ext uri="{FF2B5EF4-FFF2-40B4-BE49-F238E27FC236}">
                  <a16:creationId xmlns:a16="http://schemas.microsoft.com/office/drawing/2014/main" id="{441DE5C4-F103-4D7F-949F-CBB5DD2B5F97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ext Box 227">
              <a:extLst>
                <a:ext uri="{FF2B5EF4-FFF2-40B4-BE49-F238E27FC236}">
                  <a16:creationId xmlns:a16="http://schemas.microsoft.com/office/drawing/2014/main" id="{221A7CF1-A5F8-4AE6-92DA-E003748481CD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ECFE06C2-7480-4EB5-A4C9-0BF86673E4E9}"/>
              </a:ext>
            </a:extLst>
          </p:cNvPr>
          <p:cNvSpPr txBox="1"/>
          <p:nvPr/>
        </p:nvSpPr>
        <p:spPr>
          <a:xfrm>
            <a:off x="7019935" y="3136430"/>
            <a:ext cx="4119034" cy="754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hvad en opgave er, og hvordan opgaver fungerer i KP Basis”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1C6529A-3C38-4931-AE2D-CC0F329A80AD}"/>
              </a:ext>
            </a:extLst>
          </p:cNvPr>
          <p:cNvSpPr txBox="1"/>
          <p:nvPr/>
        </p:nvSpPr>
        <p:spPr>
          <a:xfrm>
            <a:off x="7019935" y="4054624"/>
            <a:ext cx="4119034" cy="5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hvor jeg kan finde opgaver i KP Basis” </a:t>
            </a: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3282BA7B-2669-4210-B1B1-7023628F3E65}"/>
              </a:ext>
            </a:extLst>
          </p:cNvPr>
          <p:cNvGrpSpPr/>
          <p:nvPr/>
        </p:nvGrpSpPr>
        <p:grpSpPr>
          <a:xfrm>
            <a:off x="6374377" y="3994647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6" name="Flowchart: Connector 30">
              <a:extLst>
                <a:ext uri="{FF2B5EF4-FFF2-40B4-BE49-F238E27FC236}">
                  <a16:creationId xmlns:a16="http://schemas.microsoft.com/office/drawing/2014/main" id="{C8605952-46CC-4B31-BFEB-EBD070F23144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Text Box 227">
              <a:extLst>
                <a:ext uri="{FF2B5EF4-FFF2-40B4-BE49-F238E27FC236}">
                  <a16:creationId xmlns:a16="http://schemas.microsoft.com/office/drawing/2014/main" id="{DBB3D8E4-1E0F-47BD-B017-8F837B4084CD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B30E6DFB-9A29-46C5-B079-C4257EDB6EFA}"/>
              </a:ext>
            </a:extLst>
          </p:cNvPr>
          <p:cNvGrpSpPr/>
          <p:nvPr/>
        </p:nvGrpSpPr>
        <p:grpSpPr>
          <a:xfrm>
            <a:off x="6374377" y="479308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9" name="Flowchart: Connector 30">
              <a:extLst>
                <a:ext uri="{FF2B5EF4-FFF2-40B4-BE49-F238E27FC236}">
                  <a16:creationId xmlns:a16="http://schemas.microsoft.com/office/drawing/2014/main" id="{10698F33-5593-4B79-B9FC-49308CBD4144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Text Box 227">
              <a:extLst>
                <a:ext uri="{FF2B5EF4-FFF2-40B4-BE49-F238E27FC236}">
                  <a16:creationId xmlns:a16="http://schemas.microsoft.com/office/drawing/2014/main" id="{2F8867F3-E810-4D9B-8793-A4AA56E64830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2C52B61A-E3AB-4F75-BA85-69B5B3A4C4D4}"/>
              </a:ext>
            </a:extLst>
          </p:cNvPr>
          <p:cNvSpPr txBox="1"/>
          <p:nvPr/>
        </p:nvSpPr>
        <p:spPr>
          <a:xfrm>
            <a:off x="7047832" y="4822974"/>
            <a:ext cx="4119034" cy="574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hvor jeg kan se registrerede hændelser på en borger i KP Basis” </a:t>
            </a:r>
          </a:p>
        </p:txBody>
      </p:sp>
    </p:spTree>
    <p:extLst>
      <p:ext uri="{BB962C8B-B14F-4D97-AF65-F5344CB8AC3E}">
        <p14:creationId xmlns:p14="http://schemas.microsoft.com/office/powerpoint/2010/main" val="2388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5D677-9B05-465F-BDFB-EA30CFFC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er hændelser og opgaver?</a:t>
            </a:r>
          </a:p>
        </p:txBody>
      </p:sp>
      <p:grpSp>
        <p:nvGrpSpPr>
          <p:cNvPr id="20" name="Gruppe 6">
            <a:extLst>
              <a:ext uri="{FF2B5EF4-FFF2-40B4-BE49-F238E27FC236}">
                <a16:creationId xmlns:a16="http://schemas.microsoft.com/office/drawing/2014/main" id="{4400BACE-29CF-4B25-A5D4-612486B9EEE4}"/>
              </a:ext>
            </a:extLst>
          </p:cNvPr>
          <p:cNvGrpSpPr/>
          <p:nvPr/>
        </p:nvGrpSpPr>
        <p:grpSpPr>
          <a:xfrm>
            <a:off x="3467803" y="2057068"/>
            <a:ext cx="5487564" cy="4332825"/>
            <a:chOff x="1333499" y="2857501"/>
            <a:chExt cx="2984501" cy="1905000"/>
          </a:xfrm>
        </p:grpSpPr>
        <p:pic>
          <p:nvPicPr>
            <p:cNvPr id="25" name="Grafik 5" descr="Skærm med massiv udfyldning">
              <a:extLst>
                <a:ext uri="{FF2B5EF4-FFF2-40B4-BE49-F238E27FC236}">
                  <a16:creationId xmlns:a16="http://schemas.microsoft.com/office/drawing/2014/main" id="{F5D16882-7DE5-4D3D-93AE-DBED6BA7B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037" t="12938" r="5284" b="10548"/>
            <a:stretch/>
          </p:blipFill>
          <p:spPr>
            <a:xfrm>
              <a:off x="1333499" y="2857501"/>
              <a:ext cx="2984501" cy="1905000"/>
            </a:xfrm>
            <a:prstGeom prst="rect">
              <a:avLst/>
            </a:prstGeom>
          </p:spPr>
        </p:pic>
        <p:sp>
          <p:nvSpPr>
            <p:cNvPr id="26" name="Tekstfelt 4">
              <a:extLst>
                <a:ext uri="{FF2B5EF4-FFF2-40B4-BE49-F238E27FC236}">
                  <a16:creationId xmlns:a16="http://schemas.microsoft.com/office/drawing/2014/main" id="{2504BFE0-4FBE-423D-8416-EDF94A90A4BC}"/>
                </a:ext>
              </a:extLst>
            </p:cNvPr>
            <p:cNvSpPr txBox="1"/>
            <p:nvPr/>
          </p:nvSpPr>
          <p:spPr>
            <a:xfrm>
              <a:off x="2416481" y="3112996"/>
              <a:ext cx="783816" cy="194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2800" b="1" dirty="0">
                  <a:latin typeface="Trebuchet MS" panose="020B0603020202020204" pitchFamily="34" charset="0"/>
                </a:rPr>
                <a:t>KP Basis</a:t>
              </a:r>
            </a:p>
          </p:txBody>
        </p:sp>
      </p:grpSp>
      <p:cxnSp>
        <p:nvCxnSpPr>
          <p:cNvPr id="27" name="Lige pilforbindelse 11">
            <a:extLst>
              <a:ext uri="{FF2B5EF4-FFF2-40B4-BE49-F238E27FC236}">
                <a16:creationId xmlns:a16="http://schemas.microsoft.com/office/drawing/2014/main" id="{692AA2F3-D056-41EF-A09D-A5A31431AF68}"/>
              </a:ext>
            </a:extLst>
          </p:cNvPr>
          <p:cNvCxnSpPr>
            <a:cxnSpLocks/>
          </p:cNvCxnSpPr>
          <p:nvPr/>
        </p:nvCxnSpPr>
        <p:spPr>
          <a:xfrm flipV="1">
            <a:off x="9025995" y="3829207"/>
            <a:ext cx="594086" cy="2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7">
            <a:extLst>
              <a:ext uri="{FF2B5EF4-FFF2-40B4-BE49-F238E27FC236}">
                <a16:creationId xmlns:a16="http://schemas.microsoft.com/office/drawing/2014/main" id="{4F50C387-D63D-4305-891F-0BEABCBB97B6}"/>
              </a:ext>
            </a:extLst>
          </p:cNvPr>
          <p:cNvSpPr txBox="1"/>
          <p:nvPr/>
        </p:nvSpPr>
        <p:spPr>
          <a:xfrm>
            <a:off x="1930667" y="3530085"/>
            <a:ext cx="1178138" cy="393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Hændelser</a:t>
            </a:r>
          </a:p>
        </p:txBody>
      </p:sp>
      <p:grpSp>
        <p:nvGrpSpPr>
          <p:cNvPr id="29" name="Gruppe 16">
            <a:extLst>
              <a:ext uri="{FF2B5EF4-FFF2-40B4-BE49-F238E27FC236}">
                <a16:creationId xmlns:a16="http://schemas.microsoft.com/office/drawing/2014/main" id="{3795CB32-FBBB-43D5-93FF-034D224F5BCD}"/>
              </a:ext>
            </a:extLst>
          </p:cNvPr>
          <p:cNvGrpSpPr/>
          <p:nvPr/>
        </p:nvGrpSpPr>
        <p:grpSpPr>
          <a:xfrm>
            <a:off x="143313" y="4508411"/>
            <a:ext cx="1689532" cy="1286974"/>
            <a:chOff x="5620642" y="2665966"/>
            <a:chExt cx="1820224" cy="1303604"/>
          </a:xfrm>
        </p:grpSpPr>
        <p:pic>
          <p:nvPicPr>
            <p:cNvPr id="30" name="Grafik 17" descr="Database med massiv udfyldning">
              <a:extLst>
                <a:ext uri="{FF2B5EF4-FFF2-40B4-BE49-F238E27FC236}">
                  <a16:creationId xmlns:a16="http://schemas.microsoft.com/office/drawing/2014/main" id="{87DB558B-392C-461A-86C2-653DC62F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5185" y="2665966"/>
              <a:ext cx="914400" cy="914400"/>
            </a:xfrm>
            <a:prstGeom prst="rect">
              <a:avLst/>
            </a:prstGeom>
          </p:spPr>
        </p:pic>
        <p:sp>
          <p:nvSpPr>
            <p:cNvPr id="35" name="Tekstfelt 18">
              <a:extLst>
                <a:ext uri="{FF2B5EF4-FFF2-40B4-BE49-F238E27FC236}">
                  <a16:creationId xmlns:a16="http://schemas.microsoft.com/office/drawing/2014/main" id="{2E893111-5415-47E9-8DA1-B98C4B2679A9}"/>
                </a:ext>
              </a:extLst>
            </p:cNvPr>
            <p:cNvSpPr txBox="1"/>
            <p:nvPr/>
          </p:nvSpPr>
          <p:spPr>
            <a:xfrm>
              <a:off x="5620642" y="3575970"/>
              <a:ext cx="1820224" cy="393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400" dirty="0">
                  <a:latin typeface="Trebuchet MS" panose="020B0603020202020204" pitchFamily="34" charset="0"/>
                </a:rPr>
                <a:t>Eksternt IT-system</a:t>
              </a:r>
            </a:p>
          </p:txBody>
        </p:sp>
      </p:grpSp>
      <p:grpSp>
        <p:nvGrpSpPr>
          <p:cNvPr id="36" name="Gruppe 21">
            <a:extLst>
              <a:ext uri="{FF2B5EF4-FFF2-40B4-BE49-F238E27FC236}">
                <a16:creationId xmlns:a16="http://schemas.microsoft.com/office/drawing/2014/main" id="{F3BE929B-4AFD-4B56-8852-E045C6602AB0}"/>
              </a:ext>
            </a:extLst>
          </p:cNvPr>
          <p:cNvGrpSpPr/>
          <p:nvPr/>
        </p:nvGrpSpPr>
        <p:grpSpPr>
          <a:xfrm>
            <a:off x="143313" y="2998526"/>
            <a:ext cx="1406986" cy="1468143"/>
            <a:chOff x="-2975590" y="3083898"/>
            <a:chExt cx="1327384" cy="1327384"/>
          </a:xfrm>
        </p:grpSpPr>
        <p:sp>
          <p:nvSpPr>
            <p:cNvPr id="37" name="Tekstfelt 22">
              <a:extLst>
                <a:ext uri="{FF2B5EF4-FFF2-40B4-BE49-F238E27FC236}">
                  <a16:creationId xmlns:a16="http://schemas.microsoft.com/office/drawing/2014/main" id="{0EFC69EA-B551-4BB1-8B78-D44B193CF23B}"/>
                </a:ext>
              </a:extLst>
            </p:cNvPr>
            <p:cNvSpPr txBox="1"/>
            <p:nvPr/>
          </p:nvSpPr>
          <p:spPr>
            <a:xfrm>
              <a:off x="-2656797" y="3580544"/>
              <a:ext cx="694592" cy="2425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a-DK" sz="1600" dirty="0">
                  <a:latin typeface="Trebuchet MS" panose="020B0603020202020204" pitchFamily="34" charset="0"/>
                </a:rPr>
                <a:t>KP Basis</a:t>
              </a:r>
            </a:p>
          </p:txBody>
        </p:sp>
        <p:pic>
          <p:nvPicPr>
            <p:cNvPr id="38" name="Grafik 23" descr="Skærm med massiv udfyldning">
              <a:extLst>
                <a:ext uri="{FF2B5EF4-FFF2-40B4-BE49-F238E27FC236}">
                  <a16:creationId xmlns:a16="http://schemas.microsoft.com/office/drawing/2014/main" id="{0ADE49D6-04BD-4F52-99A6-B9DA4CC9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975590" y="3083898"/>
              <a:ext cx="1327384" cy="1327384"/>
            </a:xfrm>
            <a:prstGeom prst="rect">
              <a:avLst/>
            </a:prstGeom>
          </p:spPr>
        </p:pic>
      </p:grpSp>
      <p:cxnSp>
        <p:nvCxnSpPr>
          <p:cNvPr id="39" name="Forbindelse: vinklet 25">
            <a:extLst>
              <a:ext uri="{FF2B5EF4-FFF2-40B4-BE49-F238E27FC236}">
                <a16:creationId xmlns:a16="http://schemas.microsoft.com/office/drawing/2014/main" id="{B2F2F6ED-F7B8-428D-9922-AD286B36DA92}"/>
              </a:ext>
            </a:extLst>
          </p:cNvPr>
          <p:cNvCxnSpPr>
            <a:cxnSpLocks/>
            <a:stCxn id="65" idx="3"/>
            <a:endCxn id="28" idx="0"/>
          </p:cNvCxnSpPr>
          <p:nvPr/>
        </p:nvCxnSpPr>
        <p:spPr>
          <a:xfrm>
            <a:off x="1329429" y="2126178"/>
            <a:ext cx="1190307" cy="1403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bindelse: vinklet 29">
            <a:extLst>
              <a:ext uri="{FF2B5EF4-FFF2-40B4-BE49-F238E27FC236}">
                <a16:creationId xmlns:a16="http://schemas.microsoft.com/office/drawing/2014/main" id="{11CFBF0E-D794-4CC0-B03A-DC440828AB4A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1265454" y="3923684"/>
            <a:ext cx="1254282" cy="10360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31">
            <a:extLst>
              <a:ext uri="{FF2B5EF4-FFF2-40B4-BE49-F238E27FC236}">
                <a16:creationId xmlns:a16="http://schemas.microsoft.com/office/drawing/2014/main" id="{8936A3C1-7CFC-4A5A-8C6E-3D7CC7FC745C}"/>
              </a:ext>
            </a:extLst>
          </p:cNvPr>
          <p:cNvCxnSpPr>
            <a:cxnSpLocks/>
            <a:stCxn id="38" idx="3"/>
            <a:endCxn id="28" idx="1"/>
          </p:cNvCxnSpPr>
          <p:nvPr/>
        </p:nvCxnSpPr>
        <p:spPr>
          <a:xfrm flipV="1">
            <a:off x="1550299" y="3726885"/>
            <a:ext cx="380368" cy="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33">
            <a:extLst>
              <a:ext uri="{FF2B5EF4-FFF2-40B4-BE49-F238E27FC236}">
                <a16:creationId xmlns:a16="http://schemas.microsoft.com/office/drawing/2014/main" id="{73CCB0B7-F483-42E3-B2B0-508F0CC3FEB7}"/>
              </a:ext>
            </a:extLst>
          </p:cNvPr>
          <p:cNvCxnSpPr>
            <a:cxnSpLocks/>
          </p:cNvCxnSpPr>
          <p:nvPr/>
        </p:nvCxnSpPr>
        <p:spPr>
          <a:xfrm>
            <a:off x="3108805" y="3808450"/>
            <a:ext cx="35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19" descr="Open folder">
            <a:extLst>
              <a:ext uri="{FF2B5EF4-FFF2-40B4-BE49-F238E27FC236}">
                <a16:creationId xmlns:a16="http://schemas.microsoft.com/office/drawing/2014/main" id="{2820C3B7-4636-4F79-BFFF-12D04050D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1320" y="3217097"/>
            <a:ext cx="680378" cy="680378"/>
          </a:xfrm>
          <a:prstGeom prst="rect">
            <a:avLst/>
          </a:prstGeom>
        </p:spPr>
      </p:pic>
      <p:sp>
        <p:nvSpPr>
          <p:cNvPr id="49" name="Tekstfelt 63">
            <a:extLst>
              <a:ext uri="{FF2B5EF4-FFF2-40B4-BE49-F238E27FC236}">
                <a16:creationId xmlns:a16="http://schemas.microsoft.com/office/drawing/2014/main" id="{368D477C-2134-4997-B50E-AF8415ACA44D}"/>
              </a:ext>
            </a:extLst>
          </p:cNvPr>
          <p:cNvSpPr txBox="1"/>
          <p:nvPr/>
        </p:nvSpPr>
        <p:spPr>
          <a:xfrm>
            <a:off x="7246756" y="3876107"/>
            <a:ext cx="513958" cy="388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Sager</a:t>
            </a:r>
          </a:p>
        </p:txBody>
      </p:sp>
      <p:pic>
        <p:nvPicPr>
          <p:cNvPr id="50" name="Graphic 131" descr="Scales of justice">
            <a:extLst>
              <a:ext uri="{FF2B5EF4-FFF2-40B4-BE49-F238E27FC236}">
                <a16:creationId xmlns:a16="http://schemas.microsoft.com/office/drawing/2014/main" id="{8038A5C2-298D-4557-8286-8246ED7C75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5768" y="3245614"/>
            <a:ext cx="604447" cy="604447"/>
          </a:xfrm>
          <a:prstGeom prst="rect">
            <a:avLst/>
          </a:prstGeom>
        </p:spPr>
      </p:pic>
      <p:sp>
        <p:nvSpPr>
          <p:cNvPr id="51" name="Tekstfelt 68">
            <a:extLst>
              <a:ext uri="{FF2B5EF4-FFF2-40B4-BE49-F238E27FC236}">
                <a16:creationId xmlns:a16="http://schemas.microsoft.com/office/drawing/2014/main" id="{575505B8-269F-41B0-B02B-266CC4311CE1}"/>
              </a:ext>
            </a:extLst>
          </p:cNvPr>
          <p:cNvSpPr txBox="1"/>
          <p:nvPr/>
        </p:nvSpPr>
        <p:spPr>
          <a:xfrm>
            <a:off x="4595807" y="3879924"/>
            <a:ext cx="524367" cy="2807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Regler</a:t>
            </a:r>
          </a:p>
        </p:txBody>
      </p:sp>
      <p:sp>
        <p:nvSpPr>
          <p:cNvPr id="52" name="Tekstfelt 32">
            <a:extLst>
              <a:ext uri="{FF2B5EF4-FFF2-40B4-BE49-F238E27FC236}">
                <a16:creationId xmlns:a16="http://schemas.microsoft.com/office/drawing/2014/main" id="{A8DC6B70-F47C-4BBA-A252-DB2E3317C796}"/>
              </a:ext>
            </a:extLst>
          </p:cNvPr>
          <p:cNvSpPr txBox="1"/>
          <p:nvPr/>
        </p:nvSpPr>
        <p:spPr>
          <a:xfrm>
            <a:off x="9770379" y="2579517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Afslag</a:t>
            </a:r>
          </a:p>
        </p:txBody>
      </p:sp>
      <p:sp>
        <p:nvSpPr>
          <p:cNvPr id="56" name="Tekstfelt 34">
            <a:extLst>
              <a:ext uri="{FF2B5EF4-FFF2-40B4-BE49-F238E27FC236}">
                <a16:creationId xmlns:a16="http://schemas.microsoft.com/office/drawing/2014/main" id="{005EDB78-D17C-40C7-A6A3-7C33A8EF8EDA}"/>
              </a:ext>
            </a:extLst>
          </p:cNvPr>
          <p:cNvSpPr txBox="1"/>
          <p:nvPr/>
        </p:nvSpPr>
        <p:spPr>
          <a:xfrm>
            <a:off x="9770379" y="3131758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Bevillinger</a:t>
            </a:r>
          </a:p>
        </p:txBody>
      </p:sp>
      <p:sp>
        <p:nvSpPr>
          <p:cNvPr id="57" name="Tekstfelt 35">
            <a:extLst>
              <a:ext uri="{FF2B5EF4-FFF2-40B4-BE49-F238E27FC236}">
                <a16:creationId xmlns:a16="http://schemas.microsoft.com/office/drawing/2014/main" id="{F11965A1-ABEF-4B97-A0DD-521095F1CC8C}"/>
              </a:ext>
            </a:extLst>
          </p:cNvPr>
          <p:cNvSpPr txBox="1"/>
          <p:nvPr/>
        </p:nvSpPr>
        <p:spPr>
          <a:xfrm>
            <a:off x="9770379" y="4236239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Træk</a:t>
            </a:r>
          </a:p>
        </p:txBody>
      </p:sp>
      <p:sp>
        <p:nvSpPr>
          <p:cNvPr id="58" name="Tekstfelt 36">
            <a:extLst>
              <a:ext uri="{FF2B5EF4-FFF2-40B4-BE49-F238E27FC236}">
                <a16:creationId xmlns:a16="http://schemas.microsoft.com/office/drawing/2014/main" id="{2D90D6ED-C5D2-47B0-9842-5ED8F96A9131}"/>
              </a:ext>
            </a:extLst>
          </p:cNvPr>
          <p:cNvSpPr txBox="1"/>
          <p:nvPr/>
        </p:nvSpPr>
        <p:spPr>
          <a:xfrm>
            <a:off x="9770379" y="3683998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Udbetalinger</a:t>
            </a:r>
          </a:p>
        </p:txBody>
      </p:sp>
      <p:sp>
        <p:nvSpPr>
          <p:cNvPr id="59" name="Tekstfelt 2">
            <a:extLst>
              <a:ext uri="{FF2B5EF4-FFF2-40B4-BE49-F238E27FC236}">
                <a16:creationId xmlns:a16="http://schemas.microsoft.com/office/drawing/2014/main" id="{0BE07460-504B-48D5-8473-969C15718775}"/>
              </a:ext>
            </a:extLst>
          </p:cNvPr>
          <p:cNvSpPr txBox="1"/>
          <p:nvPr/>
        </p:nvSpPr>
        <p:spPr>
          <a:xfrm>
            <a:off x="-248941" y="1307210"/>
            <a:ext cx="2141536" cy="472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Trebuchet MS" panose="020B0603020202020204" pitchFamily="34" charset="0"/>
              </a:rPr>
              <a:t>INPUT</a:t>
            </a:r>
          </a:p>
        </p:txBody>
      </p:sp>
      <p:sp>
        <p:nvSpPr>
          <p:cNvPr id="60" name="Tekstfelt 37">
            <a:extLst>
              <a:ext uri="{FF2B5EF4-FFF2-40B4-BE49-F238E27FC236}">
                <a16:creationId xmlns:a16="http://schemas.microsoft.com/office/drawing/2014/main" id="{8DA92277-0C15-458E-B0CC-73A2E5DF90FB}"/>
              </a:ext>
            </a:extLst>
          </p:cNvPr>
          <p:cNvSpPr txBox="1"/>
          <p:nvPr/>
        </p:nvSpPr>
        <p:spPr>
          <a:xfrm>
            <a:off x="9635435" y="1432766"/>
            <a:ext cx="2141536" cy="4724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Trebuchet MS" panose="020B0603020202020204" pitchFamily="34" charset="0"/>
              </a:rPr>
              <a:t>OUTPUT</a:t>
            </a:r>
          </a:p>
        </p:txBody>
      </p:sp>
      <p:pic>
        <p:nvPicPr>
          <p:cNvPr id="61" name="Grafik 57" descr="Postit-noter kontur">
            <a:extLst>
              <a:ext uri="{FF2B5EF4-FFF2-40B4-BE49-F238E27FC236}">
                <a16:creationId xmlns:a16="http://schemas.microsoft.com/office/drawing/2014/main" id="{9F9A0615-9E87-4EF3-BFC1-66D329F72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4993" y="3267968"/>
            <a:ext cx="545011" cy="545011"/>
          </a:xfrm>
          <a:prstGeom prst="rect">
            <a:avLst/>
          </a:prstGeom>
        </p:spPr>
      </p:pic>
      <p:sp>
        <p:nvSpPr>
          <p:cNvPr id="62" name="Tekstfelt 65">
            <a:extLst>
              <a:ext uri="{FF2B5EF4-FFF2-40B4-BE49-F238E27FC236}">
                <a16:creationId xmlns:a16="http://schemas.microsoft.com/office/drawing/2014/main" id="{29B059ED-F48C-4B5E-8594-7EE866B98BA9}"/>
              </a:ext>
            </a:extLst>
          </p:cNvPr>
          <p:cNvSpPr txBox="1"/>
          <p:nvPr/>
        </p:nvSpPr>
        <p:spPr>
          <a:xfrm>
            <a:off x="6157270" y="3897475"/>
            <a:ext cx="846470" cy="1451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400" dirty="0">
                <a:latin typeface="Trebuchet MS" panose="020B0603020202020204" pitchFamily="34" charset="0"/>
              </a:rPr>
              <a:t>Opgaver</a:t>
            </a:r>
            <a:endParaRPr lang="da-DK" sz="1600" dirty="0">
              <a:latin typeface="Trebuchet MS" panose="020B0603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0EAD55-CBC3-4DC7-9063-AAC45A695456}"/>
              </a:ext>
            </a:extLst>
          </p:cNvPr>
          <p:cNvGrpSpPr/>
          <p:nvPr/>
        </p:nvGrpSpPr>
        <p:grpSpPr>
          <a:xfrm>
            <a:off x="415029" y="1668978"/>
            <a:ext cx="914400" cy="1304139"/>
            <a:chOff x="340854" y="4854968"/>
            <a:chExt cx="914400" cy="1304139"/>
          </a:xfrm>
        </p:grpSpPr>
        <p:sp>
          <p:nvSpPr>
            <p:cNvPr id="64" name="Tekstfelt 19">
              <a:extLst>
                <a:ext uri="{FF2B5EF4-FFF2-40B4-BE49-F238E27FC236}">
                  <a16:creationId xmlns:a16="http://schemas.microsoft.com/office/drawing/2014/main" id="{56479017-CA49-4F25-B218-B867D92088ED}"/>
                </a:ext>
              </a:extLst>
            </p:cNvPr>
            <p:cNvSpPr txBox="1"/>
            <p:nvPr/>
          </p:nvSpPr>
          <p:spPr>
            <a:xfrm>
              <a:off x="476964" y="5765507"/>
              <a:ext cx="687749" cy="393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600" dirty="0">
                  <a:latin typeface="Trebuchet MS" panose="020B0603020202020204" pitchFamily="34" charset="0"/>
                </a:rPr>
                <a:t>Bruger</a:t>
              </a:r>
            </a:p>
          </p:txBody>
        </p:sp>
        <p:pic>
          <p:nvPicPr>
            <p:cNvPr id="65" name="Grafik 3" descr="Callcenter med massiv udfyldning">
              <a:extLst>
                <a:ext uri="{FF2B5EF4-FFF2-40B4-BE49-F238E27FC236}">
                  <a16:creationId xmlns:a16="http://schemas.microsoft.com/office/drawing/2014/main" id="{1C71909F-DAC1-4BB8-A108-6DABC455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0854" y="4854968"/>
              <a:ext cx="914400" cy="914400"/>
            </a:xfrm>
            <a:prstGeom prst="rect">
              <a:avLst/>
            </a:prstGeom>
          </p:spPr>
        </p:pic>
      </p:grpSp>
      <p:cxnSp>
        <p:nvCxnSpPr>
          <p:cNvPr id="66" name="Lige pilforbindelse 33">
            <a:extLst>
              <a:ext uri="{FF2B5EF4-FFF2-40B4-BE49-F238E27FC236}">
                <a16:creationId xmlns:a16="http://schemas.microsoft.com/office/drawing/2014/main" id="{586626B2-9C60-4B5B-AEC0-BA0AE2DAC33D}"/>
              </a:ext>
            </a:extLst>
          </p:cNvPr>
          <p:cNvCxnSpPr>
            <a:cxnSpLocks/>
          </p:cNvCxnSpPr>
          <p:nvPr/>
        </p:nvCxnSpPr>
        <p:spPr>
          <a:xfrm>
            <a:off x="5459068" y="3728210"/>
            <a:ext cx="35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10514690-1F32-437D-8F7C-A12904FDA31F}"/>
              </a:ext>
            </a:extLst>
          </p:cNvPr>
          <p:cNvSpPr/>
          <p:nvPr/>
        </p:nvSpPr>
        <p:spPr>
          <a:xfrm>
            <a:off x="88900" y="1307210"/>
            <a:ext cx="6912121" cy="4858639"/>
          </a:xfrm>
          <a:prstGeom prst="rect">
            <a:avLst/>
          </a:prstGeom>
          <a:noFill/>
          <a:ln w="38100">
            <a:solidFill>
              <a:srgbClr val="E36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Tekstfelt 35">
            <a:extLst>
              <a:ext uri="{FF2B5EF4-FFF2-40B4-BE49-F238E27FC236}">
                <a16:creationId xmlns:a16="http://schemas.microsoft.com/office/drawing/2014/main" id="{7C8D57FF-1980-45BF-AF76-C04D1407A4BF}"/>
              </a:ext>
            </a:extLst>
          </p:cNvPr>
          <p:cNvSpPr txBox="1"/>
          <p:nvPr/>
        </p:nvSpPr>
        <p:spPr>
          <a:xfrm>
            <a:off x="9789325" y="4788480"/>
            <a:ext cx="1833756" cy="325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Informationer</a:t>
            </a:r>
          </a:p>
        </p:txBody>
      </p:sp>
    </p:spTree>
    <p:extLst>
      <p:ext uri="{BB962C8B-B14F-4D97-AF65-F5344CB8AC3E}">
        <p14:creationId xmlns:p14="http://schemas.microsoft.com/office/powerpoint/2010/main" val="40273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4" y="710813"/>
            <a:ext cx="10966073" cy="393600"/>
          </a:xfrm>
        </p:spPr>
        <p:txBody>
          <a:bodyPr>
            <a:normAutofit fontScale="90000"/>
          </a:bodyPr>
          <a:lstStyle/>
          <a:p>
            <a:r>
              <a:rPr lang="da-DK" dirty="0"/>
              <a:t>Hændelser generer opgaver</a:t>
            </a:r>
          </a:p>
        </p:txBody>
      </p:sp>
      <p:sp>
        <p:nvSpPr>
          <p:cNvPr id="15" name="Pladsholder til tekst 5">
            <a:extLst>
              <a:ext uri="{FF2B5EF4-FFF2-40B4-BE49-F238E27FC236}">
                <a16:creationId xmlns:a16="http://schemas.microsoft.com/office/drawing/2014/main" id="{E47F96F5-4528-4EE5-A506-13AA8CC4373E}"/>
              </a:ext>
            </a:extLst>
          </p:cNvPr>
          <p:cNvSpPr txBox="1">
            <a:spLocks/>
          </p:cNvSpPr>
          <p:nvPr/>
        </p:nvSpPr>
        <p:spPr>
          <a:xfrm>
            <a:off x="7306075" y="1496444"/>
            <a:ext cx="2603660" cy="4765208"/>
          </a:xfrm>
          <a:prstGeom prst="rect">
            <a:avLst/>
          </a:prstGeom>
          <a:noFill/>
          <a:ln>
            <a:solidFill>
              <a:srgbClr val="005776"/>
            </a:solidFill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Tx/>
              <a:buNone/>
              <a:defRPr sz="2133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16972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KP Basis</a:t>
            </a:r>
          </a:p>
          <a:p>
            <a:pPr algn="ctr"/>
            <a:endParaRPr lang="da-DK" sz="1800" dirty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AFAB5DB-E6CA-406A-8DFA-8E8F7F7DA45E}"/>
              </a:ext>
            </a:extLst>
          </p:cNvPr>
          <p:cNvGrpSpPr/>
          <p:nvPr/>
        </p:nvGrpSpPr>
        <p:grpSpPr>
          <a:xfrm>
            <a:off x="7889130" y="4929798"/>
            <a:ext cx="1558721" cy="1216827"/>
            <a:chOff x="7737344" y="3720331"/>
            <a:chExt cx="1741116" cy="1366462"/>
          </a:xfrm>
        </p:grpSpPr>
        <p:pic>
          <p:nvPicPr>
            <p:cNvPr id="18" name="Grafik 17" descr="Liste med massiv udfyldning">
              <a:extLst>
                <a:ext uri="{FF2B5EF4-FFF2-40B4-BE49-F238E27FC236}">
                  <a16:creationId xmlns:a16="http://schemas.microsoft.com/office/drawing/2014/main" id="{BE8D81BA-FA24-4873-8F15-1CFEC7EBA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29524" y="3720331"/>
              <a:ext cx="1156758" cy="1156758"/>
            </a:xfrm>
            <a:prstGeom prst="rect">
              <a:avLst/>
            </a:prstGeom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2C911C9A-D8AC-4E8E-A886-8777DACE5AEB}"/>
                </a:ext>
              </a:extLst>
            </p:cNvPr>
            <p:cNvSpPr txBox="1"/>
            <p:nvPr/>
          </p:nvSpPr>
          <p:spPr>
            <a:xfrm>
              <a:off x="7737344" y="4872147"/>
              <a:ext cx="1741116" cy="2146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600" dirty="0">
                  <a:latin typeface="Trebuchet MS" panose="020B0603020202020204" pitchFamily="34" charset="0"/>
                </a:rPr>
                <a:t>Opgaveindbakke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C5CAC538-BE1E-4777-B9CF-FF43443AD29B}"/>
              </a:ext>
            </a:extLst>
          </p:cNvPr>
          <p:cNvGrpSpPr/>
          <p:nvPr/>
        </p:nvGrpSpPr>
        <p:grpSpPr>
          <a:xfrm>
            <a:off x="5573988" y="2080568"/>
            <a:ext cx="1503485" cy="1303604"/>
            <a:chOff x="5620642" y="2665966"/>
            <a:chExt cx="1503485" cy="1303604"/>
          </a:xfrm>
        </p:grpSpPr>
        <p:pic>
          <p:nvPicPr>
            <p:cNvPr id="17" name="Grafik 16" descr="Database med massiv udfyldning">
              <a:extLst>
                <a:ext uri="{FF2B5EF4-FFF2-40B4-BE49-F238E27FC236}">
                  <a16:creationId xmlns:a16="http://schemas.microsoft.com/office/drawing/2014/main" id="{AD8BB004-77FF-4141-823B-CA8F6BAF9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5185" y="2665966"/>
              <a:ext cx="914400" cy="914400"/>
            </a:xfrm>
            <a:prstGeom prst="rect">
              <a:avLst/>
            </a:prstGeom>
          </p:spPr>
        </p:pic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06D19D26-5C4F-4A84-BCEA-4F44980F23FD}"/>
                </a:ext>
              </a:extLst>
            </p:cNvPr>
            <p:cNvSpPr txBox="1"/>
            <p:nvPr/>
          </p:nvSpPr>
          <p:spPr>
            <a:xfrm>
              <a:off x="5620642" y="3575970"/>
              <a:ext cx="1503485" cy="393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400" dirty="0">
                  <a:latin typeface="Trebuchet MS" panose="020B0603020202020204" pitchFamily="34" charset="0"/>
                </a:rPr>
                <a:t>Eksternt IT-system</a:t>
              </a:r>
            </a:p>
          </p:txBody>
        </p:sp>
      </p:grpSp>
      <p:sp>
        <p:nvSpPr>
          <p:cNvPr id="22" name="Tekstfelt 21">
            <a:extLst>
              <a:ext uri="{FF2B5EF4-FFF2-40B4-BE49-F238E27FC236}">
                <a16:creationId xmlns:a16="http://schemas.microsoft.com/office/drawing/2014/main" id="{BE2492A2-86D7-4914-9D75-9A4CDB26239E}"/>
              </a:ext>
            </a:extLst>
          </p:cNvPr>
          <p:cNvSpPr txBox="1"/>
          <p:nvPr/>
        </p:nvSpPr>
        <p:spPr>
          <a:xfrm>
            <a:off x="10683846" y="3021582"/>
            <a:ext cx="687749" cy="39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latin typeface="Trebuchet MS" panose="020B0603020202020204" pitchFamily="34" charset="0"/>
              </a:rPr>
              <a:t>Bruger</a:t>
            </a:r>
          </a:p>
        </p:txBody>
      </p:sp>
      <p:cxnSp>
        <p:nvCxnSpPr>
          <p:cNvPr id="24" name="Forbindelse: vinklet 23">
            <a:extLst>
              <a:ext uri="{FF2B5EF4-FFF2-40B4-BE49-F238E27FC236}">
                <a16:creationId xmlns:a16="http://schemas.microsoft.com/office/drawing/2014/main" id="{40BF1C97-CE3F-4356-8951-0D2A676441C4}"/>
              </a:ext>
            </a:extLst>
          </p:cNvPr>
          <p:cNvCxnSpPr>
            <a:cxnSpLocks/>
            <a:stCxn id="21" idx="2"/>
            <a:endCxn id="28" idx="1"/>
          </p:cNvCxnSpPr>
          <p:nvPr/>
        </p:nvCxnSpPr>
        <p:spPr>
          <a:xfrm rot="16200000" flipH="1">
            <a:off x="7091716" y="2618186"/>
            <a:ext cx="353590" cy="18855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bindelse: vinklet 24">
            <a:extLst>
              <a:ext uri="{FF2B5EF4-FFF2-40B4-BE49-F238E27FC236}">
                <a16:creationId xmlns:a16="http://schemas.microsoft.com/office/drawing/2014/main" id="{9E98EF91-67A2-4D4B-8055-CD813E677DC2}"/>
              </a:ext>
            </a:extLst>
          </p:cNvPr>
          <p:cNvCxnSpPr>
            <a:cxnSpLocks/>
            <a:stCxn id="22" idx="2"/>
            <a:endCxn id="28" idx="3"/>
          </p:cNvCxnSpPr>
          <p:nvPr/>
        </p:nvCxnSpPr>
        <p:spPr>
          <a:xfrm rot="5400000">
            <a:off x="9915417" y="2625458"/>
            <a:ext cx="322580" cy="19020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02E91756-CC7C-4B75-8204-90C7DBD46FA5}"/>
              </a:ext>
            </a:extLst>
          </p:cNvPr>
          <p:cNvCxnSpPr>
            <a:cxnSpLocks/>
          </p:cNvCxnSpPr>
          <p:nvPr/>
        </p:nvCxnSpPr>
        <p:spPr>
          <a:xfrm>
            <a:off x="8607903" y="2922811"/>
            <a:ext cx="0" cy="32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Postit-noter kontur">
            <a:extLst>
              <a:ext uri="{FF2B5EF4-FFF2-40B4-BE49-F238E27FC236}">
                <a16:creationId xmlns:a16="http://schemas.microsoft.com/office/drawing/2014/main" id="{F69E4020-D0B4-4756-A30C-1F15FF515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1292" y="3280562"/>
            <a:ext cx="914400" cy="914400"/>
          </a:xfrm>
          <a:prstGeom prst="rect">
            <a:avLst/>
          </a:prstGeom>
        </p:spPr>
      </p:pic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B49E8E11-E310-4112-BCCE-84D82B915E41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8660639" y="4437007"/>
            <a:ext cx="7853" cy="51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felt 47">
            <a:extLst>
              <a:ext uri="{FF2B5EF4-FFF2-40B4-BE49-F238E27FC236}">
                <a16:creationId xmlns:a16="http://schemas.microsoft.com/office/drawing/2014/main" id="{DCECA8BF-B6AD-4056-94DA-40E39F92DEA9}"/>
              </a:ext>
            </a:extLst>
          </p:cNvPr>
          <p:cNvSpPr txBox="1"/>
          <p:nvPr/>
        </p:nvSpPr>
        <p:spPr>
          <a:xfrm>
            <a:off x="8256175" y="4168779"/>
            <a:ext cx="808928" cy="2682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latin typeface="Trebuchet MS" panose="020B0603020202020204" pitchFamily="34" charset="0"/>
              </a:rPr>
              <a:t>Opgaver</a:t>
            </a:r>
          </a:p>
        </p:txBody>
      </p:sp>
      <p:pic>
        <p:nvPicPr>
          <p:cNvPr id="4" name="Grafik 3" descr="Callcenter med massiv udfyldning">
            <a:extLst>
              <a:ext uri="{FF2B5EF4-FFF2-40B4-BE49-F238E27FC236}">
                <a16:creationId xmlns:a16="http://schemas.microsoft.com/office/drawing/2014/main" id="{474BFA44-FA78-4C3D-9887-D0A914F6A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8058" y="2006179"/>
            <a:ext cx="914400" cy="914400"/>
          </a:xfrm>
          <a:prstGeom prst="rect">
            <a:avLst/>
          </a:prstGeom>
        </p:spPr>
      </p:pic>
      <p:sp>
        <p:nvSpPr>
          <p:cNvPr id="27" name="Tekstfelt 28">
            <a:extLst>
              <a:ext uri="{FF2B5EF4-FFF2-40B4-BE49-F238E27FC236}">
                <a16:creationId xmlns:a16="http://schemas.microsoft.com/office/drawing/2014/main" id="{B0D065B3-F347-4CCE-8140-527DBFB79D5A}"/>
              </a:ext>
            </a:extLst>
          </p:cNvPr>
          <p:cNvSpPr txBox="1"/>
          <p:nvPr/>
        </p:nvSpPr>
        <p:spPr>
          <a:xfrm>
            <a:off x="769542" y="1774400"/>
            <a:ext cx="4171073" cy="4181084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kstfelt 29">
            <a:extLst>
              <a:ext uri="{FF2B5EF4-FFF2-40B4-BE49-F238E27FC236}">
                <a16:creationId xmlns:a16="http://schemas.microsoft.com/office/drawing/2014/main" id="{B5B14D50-2EC4-4196-B430-9C9DE6A5BA88}"/>
              </a:ext>
            </a:extLst>
          </p:cNvPr>
          <p:cNvSpPr txBox="1"/>
          <p:nvPr/>
        </p:nvSpPr>
        <p:spPr>
          <a:xfrm>
            <a:off x="918180" y="1966440"/>
            <a:ext cx="3937931" cy="18028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3 kilder til opgaver på baggrund af hændelser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1. Et eksternt IT-system, som integrerer med KP Basis, kan sende en besked, som danner en hændelse, som kan betyde, at systemet genererer en opgave.</a:t>
            </a:r>
          </a:p>
        </p:txBody>
      </p:sp>
      <p:sp>
        <p:nvSpPr>
          <p:cNvPr id="30" name="Tekstfelt 30">
            <a:extLst>
              <a:ext uri="{FF2B5EF4-FFF2-40B4-BE49-F238E27FC236}">
                <a16:creationId xmlns:a16="http://schemas.microsoft.com/office/drawing/2014/main" id="{00798171-61E5-447A-89DA-2BE44B3AEF5C}"/>
              </a:ext>
            </a:extLst>
          </p:cNvPr>
          <p:cNvSpPr txBox="1"/>
          <p:nvPr/>
        </p:nvSpPr>
        <p:spPr>
          <a:xfrm>
            <a:off x="918181" y="4104293"/>
            <a:ext cx="3937930" cy="665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2. En intern hændelse i systemet kan betyde, at systemet genererer en opgave </a:t>
            </a:r>
          </a:p>
        </p:txBody>
      </p:sp>
      <p:sp>
        <p:nvSpPr>
          <p:cNvPr id="31" name="Tekstfelt 31">
            <a:extLst>
              <a:ext uri="{FF2B5EF4-FFF2-40B4-BE49-F238E27FC236}">
                <a16:creationId xmlns:a16="http://schemas.microsoft.com/office/drawing/2014/main" id="{A027D4B2-BDAA-4A98-AD85-3CF21706522D}"/>
              </a:ext>
            </a:extLst>
          </p:cNvPr>
          <p:cNvSpPr txBox="1"/>
          <p:nvPr/>
        </p:nvSpPr>
        <p:spPr>
          <a:xfrm>
            <a:off x="918181" y="5125009"/>
            <a:ext cx="3905862" cy="6654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3. En bruger kan manuelt oprette opgaver på baggrund af en hændelse</a:t>
            </a:r>
          </a:p>
        </p:txBody>
      </p:sp>
      <p:pic>
        <p:nvPicPr>
          <p:cNvPr id="37" name="Grafik 23" descr="Skærm med massiv udfyldning">
            <a:extLst>
              <a:ext uri="{FF2B5EF4-FFF2-40B4-BE49-F238E27FC236}">
                <a16:creationId xmlns:a16="http://schemas.microsoft.com/office/drawing/2014/main" id="{D2A35782-A548-4614-ADF9-28A1B3BB6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9670" y="2006179"/>
            <a:ext cx="956465" cy="998040"/>
          </a:xfrm>
          <a:prstGeom prst="rect">
            <a:avLst/>
          </a:prstGeom>
        </p:spPr>
      </p:pic>
      <p:grpSp>
        <p:nvGrpSpPr>
          <p:cNvPr id="32" name="Gruppe 63">
            <a:extLst>
              <a:ext uri="{FF2B5EF4-FFF2-40B4-BE49-F238E27FC236}">
                <a16:creationId xmlns:a16="http://schemas.microsoft.com/office/drawing/2014/main" id="{A7A879CD-1B6C-4E26-A51C-F4A82FA113D4}"/>
              </a:ext>
            </a:extLst>
          </p:cNvPr>
          <p:cNvGrpSpPr/>
          <p:nvPr/>
        </p:nvGrpSpPr>
        <p:grpSpPr>
          <a:xfrm rot="732195">
            <a:off x="8751468" y="15234"/>
            <a:ext cx="3362822" cy="1706604"/>
            <a:chOff x="5175299" y="-2550289"/>
            <a:chExt cx="3357855" cy="1979263"/>
          </a:xfrm>
        </p:grpSpPr>
        <p:sp>
          <p:nvSpPr>
            <p:cNvPr id="33" name="Tankeboble: sky 64">
              <a:extLst>
                <a:ext uri="{FF2B5EF4-FFF2-40B4-BE49-F238E27FC236}">
                  <a16:creationId xmlns:a16="http://schemas.microsoft.com/office/drawing/2014/main" id="{84550353-906E-491A-8670-596D6BA4FEFD}"/>
                </a:ext>
              </a:extLst>
            </p:cNvPr>
            <p:cNvSpPr/>
            <p:nvPr/>
          </p:nvSpPr>
          <p:spPr>
            <a:xfrm>
              <a:off x="5175299" y="-2550289"/>
              <a:ext cx="3357855" cy="1979263"/>
            </a:xfrm>
            <a:prstGeom prst="cloudCallout">
              <a:avLst>
                <a:gd name="adj1" fmla="val -4948"/>
                <a:gd name="adj2" fmla="val 80466"/>
              </a:avLst>
            </a:prstGeom>
            <a:solidFill>
              <a:schemeClr val="bg1"/>
            </a:solidFill>
            <a:ln>
              <a:solidFill>
                <a:srgbClr val="005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4" name="Tekstfelt 65">
              <a:extLst>
                <a:ext uri="{FF2B5EF4-FFF2-40B4-BE49-F238E27FC236}">
                  <a16:creationId xmlns:a16="http://schemas.microsoft.com/office/drawing/2014/main" id="{4338222C-378C-429F-8D4D-6C87C70DD008}"/>
                </a:ext>
              </a:extLst>
            </p:cNvPr>
            <p:cNvSpPr txBox="1"/>
            <p:nvPr/>
          </p:nvSpPr>
          <p:spPr>
            <a:xfrm>
              <a:off x="5674859" y="-1978593"/>
              <a:ext cx="2305569" cy="1399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a-DK" sz="14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Man kan sammenligne o</a:t>
              </a:r>
              <a:r>
                <a:rPr lang="da-DK" sz="14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pgaver med det, I fra KMD Sag måske allerede kender som ”adviser”</a:t>
              </a:r>
              <a:endParaRPr lang="da-DK" sz="14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 finder jeg hændelser?</a:t>
            </a:r>
            <a:endParaRPr lang="da-DK" dirty="0">
              <a:solidFill>
                <a:srgbClr val="0E2046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1A1634-EBD9-44B7-8292-6589162E2B31}"/>
              </a:ext>
            </a:extLst>
          </p:cNvPr>
          <p:cNvSpPr/>
          <p:nvPr/>
        </p:nvSpPr>
        <p:spPr>
          <a:xfrm>
            <a:off x="372601" y="2256861"/>
            <a:ext cx="11406545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FC99A9-4BF0-4FC4-B39C-BCA71BFB0BF8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58783E6-851D-491A-8289-0C73C3C5230E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123B0EE-77D3-42D3-9C7F-322304BCC5A8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8" name="Grafik 7" descr="Enkelt tandhjul med massiv udfyldning">
            <a:extLst>
              <a:ext uri="{FF2B5EF4-FFF2-40B4-BE49-F238E27FC236}">
                <a16:creationId xmlns:a16="http://schemas.microsoft.com/office/drawing/2014/main" id="{40D480D0-7211-4D2F-8FE4-1D6C0849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051CA95-8BD3-49FC-B302-0B1E21C85592}"/>
              </a:ext>
            </a:extLst>
          </p:cNvPr>
          <p:cNvSpPr txBox="1"/>
          <p:nvPr/>
        </p:nvSpPr>
        <p:spPr>
          <a:xfrm>
            <a:off x="462411" y="2347562"/>
            <a:ext cx="5980792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07574BB-F126-49AF-8ACA-AA59103F7438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7872DED-1A56-4B0A-A2A7-38B4085DFE67}"/>
              </a:ext>
            </a:extLst>
          </p:cNvPr>
          <p:cNvSpPr txBox="1"/>
          <p:nvPr/>
        </p:nvSpPr>
        <p:spPr>
          <a:xfrm>
            <a:off x="481162" y="2878963"/>
            <a:ext cx="8611576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AD5E2D5-5D45-4BE7-8E95-47904A6ABE8F}"/>
              </a:ext>
            </a:extLst>
          </p:cNvPr>
          <p:cNvSpPr txBox="1"/>
          <p:nvPr/>
        </p:nvSpPr>
        <p:spPr>
          <a:xfrm>
            <a:off x="6732306" y="2878688"/>
            <a:ext cx="849610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Hændelser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FB9D0BE9-631B-435D-A403-3526FDEFACF4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3ECA4492-F0F4-4308-8ED0-064BB55F3532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rgbClr val="007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9C3F424-C689-4FB9-9CD4-FDE4E075DA2F}"/>
              </a:ext>
            </a:extLst>
          </p:cNvPr>
          <p:cNvSpPr txBox="1"/>
          <p:nvPr/>
        </p:nvSpPr>
        <p:spPr>
          <a:xfrm>
            <a:off x="9095039" y="2877727"/>
            <a:ext cx="568729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Sagen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B2CA22B-3870-45E3-9723-9426118BC49A}"/>
              </a:ext>
            </a:extLst>
          </p:cNvPr>
          <p:cNvSpPr txBox="1"/>
          <p:nvPr/>
        </p:nvSpPr>
        <p:spPr>
          <a:xfrm>
            <a:off x="476551" y="3468202"/>
            <a:ext cx="7315130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A6A9189A-09CE-40C1-B644-34443BF26D7B}"/>
              </a:ext>
            </a:extLst>
          </p:cNvPr>
          <p:cNvSpPr txBox="1"/>
          <p:nvPr/>
        </p:nvSpPr>
        <p:spPr>
          <a:xfrm>
            <a:off x="5513537" y="3468202"/>
            <a:ext cx="113907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Sagshændelser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9A634155-56B9-4799-8A68-B8771A236648}"/>
              </a:ext>
            </a:extLst>
          </p:cNvPr>
          <p:cNvCxnSpPr>
            <a:cxnSpLocks/>
          </p:cNvCxnSpPr>
          <p:nvPr/>
        </p:nvCxnSpPr>
        <p:spPr>
          <a:xfrm>
            <a:off x="9095039" y="2918577"/>
            <a:ext cx="568729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felt 44">
            <a:extLst>
              <a:ext uri="{FF2B5EF4-FFF2-40B4-BE49-F238E27FC236}">
                <a16:creationId xmlns:a16="http://schemas.microsoft.com/office/drawing/2014/main" id="{952F1A35-5283-47CE-A185-61839A4452B1}"/>
              </a:ext>
            </a:extLst>
          </p:cNvPr>
          <p:cNvSpPr txBox="1"/>
          <p:nvPr/>
        </p:nvSpPr>
        <p:spPr>
          <a:xfrm>
            <a:off x="10045426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20C02285-AA39-4FAD-AC21-1291BA08A908}"/>
              </a:ext>
            </a:extLst>
          </p:cNvPr>
          <p:cNvSpPr txBox="1"/>
          <p:nvPr/>
        </p:nvSpPr>
        <p:spPr>
          <a:xfrm>
            <a:off x="11041841" y="2863845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47" name="Grafik 46" descr="Pil: Roter til højre med massiv udfyldning">
            <a:extLst>
              <a:ext uri="{FF2B5EF4-FFF2-40B4-BE49-F238E27FC236}">
                <a16:creationId xmlns:a16="http://schemas.microsoft.com/office/drawing/2014/main" id="{97D1DCE7-A0CE-42A0-BAEE-EDF0B0F97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1966" y="3114783"/>
            <a:ext cx="257574" cy="240202"/>
          </a:xfrm>
          <a:prstGeom prst="rect">
            <a:avLst/>
          </a:prstGeom>
        </p:spPr>
      </p:pic>
      <p:pic>
        <p:nvPicPr>
          <p:cNvPr id="48" name="Grafik 47" descr="Pil: Roter til højre med massiv udfyldning">
            <a:extLst>
              <a:ext uri="{FF2B5EF4-FFF2-40B4-BE49-F238E27FC236}">
                <a16:creationId xmlns:a16="http://schemas.microsoft.com/office/drawing/2014/main" id="{C6102AD6-4B23-4D18-AC45-262E079C1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7119" y="3114783"/>
            <a:ext cx="257574" cy="240202"/>
          </a:xfrm>
          <a:prstGeom prst="rect">
            <a:avLst/>
          </a:prstGeom>
        </p:spPr>
      </p:pic>
      <p:sp>
        <p:nvSpPr>
          <p:cNvPr id="49" name="Rektangel 48">
            <a:extLst>
              <a:ext uri="{FF2B5EF4-FFF2-40B4-BE49-F238E27FC236}">
                <a16:creationId xmlns:a16="http://schemas.microsoft.com/office/drawing/2014/main" id="{759F217F-0F4E-4957-8251-3AC675A9E24C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6933B3CD-DF8C-4FFE-A59C-86EF093E1DF5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51" name="Grafik 50" descr="Pil: Roter til højre med massiv udfyldning">
              <a:extLst>
                <a:ext uri="{FF2B5EF4-FFF2-40B4-BE49-F238E27FC236}">
                  <a16:creationId xmlns:a16="http://schemas.microsoft.com/office/drawing/2014/main" id="{B9772B04-298C-4B0E-9732-5ABF2168C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FB2AA943-F439-46B7-A191-D82BC21B5145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3" name="Grafik 52" descr="Forstørrelsesglas med massiv udfyldning">
              <a:extLst>
                <a:ext uri="{FF2B5EF4-FFF2-40B4-BE49-F238E27FC236}">
                  <a16:creationId xmlns:a16="http://schemas.microsoft.com/office/drawing/2014/main" id="{30B0993D-6098-417C-8A16-14DA82DE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pic>
        <p:nvPicPr>
          <p:cNvPr id="60" name="Grafik 64" descr="Markør med massiv udfyldning">
            <a:extLst>
              <a:ext uri="{FF2B5EF4-FFF2-40B4-BE49-F238E27FC236}">
                <a16:creationId xmlns:a16="http://schemas.microsoft.com/office/drawing/2014/main" id="{2A891054-A24D-4024-9365-F201C9E6A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6235" y="3047048"/>
            <a:ext cx="576610" cy="537722"/>
          </a:xfrm>
          <a:prstGeom prst="rect">
            <a:avLst/>
          </a:prstGeom>
        </p:spPr>
      </p:pic>
      <p:pic>
        <p:nvPicPr>
          <p:cNvPr id="61" name="Grafik 64" descr="Markør med massiv udfyldning">
            <a:extLst>
              <a:ext uri="{FF2B5EF4-FFF2-40B4-BE49-F238E27FC236}">
                <a16:creationId xmlns:a16="http://schemas.microsoft.com/office/drawing/2014/main" id="{ACED3B9B-091E-4FAF-8EB8-178571E142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2552" y="3665210"/>
            <a:ext cx="576610" cy="537722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C06F2056-BE1D-4FF6-BC6E-6010C90EB6C8}"/>
              </a:ext>
            </a:extLst>
          </p:cNvPr>
          <p:cNvSpPr txBox="1"/>
          <p:nvPr/>
        </p:nvSpPr>
        <p:spPr>
          <a:xfrm>
            <a:off x="481161" y="2878963"/>
            <a:ext cx="667083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Overblik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ABF29C88-41F2-4022-BF9C-7691DA778D4B}"/>
              </a:ext>
            </a:extLst>
          </p:cNvPr>
          <p:cNvCxnSpPr>
            <a:cxnSpLocks/>
          </p:cNvCxnSpPr>
          <p:nvPr/>
        </p:nvCxnSpPr>
        <p:spPr>
          <a:xfrm>
            <a:off x="476551" y="2921544"/>
            <a:ext cx="669504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lede 31">
            <a:extLst>
              <a:ext uri="{FF2B5EF4-FFF2-40B4-BE49-F238E27FC236}">
                <a16:creationId xmlns:a16="http://schemas.microsoft.com/office/drawing/2014/main" id="{E19D52F5-674D-4995-AEFA-E809C55EF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4563" y="3958245"/>
            <a:ext cx="3595268" cy="1634213"/>
          </a:xfrm>
          <a:prstGeom prst="rect">
            <a:avLst/>
          </a:prstGeom>
          <a:ln w="28575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516CD88-0311-4566-8DC5-B998EF5102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0084" y="4059890"/>
            <a:ext cx="8611577" cy="197573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4989429-D914-4AC7-AE51-BF91B7311C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2597" y="4246037"/>
            <a:ext cx="8717280" cy="17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3" grpId="0" animBg="1"/>
      <p:bldP spid="38" grpId="0" animBg="1"/>
      <p:bldP spid="30" grpId="0" animBg="1"/>
      <p:bldP spid="3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 finder jeg opgaver?</a:t>
            </a:r>
            <a:endParaRPr lang="da-DK" dirty="0">
              <a:solidFill>
                <a:srgbClr val="0E2046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1A1634-EBD9-44B7-8292-6589162E2B31}"/>
              </a:ext>
            </a:extLst>
          </p:cNvPr>
          <p:cNvSpPr/>
          <p:nvPr/>
        </p:nvSpPr>
        <p:spPr>
          <a:xfrm>
            <a:off x="372601" y="2256861"/>
            <a:ext cx="11406545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FC99A9-4BF0-4FC4-B39C-BCA71BFB0BF8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58783E6-851D-491A-8289-0C73C3C5230E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 Kommunernes Pensionssystem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123B0EE-77D3-42D3-9C7F-322304BCC5A8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NATH/Log ud</a:t>
            </a:r>
          </a:p>
        </p:txBody>
      </p:sp>
      <p:pic>
        <p:nvPicPr>
          <p:cNvPr id="8" name="Grafik 7" descr="Enkelt tandhjul med massiv udfyldning">
            <a:extLst>
              <a:ext uri="{FF2B5EF4-FFF2-40B4-BE49-F238E27FC236}">
                <a16:creationId xmlns:a16="http://schemas.microsoft.com/office/drawing/2014/main" id="{40D480D0-7211-4D2F-8FE4-1D6C0849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051CA95-8BD3-49FC-B302-0B1E21C85592}"/>
              </a:ext>
            </a:extLst>
          </p:cNvPr>
          <p:cNvSpPr txBox="1"/>
          <p:nvPr/>
        </p:nvSpPr>
        <p:spPr>
          <a:xfrm>
            <a:off x="462411" y="2347562"/>
            <a:ext cx="442779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C278616-A51D-42DC-BA0E-D72833678D2B}"/>
              </a:ext>
            </a:extLst>
          </p:cNvPr>
          <p:cNvSpPr txBox="1"/>
          <p:nvPr/>
        </p:nvSpPr>
        <p:spPr>
          <a:xfrm>
            <a:off x="889443" y="2347562"/>
            <a:ext cx="1411440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Opgaveindbakke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D8AAE69-C1E0-4CD7-8216-1C7A6A8E7D95}"/>
              </a:ext>
            </a:extLst>
          </p:cNvPr>
          <p:cNvSpPr txBox="1"/>
          <p:nvPr/>
        </p:nvSpPr>
        <p:spPr>
          <a:xfrm>
            <a:off x="2300883" y="2349685"/>
            <a:ext cx="4194130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ECA4492-F0F4-4308-8ED0-064BB55F3532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rgbClr val="007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952F1A35-5283-47CE-A185-61839A4452B1}"/>
              </a:ext>
            </a:extLst>
          </p:cNvPr>
          <p:cNvSpPr txBox="1"/>
          <p:nvPr/>
        </p:nvSpPr>
        <p:spPr>
          <a:xfrm>
            <a:off x="10045426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20C02285-AA39-4FAD-AC21-1291BA08A908}"/>
              </a:ext>
            </a:extLst>
          </p:cNvPr>
          <p:cNvSpPr txBox="1"/>
          <p:nvPr/>
        </p:nvSpPr>
        <p:spPr>
          <a:xfrm>
            <a:off x="11041841" y="2863845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47" name="Grafik 46" descr="Pil: Roter til højre med massiv udfyldning">
            <a:extLst>
              <a:ext uri="{FF2B5EF4-FFF2-40B4-BE49-F238E27FC236}">
                <a16:creationId xmlns:a16="http://schemas.microsoft.com/office/drawing/2014/main" id="{97D1DCE7-A0CE-42A0-BAEE-EDF0B0F97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1966" y="3114783"/>
            <a:ext cx="257574" cy="240202"/>
          </a:xfrm>
          <a:prstGeom prst="rect">
            <a:avLst/>
          </a:prstGeom>
        </p:spPr>
      </p:pic>
      <p:pic>
        <p:nvPicPr>
          <p:cNvPr id="48" name="Grafik 47" descr="Pil: Roter til højre med massiv udfyldning">
            <a:extLst>
              <a:ext uri="{FF2B5EF4-FFF2-40B4-BE49-F238E27FC236}">
                <a16:creationId xmlns:a16="http://schemas.microsoft.com/office/drawing/2014/main" id="{C6102AD6-4B23-4D18-AC45-262E079C1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7119" y="3114783"/>
            <a:ext cx="257574" cy="240202"/>
          </a:xfrm>
          <a:prstGeom prst="rect">
            <a:avLst/>
          </a:prstGeom>
        </p:spPr>
      </p:pic>
      <p:sp>
        <p:nvSpPr>
          <p:cNvPr id="49" name="Rektangel 48">
            <a:extLst>
              <a:ext uri="{FF2B5EF4-FFF2-40B4-BE49-F238E27FC236}">
                <a16:creationId xmlns:a16="http://schemas.microsoft.com/office/drawing/2014/main" id="{759F217F-0F4E-4957-8251-3AC675A9E24C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6933B3CD-DF8C-4FFE-A59C-86EF093E1DF5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51" name="Grafik 50" descr="Pil: Roter til højre med massiv udfyldning">
              <a:extLst>
                <a:ext uri="{FF2B5EF4-FFF2-40B4-BE49-F238E27FC236}">
                  <a16:creationId xmlns:a16="http://schemas.microsoft.com/office/drawing/2014/main" id="{B9772B04-298C-4B0E-9732-5ABF2168C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FB2AA943-F439-46B7-A191-D82BC21B5145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3" name="Grafik 52" descr="Forstørrelsesglas med massiv udfyldning">
              <a:extLst>
                <a:ext uri="{FF2B5EF4-FFF2-40B4-BE49-F238E27FC236}">
                  <a16:creationId xmlns:a16="http://schemas.microsoft.com/office/drawing/2014/main" id="{30B0993D-6098-417C-8A16-14DA82DE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0D24D2E6-6B0A-46B4-91B5-CFE09D1F8771}"/>
              </a:ext>
            </a:extLst>
          </p:cNvPr>
          <p:cNvCxnSpPr>
            <a:cxnSpLocks/>
          </p:cNvCxnSpPr>
          <p:nvPr/>
        </p:nvCxnSpPr>
        <p:spPr>
          <a:xfrm>
            <a:off x="889443" y="2389458"/>
            <a:ext cx="1411440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 64" descr="Markør med massiv udfyldning">
            <a:extLst>
              <a:ext uri="{FF2B5EF4-FFF2-40B4-BE49-F238E27FC236}">
                <a16:creationId xmlns:a16="http://schemas.microsoft.com/office/drawing/2014/main" id="{51278C4B-AD12-4BA5-A837-D29B1B176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7778" y="2544260"/>
            <a:ext cx="576610" cy="537722"/>
          </a:xfrm>
          <a:prstGeom prst="rect">
            <a:avLst/>
          </a:prstGeom>
        </p:spPr>
      </p:pic>
      <p:sp>
        <p:nvSpPr>
          <p:cNvPr id="55" name="Tekstfelt 54">
            <a:extLst>
              <a:ext uri="{FF2B5EF4-FFF2-40B4-BE49-F238E27FC236}">
                <a16:creationId xmlns:a16="http://schemas.microsoft.com/office/drawing/2014/main" id="{4E191568-A42B-4A96-8E74-E7F17EF674D8}"/>
              </a:ext>
            </a:extLst>
          </p:cNvPr>
          <p:cNvSpPr txBox="1"/>
          <p:nvPr/>
        </p:nvSpPr>
        <p:spPr>
          <a:xfrm>
            <a:off x="462411" y="3801400"/>
            <a:ext cx="10858650" cy="107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Opgaveindbakke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1BD5611B-E89C-4B19-95DD-026E1F825757}"/>
              </a:ext>
            </a:extLst>
          </p:cNvPr>
          <p:cNvSpPr txBox="1"/>
          <p:nvPr/>
        </p:nvSpPr>
        <p:spPr>
          <a:xfrm>
            <a:off x="471180" y="5080000"/>
            <a:ext cx="5357140" cy="934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Mine behandlede opgaver inden for de seneste 14 dage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EE830D9B-BFCA-4EB4-BF52-CFA9A248D85D}"/>
              </a:ext>
            </a:extLst>
          </p:cNvPr>
          <p:cNvSpPr txBox="1"/>
          <p:nvPr/>
        </p:nvSpPr>
        <p:spPr>
          <a:xfrm>
            <a:off x="5963920" y="5080000"/>
            <a:ext cx="5357141" cy="934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600" dirty="0">
                <a:latin typeface="Trebuchet MS" panose="020B0603020202020204" pitchFamily="34" charset="0"/>
              </a:rPr>
              <a:t>Personer, jeg har arbejdet på inden for de seneste 5 dage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97E60270-BF10-4720-B86C-F3D5E9544972}"/>
              </a:ext>
            </a:extLst>
          </p:cNvPr>
          <p:cNvSpPr txBox="1"/>
          <p:nvPr/>
        </p:nvSpPr>
        <p:spPr>
          <a:xfrm>
            <a:off x="471179" y="3043533"/>
            <a:ext cx="2719061" cy="618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400" dirty="0">
                <a:latin typeface="Trebuchet MS" panose="020B0603020202020204" pitchFamily="34" charset="0"/>
              </a:rPr>
              <a:t>Vælg opgavepakke</a:t>
            </a:r>
          </a:p>
        </p:txBody>
      </p:sp>
      <p:pic>
        <p:nvPicPr>
          <p:cNvPr id="93" name="Grafik 92" descr="Pil: Roter til højre med massiv udfyldning">
            <a:extLst>
              <a:ext uri="{FF2B5EF4-FFF2-40B4-BE49-F238E27FC236}">
                <a16:creationId xmlns:a16="http://schemas.microsoft.com/office/drawing/2014/main" id="{0F7C1DEA-5A25-4F2F-AE8F-5015DB308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2176" y="3520327"/>
            <a:ext cx="257574" cy="2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felt 37">
            <a:extLst>
              <a:ext uri="{FF2B5EF4-FFF2-40B4-BE49-F238E27FC236}">
                <a16:creationId xmlns:a16="http://schemas.microsoft.com/office/drawing/2014/main" id="{BD0ADB8F-35D0-47CE-9ECF-9784C0982E18}"/>
              </a:ext>
            </a:extLst>
          </p:cNvPr>
          <p:cNvSpPr txBox="1"/>
          <p:nvPr/>
        </p:nvSpPr>
        <p:spPr>
          <a:xfrm>
            <a:off x="1381539" y="1651240"/>
            <a:ext cx="8804549" cy="1740373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Opgavepakker</a:t>
            </a:r>
          </a:p>
        </p:txBody>
      </p:sp>
      <p:pic>
        <p:nvPicPr>
          <p:cNvPr id="35" name="Grafik 25" descr="Indbakke med massiv udfyldning">
            <a:extLst>
              <a:ext uri="{FF2B5EF4-FFF2-40B4-BE49-F238E27FC236}">
                <a16:creationId xmlns:a16="http://schemas.microsoft.com/office/drawing/2014/main" id="{AFAF410D-4438-4B94-BD91-3A30A1F8D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194" y="1820275"/>
            <a:ext cx="1027489" cy="1092211"/>
          </a:xfrm>
          <a:prstGeom prst="rect">
            <a:avLst/>
          </a:prstGeom>
        </p:spPr>
      </p:pic>
      <p:sp>
        <p:nvSpPr>
          <p:cNvPr id="36" name="Tekstfelt 26">
            <a:extLst>
              <a:ext uri="{FF2B5EF4-FFF2-40B4-BE49-F238E27FC236}">
                <a16:creationId xmlns:a16="http://schemas.microsoft.com/office/drawing/2014/main" id="{55EE5AF6-FB4A-40E9-85D9-FC5CEEFCFFBA}"/>
              </a:ext>
            </a:extLst>
          </p:cNvPr>
          <p:cNvSpPr txBox="1"/>
          <p:nvPr/>
        </p:nvSpPr>
        <p:spPr>
          <a:xfrm>
            <a:off x="7825842" y="2868534"/>
            <a:ext cx="1636526" cy="28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Opgaveindbakke</a:t>
            </a:r>
          </a:p>
        </p:txBody>
      </p:sp>
      <p:cxnSp>
        <p:nvCxnSpPr>
          <p:cNvPr id="37" name="Lige pilforbindelse 28">
            <a:extLst>
              <a:ext uri="{FF2B5EF4-FFF2-40B4-BE49-F238E27FC236}">
                <a16:creationId xmlns:a16="http://schemas.microsoft.com/office/drawing/2014/main" id="{A0EDDAB7-F1FA-4FB6-8472-3E47CE866C65}"/>
              </a:ext>
            </a:extLst>
          </p:cNvPr>
          <p:cNvCxnSpPr>
            <a:cxnSpLocks/>
          </p:cNvCxnSpPr>
          <p:nvPr/>
        </p:nvCxnSpPr>
        <p:spPr>
          <a:xfrm>
            <a:off x="3349487" y="2593344"/>
            <a:ext cx="55667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e 21">
            <a:extLst>
              <a:ext uri="{FF2B5EF4-FFF2-40B4-BE49-F238E27FC236}">
                <a16:creationId xmlns:a16="http://schemas.microsoft.com/office/drawing/2014/main" id="{44101F81-F657-4E84-95CE-08D883025A50}"/>
              </a:ext>
            </a:extLst>
          </p:cNvPr>
          <p:cNvGrpSpPr/>
          <p:nvPr/>
        </p:nvGrpSpPr>
        <p:grpSpPr>
          <a:xfrm>
            <a:off x="1712308" y="2060603"/>
            <a:ext cx="1910379" cy="1092211"/>
            <a:chOff x="-282426" y="2971800"/>
            <a:chExt cx="2883557" cy="1605499"/>
          </a:xfrm>
        </p:grpSpPr>
        <p:pic>
          <p:nvPicPr>
            <p:cNvPr id="42" name="Grafik 14" descr="Bruger med massiv udfyldning">
              <a:extLst>
                <a:ext uri="{FF2B5EF4-FFF2-40B4-BE49-F238E27FC236}">
                  <a16:creationId xmlns:a16="http://schemas.microsoft.com/office/drawing/2014/main" id="{1B0B0D95-8605-4B26-8685-2D7454F3A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5301" y="2971800"/>
              <a:ext cx="1211900" cy="1211900"/>
            </a:xfrm>
            <a:prstGeom prst="rect">
              <a:avLst/>
            </a:prstGeom>
          </p:spPr>
        </p:pic>
        <p:pic>
          <p:nvPicPr>
            <p:cNvPr id="43" name="Grafik 19" descr="Værktøjer med massiv udfyldning">
              <a:extLst>
                <a:ext uri="{FF2B5EF4-FFF2-40B4-BE49-F238E27FC236}">
                  <a16:creationId xmlns:a16="http://schemas.microsoft.com/office/drawing/2014/main" id="{FE988B16-F83D-4BF8-87B6-5FFBED958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705" y="3569705"/>
              <a:ext cx="678500" cy="678500"/>
            </a:xfrm>
            <a:prstGeom prst="rect">
              <a:avLst/>
            </a:prstGeom>
          </p:spPr>
        </p:pic>
        <p:sp>
          <p:nvSpPr>
            <p:cNvPr id="49" name="Tekstfelt 20">
              <a:extLst>
                <a:ext uri="{FF2B5EF4-FFF2-40B4-BE49-F238E27FC236}">
                  <a16:creationId xmlns:a16="http://schemas.microsoft.com/office/drawing/2014/main" id="{3C4F77A7-D483-4DAC-8317-946CFBD4CA02}"/>
                </a:ext>
              </a:extLst>
            </p:cNvPr>
            <p:cNvSpPr txBox="1"/>
            <p:nvPr/>
          </p:nvSpPr>
          <p:spPr>
            <a:xfrm>
              <a:off x="-282426" y="4183700"/>
              <a:ext cx="2883557" cy="393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Systemadministrator</a:t>
              </a:r>
            </a:p>
          </p:txBody>
        </p:sp>
      </p:grpSp>
      <p:pic>
        <p:nvPicPr>
          <p:cNvPr id="50" name="Grafik 33" descr="Postit-noter kontur">
            <a:extLst>
              <a:ext uri="{FF2B5EF4-FFF2-40B4-BE49-F238E27FC236}">
                <a16:creationId xmlns:a16="http://schemas.microsoft.com/office/drawing/2014/main" id="{FAD0BB07-4BA6-43FB-AA10-8ABA939762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4947" y="1945803"/>
            <a:ext cx="788420" cy="838083"/>
          </a:xfrm>
          <a:prstGeom prst="rect">
            <a:avLst/>
          </a:prstGeom>
        </p:spPr>
      </p:pic>
      <p:pic>
        <p:nvPicPr>
          <p:cNvPr id="51" name="Grafik 34" descr="Postit-noter kontur">
            <a:extLst>
              <a:ext uri="{FF2B5EF4-FFF2-40B4-BE49-F238E27FC236}">
                <a16:creationId xmlns:a16="http://schemas.microsoft.com/office/drawing/2014/main" id="{BB33969D-F330-45B9-9084-44548DA8E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6904" y="1687945"/>
            <a:ext cx="468868" cy="498401"/>
          </a:xfrm>
          <a:prstGeom prst="rect">
            <a:avLst/>
          </a:prstGeom>
        </p:spPr>
      </p:pic>
      <p:pic>
        <p:nvPicPr>
          <p:cNvPr id="52" name="Grafik 35" descr="Kasse åben med massiv udfyldning">
            <a:extLst>
              <a:ext uri="{FF2B5EF4-FFF2-40B4-BE49-F238E27FC236}">
                <a16:creationId xmlns:a16="http://schemas.microsoft.com/office/drawing/2014/main" id="{1A0F25F7-225A-4AAB-BDE2-D6F5E0A7B6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3677" y="2032904"/>
            <a:ext cx="914400" cy="914400"/>
          </a:xfrm>
          <a:prstGeom prst="rect">
            <a:avLst/>
          </a:prstGeom>
        </p:spPr>
      </p:pic>
      <p:sp>
        <p:nvSpPr>
          <p:cNvPr id="53" name="Tekstfelt 36">
            <a:extLst>
              <a:ext uri="{FF2B5EF4-FFF2-40B4-BE49-F238E27FC236}">
                <a16:creationId xmlns:a16="http://schemas.microsoft.com/office/drawing/2014/main" id="{3A64D649-3BD9-4F90-B9CE-F5340AAB9872}"/>
              </a:ext>
            </a:extLst>
          </p:cNvPr>
          <p:cNvSpPr txBox="1"/>
          <p:nvPr/>
        </p:nvSpPr>
        <p:spPr>
          <a:xfrm>
            <a:off x="4092310" y="2832427"/>
            <a:ext cx="908973" cy="320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Opgaver</a:t>
            </a:r>
          </a:p>
        </p:txBody>
      </p:sp>
      <p:cxnSp>
        <p:nvCxnSpPr>
          <p:cNvPr id="54" name="Lige pilforbindelse 38">
            <a:extLst>
              <a:ext uri="{FF2B5EF4-FFF2-40B4-BE49-F238E27FC236}">
                <a16:creationId xmlns:a16="http://schemas.microsoft.com/office/drawing/2014/main" id="{D5B41E98-0397-4DB6-B8FB-73E62B48924D}"/>
              </a:ext>
            </a:extLst>
          </p:cNvPr>
          <p:cNvCxnSpPr>
            <a:cxnSpLocks/>
          </p:cNvCxnSpPr>
          <p:nvPr/>
        </p:nvCxnSpPr>
        <p:spPr>
          <a:xfrm>
            <a:off x="5193754" y="2593344"/>
            <a:ext cx="59005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41">
            <a:extLst>
              <a:ext uri="{FF2B5EF4-FFF2-40B4-BE49-F238E27FC236}">
                <a16:creationId xmlns:a16="http://schemas.microsoft.com/office/drawing/2014/main" id="{6436EC54-6A44-423E-BF22-9B7DBF6242B3}"/>
              </a:ext>
            </a:extLst>
          </p:cNvPr>
          <p:cNvCxnSpPr>
            <a:cxnSpLocks/>
          </p:cNvCxnSpPr>
          <p:nvPr/>
        </p:nvCxnSpPr>
        <p:spPr>
          <a:xfrm>
            <a:off x="7173817" y="2562549"/>
            <a:ext cx="55385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felt 48">
            <a:extLst>
              <a:ext uri="{FF2B5EF4-FFF2-40B4-BE49-F238E27FC236}">
                <a16:creationId xmlns:a16="http://schemas.microsoft.com/office/drawing/2014/main" id="{5C4103C5-EAC0-4F2E-BA0C-1D31C1076A49}"/>
              </a:ext>
            </a:extLst>
          </p:cNvPr>
          <p:cNvSpPr txBox="1"/>
          <p:nvPr/>
        </p:nvSpPr>
        <p:spPr>
          <a:xfrm>
            <a:off x="5902787" y="2880967"/>
            <a:ext cx="1287932" cy="320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Opgavepakke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3ECA8-FACE-411E-851A-BEB65900D5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3238" y="3607107"/>
            <a:ext cx="7859098" cy="30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felt 41">
            <a:extLst>
              <a:ext uri="{FF2B5EF4-FFF2-40B4-BE49-F238E27FC236}">
                <a16:creationId xmlns:a16="http://schemas.microsoft.com/office/drawing/2014/main" id="{A926DDFE-8F88-4C35-BEFA-EFC3CD501CD0}"/>
              </a:ext>
            </a:extLst>
          </p:cNvPr>
          <p:cNvSpPr txBox="1"/>
          <p:nvPr/>
        </p:nvSpPr>
        <p:spPr>
          <a:xfrm>
            <a:off x="10047503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Sådan opretter I en opgave</a:t>
            </a:r>
            <a:endParaRPr lang="da-DK" dirty="0">
              <a:solidFill>
                <a:srgbClr val="0E2046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5076D6-22A6-49E3-8881-740D79C7BAA8}"/>
              </a:ext>
            </a:extLst>
          </p:cNvPr>
          <p:cNvSpPr/>
          <p:nvPr/>
        </p:nvSpPr>
        <p:spPr>
          <a:xfrm>
            <a:off x="372601" y="2256861"/>
            <a:ext cx="11406545" cy="556260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2791B03-B669-40D4-B96E-12BE2514C9D0}"/>
              </a:ext>
            </a:extLst>
          </p:cNvPr>
          <p:cNvSpPr txBox="1"/>
          <p:nvPr/>
        </p:nvSpPr>
        <p:spPr>
          <a:xfrm>
            <a:off x="463391" y="1593352"/>
            <a:ext cx="1191809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Logo</a:t>
            </a:r>
            <a:endParaRPr lang="da-DK" sz="1400" dirty="0">
              <a:latin typeface="Trebuchet MS" panose="020B0603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CD4793A-D39E-4425-B1B9-60A80776791C}"/>
              </a:ext>
            </a:extLst>
          </p:cNvPr>
          <p:cNvSpPr txBox="1"/>
          <p:nvPr/>
        </p:nvSpPr>
        <p:spPr>
          <a:xfrm>
            <a:off x="1685799" y="1593352"/>
            <a:ext cx="3222302" cy="38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a-DK" sz="1200" dirty="0">
                <a:latin typeface="Trebuchet MS" panose="020B0603020202020204" pitchFamily="34" charset="0"/>
              </a:rPr>
              <a:t>Kommunernes Pensionssystem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C551FB-E648-4D94-8E5F-10A6BBF343B3}"/>
              </a:ext>
            </a:extLst>
          </p:cNvPr>
          <p:cNvSpPr txBox="1"/>
          <p:nvPr/>
        </p:nvSpPr>
        <p:spPr>
          <a:xfrm>
            <a:off x="8831247" y="1610428"/>
            <a:ext cx="2569748" cy="37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Logget ind som: MLIV/Log ud</a:t>
            </a:r>
          </a:p>
        </p:txBody>
      </p:sp>
      <p:pic>
        <p:nvPicPr>
          <p:cNvPr id="8" name="Grafik 7" descr="Enkelt tandhjul med massiv udfyldning">
            <a:extLst>
              <a:ext uri="{FF2B5EF4-FFF2-40B4-BE49-F238E27FC236}">
                <a16:creationId xmlns:a16="http://schemas.microsoft.com/office/drawing/2014/main" id="{22579438-2A9A-420B-B27B-86DE69019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8099" y="1655790"/>
            <a:ext cx="312672" cy="249120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8918495B-47F1-4BBA-8FF0-7E6A1F52E47D}"/>
              </a:ext>
            </a:extLst>
          </p:cNvPr>
          <p:cNvSpPr txBox="1"/>
          <p:nvPr/>
        </p:nvSpPr>
        <p:spPr>
          <a:xfrm>
            <a:off x="481162" y="2878963"/>
            <a:ext cx="8611576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200" dirty="0">
              <a:latin typeface="Trebuchet MS" panose="020B0603020202020204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EACAB12-1602-40F1-A7CC-E2625C6C30A5}"/>
              </a:ext>
            </a:extLst>
          </p:cNvPr>
          <p:cNvSpPr txBox="1"/>
          <p:nvPr/>
        </p:nvSpPr>
        <p:spPr>
          <a:xfrm>
            <a:off x="6443205" y="2353002"/>
            <a:ext cx="1261242" cy="381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000" dirty="0">
                <a:latin typeface="Trebuchet MS" panose="020B0603020202020204" pitchFamily="34" charset="0"/>
              </a:rPr>
              <a:t>Hanne H.</a:t>
            </a:r>
            <a:br>
              <a:rPr lang="da-DK" sz="1000" dirty="0">
                <a:latin typeface="Trebuchet MS" panose="020B0603020202020204" pitchFamily="34" charset="0"/>
              </a:rPr>
            </a:br>
            <a:r>
              <a:rPr lang="da-DK" sz="1000" dirty="0">
                <a:latin typeface="Trebuchet MS" panose="020B0603020202020204" pitchFamily="34" charset="0"/>
              </a:rPr>
              <a:t>123456-7890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8526CC3-C917-400B-92A3-9688C26B5BD0}"/>
              </a:ext>
            </a:extLst>
          </p:cNvPr>
          <p:cNvSpPr txBox="1"/>
          <p:nvPr/>
        </p:nvSpPr>
        <p:spPr>
          <a:xfrm>
            <a:off x="481162" y="2878963"/>
            <a:ext cx="664734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1200" dirty="0">
                <a:latin typeface="Trebuchet MS" panose="020B0603020202020204" pitchFamily="34" charset="0"/>
              </a:rPr>
              <a:t>Overblik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7AF1DD9B-35C3-497F-A6FB-762D33AA3899}"/>
              </a:ext>
            </a:extLst>
          </p:cNvPr>
          <p:cNvCxnSpPr>
            <a:cxnSpLocks/>
          </p:cNvCxnSpPr>
          <p:nvPr/>
        </p:nvCxnSpPr>
        <p:spPr>
          <a:xfrm>
            <a:off x="6443204" y="2392330"/>
            <a:ext cx="1261242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>
            <a:extLst>
              <a:ext uri="{FF2B5EF4-FFF2-40B4-BE49-F238E27FC236}">
                <a16:creationId xmlns:a16="http://schemas.microsoft.com/office/drawing/2014/main" id="{2B257E2A-4260-4272-9097-84D1D33F76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947"/>
          <a:stretch/>
        </p:blipFill>
        <p:spPr>
          <a:xfrm>
            <a:off x="8558303" y="3261121"/>
            <a:ext cx="2462662" cy="2979076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96B3DC5A-4D68-40FE-B580-DCFD138CB947}"/>
              </a:ext>
            </a:extLst>
          </p:cNvPr>
          <p:cNvSpPr/>
          <p:nvPr/>
        </p:nvSpPr>
        <p:spPr>
          <a:xfrm>
            <a:off x="371475" y="1407695"/>
            <a:ext cx="11439525" cy="4832502"/>
          </a:xfrm>
          <a:prstGeom prst="rect">
            <a:avLst/>
          </a:prstGeom>
          <a:noFill/>
          <a:ln w="38100">
            <a:solidFill>
              <a:srgbClr val="007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367FB114-2E9B-4DEB-BDD4-BFA63ACF0263}"/>
              </a:ext>
            </a:extLst>
          </p:cNvPr>
          <p:cNvSpPr txBox="1"/>
          <p:nvPr/>
        </p:nvSpPr>
        <p:spPr>
          <a:xfrm>
            <a:off x="11041841" y="2863845"/>
            <a:ext cx="592852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D642F0E2-DC94-4629-B19F-5EE182F1D75E}"/>
              </a:ext>
            </a:extLst>
          </p:cNvPr>
          <p:cNvSpPr txBox="1"/>
          <p:nvPr/>
        </p:nvSpPr>
        <p:spPr>
          <a:xfrm>
            <a:off x="10045426" y="2863845"/>
            <a:ext cx="1015668" cy="387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da-DK"/>
            </a:defPPr>
            <a:lvl1pPr algn="ctr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da-DK" dirty="0"/>
              <a:t>Handlinger</a:t>
            </a:r>
          </a:p>
        </p:txBody>
      </p:sp>
      <p:pic>
        <p:nvPicPr>
          <p:cNvPr id="45" name="Grafik 44" descr="Pil: Roter til højre med massiv udfyldning">
            <a:extLst>
              <a:ext uri="{FF2B5EF4-FFF2-40B4-BE49-F238E27FC236}">
                <a16:creationId xmlns:a16="http://schemas.microsoft.com/office/drawing/2014/main" id="{628D8666-D9E2-40C8-86EF-F72E0D316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8530" y="3096878"/>
            <a:ext cx="257574" cy="240202"/>
          </a:xfrm>
          <a:prstGeom prst="rect">
            <a:avLst/>
          </a:prstGeom>
        </p:spPr>
      </p:pic>
      <p:pic>
        <p:nvPicPr>
          <p:cNvPr id="46" name="Grafik 45" descr="Pil: Roter til højre med massiv udfyldning">
            <a:extLst>
              <a:ext uri="{FF2B5EF4-FFF2-40B4-BE49-F238E27FC236}">
                <a16:creationId xmlns:a16="http://schemas.microsoft.com/office/drawing/2014/main" id="{D9479347-2369-44D9-B99A-4A124E967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77119" y="3111536"/>
            <a:ext cx="257574" cy="240202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6186517F-DC38-41C0-A21F-0374CD5F1F26}"/>
              </a:ext>
            </a:extLst>
          </p:cNvPr>
          <p:cNvSpPr/>
          <p:nvPr/>
        </p:nvSpPr>
        <p:spPr>
          <a:xfrm>
            <a:off x="9974810" y="2333195"/>
            <a:ext cx="1237327" cy="382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  <a:latin typeface="Trebuchet MS" panose="020B0603020202020204" pitchFamily="34" charset="0"/>
              </a:rPr>
              <a:t>CPR-nummer eller navn</a:t>
            </a: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40F41929-14F1-4C02-B871-DE8783DC81F7}"/>
              </a:ext>
            </a:extLst>
          </p:cNvPr>
          <p:cNvGrpSpPr/>
          <p:nvPr/>
        </p:nvGrpSpPr>
        <p:grpSpPr>
          <a:xfrm>
            <a:off x="11212137" y="2337606"/>
            <a:ext cx="414985" cy="377975"/>
            <a:chOff x="9703570" y="2504373"/>
            <a:chExt cx="403457" cy="387116"/>
          </a:xfrm>
        </p:grpSpPr>
        <p:pic>
          <p:nvPicPr>
            <p:cNvPr id="49" name="Grafik 48" descr="Pil: Roter til højre med massiv udfyldning">
              <a:extLst>
                <a:ext uri="{FF2B5EF4-FFF2-40B4-BE49-F238E27FC236}">
                  <a16:creationId xmlns:a16="http://schemas.microsoft.com/office/drawing/2014/main" id="{C121AD78-E62C-4B66-AD9A-A8D0F4CB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09468" y="2573972"/>
              <a:ext cx="257574" cy="240202"/>
            </a:xfrm>
            <a:prstGeom prst="rect">
              <a:avLst/>
            </a:prstGeom>
          </p:spPr>
        </p:pic>
        <p:sp>
          <p:nvSpPr>
            <p:cNvPr id="50" name="Tekstfelt 49">
              <a:extLst>
                <a:ext uri="{FF2B5EF4-FFF2-40B4-BE49-F238E27FC236}">
                  <a16:creationId xmlns:a16="http://schemas.microsoft.com/office/drawing/2014/main" id="{AD3E4D12-DAEC-45C6-875B-7D74435FC754}"/>
                </a:ext>
              </a:extLst>
            </p:cNvPr>
            <p:cNvSpPr txBox="1"/>
            <p:nvPr/>
          </p:nvSpPr>
          <p:spPr>
            <a:xfrm>
              <a:off x="9703570" y="2504373"/>
              <a:ext cx="403457" cy="38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a-DK"/>
              </a:defPPr>
              <a:lvl1pPr algn="ctr">
                <a:defRPr sz="1400">
                  <a:latin typeface="Trebuchet MS" panose="020B0603020202020204" pitchFamily="34" charset="0"/>
                </a:defRPr>
              </a:lvl1pPr>
            </a:lstStyle>
            <a:p>
              <a:endParaRPr lang="da-DK" dirty="0"/>
            </a:p>
          </p:txBody>
        </p:sp>
        <p:pic>
          <p:nvPicPr>
            <p:cNvPr id="51" name="Grafik 50" descr="Forstørrelsesglas med massiv udfyldning">
              <a:extLst>
                <a:ext uri="{FF2B5EF4-FFF2-40B4-BE49-F238E27FC236}">
                  <a16:creationId xmlns:a16="http://schemas.microsoft.com/office/drawing/2014/main" id="{1DCBF221-5016-4507-85EA-6D8ADACF6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69483" y="2573446"/>
              <a:ext cx="240202" cy="240202"/>
            </a:xfrm>
            <a:prstGeom prst="rect">
              <a:avLst/>
            </a:prstGeom>
          </p:spPr>
        </p:pic>
      </p:grp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FEA05363-6734-4720-B30E-8E552F82308A}"/>
              </a:ext>
            </a:extLst>
          </p:cNvPr>
          <p:cNvCxnSpPr>
            <a:cxnSpLocks/>
          </p:cNvCxnSpPr>
          <p:nvPr/>
        </p:nvCxnSpPr>
        <p:spPr>
          <a:xfrm>
            <a:off x="481162" y="2923677"/>
            <a:ext cx="664734" cy="0"/>
          </a:xfrm>
          <a:prstGeom prst="line">
            <a:avLst/>
          </a:prstGeom>
          <a:ln w="76200">
            <a:solidFill>
              <a:srgbClr val="760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64" descr="Markør med massiv udfyldning">
            <a:extLst>
              <a:ext uri="{FF2B5EF4-FFF2-40B4-BE49-F238E27FC236}">
                <a16:creationId xmlns:a16="http://schemas.microsoft.com/office/drawing/2014/main" id="{2BCE3718-82E0-4468-A22D-B522C0EE1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65534" y="2961522"/>
            <a:ext cx="576610" cy="537722"/>
          </a:xfrm>
          <a:prstGeom prst="rect">
            <a:avLst/>
          </a:prstGeom>
        </p:spPr>
      </p:pic>
      <p:pic>
        <p:nvPicPr>
          <p:cNvPr id="40" name="Grafik 64" descr="Markør med massiv udfyldning">
            <a:extLst>
              <a:ext uri="{FF2B5EF4-FFF2-40B4-BE49-F238E27FC236}">
                <a16:creationId xmlns:a16="http://schemas.microsoft.com/office/drawing/2014/main" id="{509E85C6-4FB3-4EAB-8EAA-52EB82B8B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684" y="5181444"/>
            <a:ext cx="576610" cy="537722"/>
          </a:xfrm>
          <a:prstGeom prst="rect">
            <a:avLst/>
          </a:prstGeom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06BF00DC-C49E-4DB1-AA9A-5F38375AC81A}"/>
              </a:ext>
            </a:extLst>
          </p:cNvPr>
          <p:cNvSpPr txBox="1"/>
          <p:nvPr/>
        </p:nvSpPr>
        <p:spPr>
          <a:xfrm>
            <a:off x="462411" y="2347562"/>
            <a:ext cx="5980792" cy="387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a-DK" sz="1400" dirty="0">
              <a:latin typeface="Trebuchet MS" panose="020B0603020202020204" pitchFamily="34" charset="0"/>
            </a:endParaRPr>
          </a:p>
        </p:txBody>
      </p:sp>
      <p:pic>
        <p:nvPicPr>
          <p:cNvPr id="23" name="Billede 2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28D4123-28A9-4D2B-A395-FF86E81435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4439" y="3436429"/>
            <a:ext cx="5345517" cy="26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" grpId="0" animBg="1"/>
      <p:bldP spid="15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6FBCB-E6BD-43BC-A964-6F8D9C6D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Opfølgningsopgaver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27C38F-BEED-4360-9F38-BE005CA69DD4}"/>
              </a:ext>
            </a:extLst>
          </p:cNvPr>
          <p:cNvGrpSpPr/>
          <p:nvPr/>
        </p:nvGrpSpPr>
        <p:grpSpPr>
          <a:xfrm>
            <a:off x="1913234" y="1322968"/>
            <a:ext cx="8357395" cy="1855747"/>
            <a:chOff x="1730822" y="1775174"/>
            <a:chExt cx="8357395" cy="1855747"/>
          </a:xfrm>
        </p:grpSpPr>
        <p:sp>
          <p:nvSpPr>
            <p:cNvPr id="23" name="Tekstfelt 37">
              <a:extLst>
                <a:ext uri="{FF2B5EF4-FFF2-40B4-BE49-F238E27FC236}">
                  <a16:creationId xmlns:a16="http://schemas.microsoft.com/office/drawing/2014/main" id="{6FF05DF4-3E68-4CEC-9195-715038118CC2}"/>
                </a:ext>
              </a:extLst>
            </p:cNvPr>
            <p:cNvSpPr txBox="1"/>
            <p:nvPr/>
          </p:nvSpPr>
          <p:spPr>
            <a:xfrm>
              <a:off x="1730822" y="1775174"/>
              <a:ext cx="8357395" cy="1855747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</p:txBody>
        </p:sp>
        <p:pic>
          <p:nvPicPr>
            <p:cNvPr id="10" name="Grafik 9" descr="Indbakke med massiv udfyldning">
              <a:extLst>
                <a:ext uri="{FF2B5EF4-FFF2-40B4-BE49-F238E27FC236}">
                  <a16:creationId xmlns:a16="http://schemas.microsoft.com/office/drawing/2014/main" id="{66CD8A01-33B3-4D74-BB79-E4528816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46316" y="1775175"/>
              <a:ext cx="1027489" cy="1092211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90D06D90-D6C1-434F-B6B7-29CF0FFD5E94}"/>
                </a:ext>
              </a:extLst>
            </p:cNvPr>
            <p:cNvSpPr txBox="1"/>
            <p:nvPr/>
          </p:nvSpPr>
          <p:spPr>
            <a:xfrm>
              <a:off x="6832486" y="2857497"/>
              <a:ext cx="1894070" cy="289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Opfølgningsopgave</a:t>
              </a:r>
            </a:p>
          </p:txBody>
        </p:sp>
        <p:cxnSp>
          <p:nvCxnSpPr>
            <p:cNvPr id="15" name="Lige pilforbindelse 14">
              <a:extLst>
                <a:ext uri="{FF2B5EF4-FFF2-40B4-BE49-F238E27FC236}">
                  <a16:creationId xmlns:a16="http://schemas.microsoft.com/office/drawing/2014/main" id="{C22235FE-5FEF-4ED9-801A-5C3D5F074F76}"/>
                </a:ext>
              </a:extLst>
            </p:cNvPr>
            <p:cNvCxnSpPr>
              <a:cxnSpLocks/>
            </p:cNvCxnSpPr>
            <p:nvPr/>
          </p:nvCxnSpPr>
          <p:spPr>
            <a:xfrm>
              <a:off x="4917931" y="2460982"/>
              <a:ext cx="169627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FEC83D94-E5B0-419C-BCE7-E448DA3B7348}"/>
                </a:ext>
              </a:extLst>
            </p:cNvPr>
            <p:cNvSpPr txBox="1"/>
            <p:nvPr/>
          </p:nvSpPr>
          <p:spPr>
            <a:xfrm>
              <a:off x="2919737" y="2857497"/>
              <a:ext cx="2290466" cy="345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Opfølgning på personligt tillæg om et år</a:t>
              </a:r>
            </a:p>
          </p:txBody>
        </p:sp>
        <p:pic>
          <p:nvPicPr>
            <p:cNvPr id="4" name="Grafik 3" descr="Mand med massiv udfyldning">
              <a:extLst>
                <a:ext uri="{FF2B5EF4-FFF2-40B4-BE49-F238E27FC236}">
                  <a16:creationId xmlns:a16="http://schemas.microsoft.com/office/drawing/2014/main" id="{41B156C2-FEC5-4AB6-8D62-A33273DE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63388" y="1920394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Billede 4">
            <a:extLst>
              <a:ext uri="{FF2B5EF4-FFF2-40B4-BE49-F238E27FC236}">
                <a16:creationId xmlns:a16="http://schemas.microsoft.com/office/drawing/2014/main" id="{2C23B326-F6B1-41EE-AB66-F7E807D02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20" y="4053105"/>
            <a:ext cx="4424542" cy="1336707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Lige pilforbindelse 11">
            <a:extLst>
              <a:ext uri="{FF2B5EF4-FFF2-40B4-BE49-F238E27FC236}">
                <a16:creationId xmlns:a16="http://schemas.microsoft.com/office/drawing/2014/main" id="{310C6691-4BB3-465E-B1EC-7DFAAD54A6B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642262" y="4721459"/>
            <a:ext cx="750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3BE78E2-8EDD-467B-92FC-BAC2F1CE6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15" y="3391252"/>
            <a:ext cx="6555781" cy="2660412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98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78D3D11-8EB8-4962-8FA7-2720519CDDE1}"/>
              </a:ext>
            </a:extLst>
          </p:cNvPr>
          <p:cNvSpPr txBox="1">
            <a:spLocks/>
          </p:cNvSpPr>
          <p:nvPr/>
        </p:nvSpPr>
        <p:spPr>
          <a:xfrm>
            <a:off x="1010300" y="-384043"/>
            <a:ext cx="10896607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600" b="1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3" name="Titel 10">
            <a:extLst>
              <a:ext uri="{FF2B5EF4-FFF2-40B4-BE49-F238E27FC236}">
                <a16:creationId xmlns:a16="http://schemas.microsoft.com/office/drawing/2014/main" id="{DB3C74B7-4AAB-45D9-B8E1-217B2238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5111419" cy="393600"/>
          </a:xfrm>
        </p:spPr>
        <p:txBody>
          <a:bodyPr>
            <a:normAutofit fontScale="90000"/>
          </a:bodyPr>
          <a:lstStyle/>
          <a:p>
            <a:r>
              <a:rPr lang="da-DK" dirty="0"/>
              <a:t>Dagens program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D8C7862-711C-4FE2-BDC1-01C10CB19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00047"/>
              </p:ext>
            </p:extLst>
          </p:nvPr>
        </p:nvGraphicFramePr>
        <p:xfrm>
          <a:off x="1541106" y="1195617"/>
          <a:ext cx="9400873" cy="497022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0479">
                  <a:extLst>
                    <a:ext uri="{9D8B030D-6E8A-4147-A177-3AD203B41FA5}">
                      <a16:colId xmlns:a16="http://schemas.microsoft.com/office/drawing/2014/main" val="190587371"/>
                    </a:ext>
                  </a:extLst>
                </a:gridCol>
                <a:gridCol w="790479">
                  <a:extLst>
                    <a:ext uri="{9D8B030D-6E8A-4147-A177-3AD203B41FA5}">
                      <a16:colId xmlns:a16="http://schemas.microsoft.com/office/drawing/2014/main" val="1702638060"/>
                    </a:ext>
                  </a:extLst>
                </a:gridCol>
                <a:gridCol w="1306322">
                  <a:extLst>
                    <a:ext uri="{9D8B030D-6E8A-4147-A177-3AD203B41FA5}">
                      <a16:colId xmlns:a16="http://schemas.microsoft.com/office/drawing/2014/main" val="4261206051"/>
                    </a:ext>
                  </a:extLst>
                </a:gridCol>
                <a:gridCol w="6513593">
                  <a:extLst>
                    <a:ext uri="{9D8B030D-6E8A-4147-A177-3AD203B41FA5}">
                      <a16:colId xmlns:a16="http://schemas.microsoft.com/office/drawing/2014/main" val="2311791619"/>
                    </a:ext>
                  </a:extLst>
                </a:gridCol>
              </a:tblGrid>
              <a:tr h="350199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rebuchet MS" panose="020B0603020202020204" pitchFamily="34" charset="0"/>
                        </a:rPr>
                        <a:t>Start</a:t>
                      </a:r>
                      <a:endParaRPr lang="da-DK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rebuchet MS" panose="020B0603020202020204" pitchFamily="34" charset="0"/>
                        </a:rPr>
                        <a:t>Slut</a:t>
                      </a:r>
                      <a:endParaRPr lang="da-DK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rebuchet MS" panose="020B0603020202020204" pitchFamily="34" charset="0"/>
                        </a:rPr>
                        <a:t>Lektion </a:t>
                      </a:r>
                      <a:endParaRPr lang="da-DK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rebuchet MS" panose="020B0603020202020204" pitchFamily="34" charset="0"/>
                        </a:rPr>
                        <a:t>Lektionstitel</a:t>
                      </a:r>
                      <a:endParaRPr lang="da-DK" sz="20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7999197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PC-opstart og Login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42685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09.10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Velkomst og overordnet introduktion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4538"/>
                  </a:ext>
                </a:extLst>
              </a:tr>
              <a:tr h="3784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09.10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09.40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1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Introduktion til systemet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63441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09.40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10.25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2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Hændelser og opgaver i KP Basis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683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10.25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10.35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Pause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04933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10.35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11.15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3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Udtræk af rapporter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88942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11.15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4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Almindelig og udvidet helbredstillæg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75852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12.45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Frokost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57000"/>
                  </a:ext>
                </a:extLst>
              </a:tr>
              <a:tr h="3894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12.45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13.30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Personligt tillæg og supplement til brøkpension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96580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13.30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14.15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</a:t>
                      </a: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Opkrævning og træk i ydelser og pension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03515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14.15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14.35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Pause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02135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14.35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14.45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Lektion </a:t>
                      </a: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Opgaven som superbruger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71851"/>
                  </a:ext>
                </a:extLst>
              </a:tr>
              <a:tr h="3501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14.45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Opsamling og afrunding</a:t>
                      </a:r>
                      <a:endParaRPr lang="da-DK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8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8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Overblik over opgaver</a:t>
            </a:r>
          </a:p>
          <a:p>
            <a:r>
              <a:rPr lang="da-DK" dirty="0"/>
              <a:t>Udstilling af hændelser</a:t>
            </a:r>
          </a:p>
          <a:p>
            <a:r>
              <a:rPr lang="da-DK" dirty="0"/>
              <a:t>Dannelse af opgave</a:t>
            </a: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B0ECB5DC-6F48-4781-B2BB-B09725D1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858" y="1427105"/>
            <a:ext cx="4003790" cy="400379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923239-AB8B-4CE9-9815-9790A3871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r>
              <a:rPr lang="da-DK" dirty="0"/>
              <a:t>Opgave 1: Identificer borgers sager og ubehandlede opgaver</a:t>
            </a:r>
          </a:p>
          <a:p>
            <a:r>
              <a:rPr lang="da-DK" dirty="0"/>
              <a:t>Opgave 2: Identificer hændelser for opgaver</a:t>
            </a:r>
          </a:p>
        </p:txBody>
      </p:sp>
    </p:spTree>
    <p:extLst>
      <p:ext uri="{BB962C8B-B14F-4D97-AF65-F5344CB8AC3E}">
        <p14:creationId xmlns:p14="http://schemas.microsoft.com/office/powerpoint/2010/main" val="31192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5A16-F6A3-4AF9-B20F-0F18C605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37" y="1371445"/>
            <a:ext cx="5308490" cy="41151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4AB42D-79C1-4FAF-AE8D-AFD831858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Login til PC</a:t>
            </a:r>
          </a:p>
          <a:p>
            <a:r>
              <a:rPr lang="da-DK" dirty="0"/>
              <a:t>Kode: </a:t>
            </a:r>
            <a:r>
              <a:rPr lang="da-DK" b="1" dirty="0"/>
              <a:t>nc2020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dirty="0"/>
              <a:t>Login til WIFI:</a:t>
            </a:r>
          </a:p>
          <a:p>
            <a:r>
              <a:rPr lang="da-DK" dirty="0"/>
              <a:t>ID: C4</a:t>
            </a:r>
          </a:p>
          <a:p>
            <a:r>
              <a:rPr lang="da-DK" dirty="0"/>
              <a:t>Kode: videncenter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Login til KP Basis:</a:t>
            </a:r>
          </a:p>
          <a:p>
            <a:r>
              <a:rPr lang="da-DK" dirty="0"/>
              <a:t>Password: </a:t>
            </a:r>
            <a:r>
              <a:rPr lang="da-DK" b="1" dirty="0" err="1"/>
              <a:t>KombitSPK</a:t>
            </a:r>
            <a:endParaRPr lang="da-DK" b="1" dirty="0"/>
          </a:p>
          <a:p>
            <a:r>
              <a:rPr lang="da-DK" dirty="0" err="1"/>
              <a:t>Username</a:t>
            </a:r>
            <a:r>
              <a:rPr lang="da-DK" dirty="0"/>
              <a:t>: </a:t>
            </a:r>
            <a:r>
              <a:rPr lang="da-DK" b="1" dirty="0"/>
              <a:t>Angivet i følgeseddel</a:t>
            </a:r>
          </a:p>
          <a:p>
            <a:r>
              <a:rPr lang="da-DK" dirty="0"/>
              <a:t>Kommune: </a:t>
            </a:r>
            <a:r>
              <a:rPr lang="da-DK" b="1" dirty="0"/>
              <a:t>Hillerød Kommune</a:t>
            </a:r>
          </a:p>
        </p:txBody>
      </p:sp>
    </p:spTree>
    <p:extLst>
      <p:ext uri="{BB962C8B-B14F-4D97-AF65-F5344CB8AC3E}">
        <p14:creationId xmlns:p14="http://schemas.microsoft.com/office/powerpoint/2010/main" val="3223209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7ABA-EA4B-471E-8619-29C94EA1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61F7F598-DBA7-4AD1-A400-2EA62E890929}"/>
              </a:ext>
            </a:extLst>
          </p:cNvPr>
          <p:cNvSpPr/>
          <p:nvPr/>
        </p:nvSpPr>
        <p:spPr>
          <a:xfrm>
            <a:off x="1899388" y="2826824"/>
            <a:ext cx="8070601" cy="18059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98DB282C-BDE9-4D10-8611-AD6A0A7A4A48}"/>
              </a:ext>
            </a:extLst>
          </p:cNvPr>
          <p:cNvGrpSpPr/>
          <p:nvPr/>
        </p:nvGrpSpPr>
        <p:grpSpPr>
          <a:xfrm>
            <a:off x="2960747" y="3085642"/>
            <a:ext cx="1338943" cy="1273774"/>
            <a:chOff x="1058091" y="1469671"/>
            <a:chExt cx="1338943" cy="1273774"/>
          </a:xfrm>
        </p:grpSpPr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3069C211-B08C-4FDA-BAA6-A96CD377D740}"/>
                </a:ext>
              </a:extLst>
            </p:cNvPr>
            <p:cNvSpPr/>
            <p:nvPr/>
          </p:nvSpPr>
          <p:spPr>
            <a:xfrm>
              <a:off x="1058091" y="1999358"/>
              <a:ext cx="1338943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b="1" dirty="0"/>
                <a:t>Hvad mødte I </a:t>
              </a:r>
              <a:r>
                <a:rPr lang="da-DK" sz="1400" dirty="0"/>
                <a:t>ved løsning af denne opgave?</a:t>
              </a:r>
            </a:p>
          </p:txBody>
        </p:sp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CA65BE93-604D-4E99-95FE-A8BB53E14D2D}"/>
                </a:ext>
              </a:extLst>
            </p:cNvPr>
            <p:cNvGrpSpPr/>
            <p:nvPr/>
          </p:nvGrpSpPr>
          <p:grpSpPr>
            <a:xfrm>
              <a:off x="1507651" y="1469671"/>
              <a:ext cx="439822" cy="440709"/>
              <a:chOff x="7908737" y="2646784"/>
              <a:chExt cx="151241" cy="151546"/>
            </a:xfrm>
            <a:solidFill>
              <a:schemeClr val="accent5"/>
            </a:solidFill>
          </p:grpSpPr>
          <p:sp>
            <p:nvSpPr>
              <p:cNvPr id="11" name="Freeform: Shape 80">
                <a:extLst>
                  <a:ext uri="{FF2B5EF4-FFF2-40B4-BE49-F238E27FC236}">
                    <a16:creationId xmlns:a16="http://schemas.microsoft.com/office/drawing/2014/main" id="{21211459-32D7-44A2-ADC0-D46878A679BC}"/>
                  </a:ext>
                </a:extLst>
              </p:cNvPr>
              <p:cNvSpPr/>
              <p:nvPr/>
            </p:nvSpPr>
            <p:spPr>
              <a:xfrm>
                <a:off x="7908737" y="2707566"/>
                <a:ext cx="70742" cy="90764"/>
              </a:xfrm>
              <a:custGeom>
                <a:avLst/>
                <a:gdLst>
                  <a:gd name="connsiteX0" fmla="*/ 5607 w 70742"/>
                  <a:gd name="connsiteY0" fmla="*/ 143 h 90763"/>
                  <a:gd name="connsiteX1" fmla="*/ 10119 w 70742"/>
                  <a:gd name="connsiteY1" fmla="*/ 6590 h 90763"/>
                  <a:gd name="connsiteX2" fmla="*/ 10987 w 70742"/>
                  <a:gd name="connsiteY2" fmla="*/ 18096 h 90763"/>
                  <a:gd name="connsiteX3" fmla="*/ 20236 w 70742"/>
                  <a:gd name="connsiteY3" fmla="*/ 35714 h 90763"/>
                  <a:gd name="connsiteX4" fmla="*/ 34025 w 70742"/>
                  <a:gd name="connsiteY4" fmla="*/ 43936 h 90763"/>
                  <a:gd name="connsiteX5" fmla="*/ 24215 w 70742"/>
                  <a:gd name="connsiteY5" fmla="*/ 32591 h 90763"/>
                  <a:gd name="connsiteX6" fmla="*/ 21037 w 70742"/>
                  <a:gd name="connsiteY6" fmla="*/ 21686 h 90763"/>
                  <a:gd name="connsiteX7" fmla="*/ 29380 w 70742"/>
                  <a:gd name="connsiteY7" fmla="*/ 21032 h 90763"/>
                  <a:gd name="connsiteX8" fmla="*/ 48227 w 70742"/>
                  <a:gd name="connsiteY8" fmla="*/ 36796 h 90763"/>
                  <a:gd name="connsiteX9" fmla="*/ 68315 w 70742"/>
                  <a:gd name="connsiteY9" fmla="*/ 54148 h 90763"/>
                  <a:gd name="connsiteX10" fmla="*/ 70197 w 70742"/>
                  <a:gd name="connsiteY10" fmla="*/ 87517 h 90763"/>
                  <a:gd name="connsiteX11" fmla="*/ 68569 w 70742"/>
                  <a:gd name="connsiteY11" fmla="*/ 91427 h 90763"/>
                  <a:gd name="connsiteX12" fmla="*/ 49294 w 70742"/>
                  <a:gd name="connsiteY12" fmla="*/ 91427 h 90763"/>
                  <a:gd name="connsiteX13" fmla="*/ 47693 w 70742"/>
                  <a:gd name="connsiteY13" fmla="*/ 83926 h 90763"/>
                  <a:gd name="connsiteX14" fmla="*/ 34839 w 70742"/>
                  <a:gd name="connsiteY14" fmla="*/ 65640 h 90763"/>
                  <a:gd name="connsiteX15" fmla="*/ 16005 w 70742"/>
                  <a:gd name="connsiteY15" fmla="*/ 52733 h 90763"/>
                  <a:gd name="connsiteX16" fmla="*/ 1790 w 70742"/>
                  <a:gd name="connsiteY16" fmla="*/ 27199 h 90763"/>
                  <a:gd name="connsiteX17" fmla="*/ 5607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5607" y="143"/>
                    </a:moveTo>
                    <a:cubicBezTo>
                      <a:pt x="8571" y="624"/>
                      <a:pt x="9452" y="4148"/>
                      <a:pt x="10119" y="6590"/>
                    </a:cubicBezTo>
                    <a:cubicBezTo>
                      <a:pt x="11080" y="10354"/>
                      <a:pt x="10893" y="14251"/>
                      <a:pt x="10987" y="18096"/>
                    </a:cubicBezTo>
                    <a:cubicBezTo>
                      <a:pt x="11788" y="24903"/>
                      <a:pt x="16967" y="29988"/>
                      <a:pt x="20236" y="35714"/>
                    </a:cubicBezTo>
                    <a:cubicBezTo>
                      <a:pt x="23280" y="40346"/>
                      <a:pt x="28352" y="43870"/>
                      <a:pt x="34025" y="43936"/>
                    </a:cubicBezTo>
                    <a:cubicBezTo>
                      <a:pt x="31756" y="39398"/>
                      <a:pt x="28379" y="35501"/>
                      <a:pt x="24215" y="32591"/>
                    </a:cubicBezTo>
                    <a:cubicBezTo>
                      <a:pt x="21251" y="30002"/>
                      <a:pt x="19383" y="25477"/>
                      <a:pt x="21037" y="21686"/>
                    </a:cubicBezTo>
                    <a:cubicBezTo>
                      <a:pt x="22599" y="18683"/>
                      <a:pt x="27218" y="18883"/>
                      <a:pt x="29380" y="21032"/>
                    </a:cubicBezTo>
                    <a:cubicBezTo>
                      <a:pt x="35814" y="26091"/>
                      <a:pt x="40672" y="33192"/>
                      <a:pt x="48227" y="36796"/>
                    </a:cubicBezTo>
                    <a:cubicBezTo>
                      <a:pt x="55955" y="41094"/>
                      <a:pt x="64538" y="45672"/>
                      <a:pt x="68315" y="54148"/>
                    </a:cubicBezTo>
                    <a:cubicBezTo>
                      <a:pt x="72213" y="65760"/>
                      <a:pt x="72079" y="75504"/>
                      <a:pt x="70197" y="87517"/>
                    </a:cubicBezTo>
                    <a:cubicBezTo>
                      <a:pt x="69943" y="89759"/>
                      <a:pt x="69850" y="91334"/>
                      <a:pt x="68569" y="91427"/>
                    </a:cubicBezTo>
                    <a:lnTo>
                      <a:pt x="49294" y="91427"/>
                    </a:lnTo>
                    <a:cubicBezTo>
                      <a:pt x="47186" y="91267"/>
                      <a:pt x="47746" y="86355"/>
                      <a:pt x="47693" y="83926"/>
                    </a:cubicBezTo>
                    <a:cubicBezTo>
                      <a:pt x="47693" y="74196"/>
                      <a:pt x="41713" y="68256"/>
                      <a:pt x="34839" y="65640"/>
                    </a:cubicBezTo>
                    <a:cubicBezTo>
                      <a:pt x="27658" y="61969"/>
                      <a:pt x="17487" y="55482"/>
                      <a:pt x="16005" y="52733"/>
                    </a:cubicBezTo>
                    <a:cubicBezTo>
                      <a:pt x="11734" y="44417"/>
                      <a:pt x="2778" y="35101"/>
                      <a:pt x="1790" y="27199"/>
                    </a:cubicBezTo>
                    <a:cubicBezTo>
                      <a:pt x="803" y="19297"/>
                      <a:pt x="-2894" y="-137"/>
                      <a:pt x="5607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12" name="Freeform: Shape 81">
                <a:extLst>
                  <a:ext uri="{FF2B5EF4-FFF2-40B4-BE49-F238E27FC236}">
                    <a16:creationId xmlns:a16="http://schemas.microsoft.com/office/drawing/2014/main" id="{581B32EE-F6C4-474D-9C26-42B2A4055D0F}"/>
                  </a:ext>
                </a:extLst>
              </p:cNvPr>
              <p:cNvSpPr/>
              <p:nvPr/>
            </p:nvSpPr>
            <p:spPr>
              <a:xfrm>
                <a:off x="7989236" y="2707539"/>
                <a:ext cx="70742" cy="90764"/>
              </a:xfrm>
              <a:custGeom>
                <a:avLst/>
                <a:gdLst>
                  <a:gd name="connsiteX0" fmla="*/ 66006 w 70742"/>
                  <a:gd name="connsiteY0" fmla="*/ 170 h 90763"/>
                  <a:gd name="connsiteX1" fmla="*/ 61495 w 70742"/>
                  <a:gd name="connsiteY1" fmla="*/ 6617 h 90763"/>
                  <a:gd name="connsiteX2" fmla="*/ 60627 w 70742"/>
                  <a:gd name="connsiteY2" fmla="*/ 18122 h 90763"/>
                  <a:gd name="connsiteX3" fmla="*/ 51377 w 70742"/>
                  <a:gd name="connsiteY3" fmla="*/ 35741 h 90763"/>
                  <a:gd name="connsiteX4" fmla="*/ 37589 w 70742"/>
                  <a:gd name="connsiteY4" fmla="*/ 43963 h 90763"/>
                  <a:gd name="connsiteX5" fmla="*/ 47400 w 70742"/>
                  <a:gd name="connsiteY5" fmla="*/ 32618 h 90763"/>
                  <a:gd name="connsiteX6" fmla="*/ 50576 w 70742"/>
                  <a:gd name="connsiteY6" fmla="*/ 21713 h 90763"/>
                  <a:gd name="connsiteX7" fmla="*/ 42234 w 70742"/>
                  <a:gd name="connsiteY7" fmla="*/ 21059 h 90763"/>
                  <a:gd name="connsiteX8" fmla="*/ 23388 w 70742"/>
                  <a:gd name="connsiteY8" fmla="*/ 36822 h 90763"/>
                  <a:gd name="connsiteX9" fmla="*/ 3299 w 70742"/>
                  <a:gd name="connsiteY9" fmla="*/ 54174 h 90763"/>
                  <a:gd name="connsiteX10" fmla="*/ 1417 w 70742"/>
                  <a:gd name="connsiteY10" fmla="*/ 87543 h 90763"/>
                  <a:gd name="connsiteX11" fmla="*/ 3032 w 70742"/>
                  <a:gd name="connsiteY11" fmla="*/ 91454 h 90763"/>
                  <a:gd name="connsiteX12" fmla="*/ 22319 w 70742"/>
                  <a:gd name="connsiteY12" fmla="*/ 91454 h 90763"/>
                  <a:gd name="connsiteX13" fmla="*/ 23921 w 70742"/>
                  <a:gd name="connsiteY13" fmla="*/ 83953 h 90763"/>
                  <a:gd name="connsiteX14" fmla="*/ 36775 w 70742"/>
                  <a:gd name="connsiteY14" fmla="*/ 65666 h 90763"/>
                  <a:gd name="connsiteX15" fmla="*/ 55608 w 70742"/>
                  <a:gd name="connsiteY15" fmla="*/ 52759 h 90763"/>
                  <a:gd name="connsiteX16" fmla="*/ 69824 w 70742"/>
                  <a:gd name="connsiteY16" fmla="*/ 27225 h 90763"/>
                  <a:gd name="connsiteX17" fmla="*/ 66006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66006" y="170"/>
                    </a:moveTo>
                    <a:cubicBezTo>
                      <a:pt x="63043" y="650"/>
                      <a:pt x="62162" y="4174"/>
                      <a:pt x="61495" y="6617"/>
                    </a:cubicBezTo>
                    <a:cubicBezTo>
                      <a:pt x="60533" y="10381"/>
                      <a:pt x="60720" y="14278"/>
                      <a:pt x="60627" y="18122"/>
                    </a:cubicBezTo>
                    <a:cubicBezTo>
                      <a:pt x="59826" y="24930"/>
                      <a:pt x="54634" y="30015"/>
                      <a:pt x="51377" y="35741"/>
                    </a:cubicBezTo>
                    <a:cubicBezTo>
                      <a:pt x="48334" y="40373"/>
                      <a:pt x="43262" y="43897"/>
                      <a:pt x="37589" y="43963"/>
                    </a:cubicBezTo>
                    <a:cubicBezTo>
                      <a:pt x="39858" y="39425"/>
                      <a:pt x="43235" y="35528"/>
                      <a:pt x="47400" y="32618"/>
                    </a:cubicBezTo>
                    <a:cubicBezTo>
                      <a:pt x="50363" y="30028"/>
                      <a:pt x="52232" y="25504"/>
                      <a:pt x="50576" y="21713"/>
                    </a:cubicBezTo>
                    <a:cubicBezTo>
                      <a:pt x="49015" y="18710"/>
                      <a:pt x="44396" y="18910"/>
                      <a:pt x="42234" y="21059"/>
                    </a:cubicBezTo>
                    <a:cubicBezTo>
                      <a:pt x="35801" y="26118"/>
                      <a:pt x="30942" y="33219"/>
                      <a:pt x="23388" y="36822"/>
                    </a:cubicBezTo>
                    <a:cubicBezTo>
                      <a:pt x="15659" y="41120"/>
                      <a:pt x="7076" y="45698"/>
                      <a:pt x="3299" y="54174"/>
                    </a:cubicBezTo>
                    <a:cubicBezTo>
                      <a:pt x="-598" y="65787"/>
                      <a:pt x="-465" y="75530"/>
                      <a:pt x="1417" y="87543"/>
                    </a:cubicBezTo>
                    <a:cubicBezTo>
                      <a:pt x="1671" y="89786"/>
                      <a:pt x="1764" y="91361"/>
                      <a:pt x="3032" y="91454"/>
                    </a:cubicBezTo>
                    <a:lnTo>
                      <a:pt x="22319" y="91454"/>
                    </a:lnTo>
                    <a:cubicBezTo>
                      <a:pt x="24428" y="91294"/>
                      <a:pt x="23868" y="86382"/>
                      <a:pt x="23921" y="83953"/>
                    </a:cubicBezTo>
                    <a:cubicBezTo>
                      <a:pt x="23921" y="74222"/>
                      <a:pt x="29887" y="68283"/>
                      <a:pt x="36775" y="65666"/>
                    </a:cubicBezTo>
                    <a:cubicBezTo>
                      <a:pt x="43956" y="61996"/>
                      <a:pt x="54127" y="55509"/>
                      <a:pt x="55608" y="52759"/>
                    </a:cubicBezTo>
                    <a:cubicBezTo>
                      <a:pt x="59880" y="44444"/>
                      <a:pt x="68836" y="35127"/>
                      <a:pt x="69824" y="27225"/>
                    </a:cubicBezTo>
                    <a:cubicBezTo>
                      <a:pt x="70811" y="19324"/>
                      <a:pt x="74509" y="-137"/>
                      <a:pt x="66006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>
                  <a:solidFill>
                    <a:srgbClr val="007398"/>
                  </a:solidFill>
                </a:endParaRPr>
              </a:p>
            </p:txBody>
          </p:sp>
          <p:sp>
            <p:nvSpPr>
              <p:cNvPr id="13" name="Freeform: Shape 82">
                <a:extLst>
                  <a:ext uri="{FF2B5EF4-FFF2-40B4-BE49-F238E27FC236}">
                    <a16:creationId xmlns:a16="http://schemas.microsoft.com/office/drawing/2014/main" id="{F53C931B-4947-4620-ADA2-9B2049956033}"/>
                  </a:ext>
                </a:extLst>
              </p:cNvPr>
              <p:cNvSpPr/>
              <p:nvPr/>
            </p:nvSpPr>
            <p:spPr>
              <a:xfrm>
                <a:off x="7936375" y="2646784"/>
                <a:ext cx="96103" cy="96103"/>
              </a:xfrm>
              <a:custGeom>
                <a:avLst/>
                <a:gdLst>
                  <a:gd name="connsiteX0" fmla="*/ 47137 w 96102"/>
                  <a:gd name="connsiteY0" fmla="*/ 140 h 96102"/>
                  <a:gd name="connsiteX1" fmla="*/ 39542 w 96102"/>
                  <a:gd name="connsiteY1" fmla="*/ 3998 h 96102"/>
                  <a:gd name="connsiteX2" fmla="*/ 39542 w 96102"/>
                  <a:gd name="connsiteY2" fmla="*/ 9110 h 96102"/>
                  <a:gd name="connsiteX3" fmla="*/ 37807 w 96102"/>
                  <a:gd name="connsiteY3" fmla="*/ 11125 h 96102"/>
                  <a:gd name="connsiteX4" fmla="*/ 33563 w 96102"/>
                  <a:gd name="connsiteY4" fmla="*/ 12660 h 96102"/>
                  <a:gd name="connsiteX5" fmla="*/ 29558 w 96102"/>
                  <a:gd name="connsiteY5" fmla="*/ 14542 h 96102"/>
                  <a:gd name="connsiteX6" fmla="*/ 26889 w 96102"/>
                  <a:gd name="connsiteY6" fmla="*/ 14342 h 96102"/>
                  <a:gd name="connsiteX7" fmla="*/ 23285 w 96102"/>
                  <a:gd name="connsiteY7" fmla="*/ 10725 h 96102"/>
                  <a:gd name="connsiteX8" fmla="*/ 14275 w 96102"/>
                  <a:gd name="connsiteY8" fmla="*/ 14275 h 96102"/>
                  <a:gd name="connsiteX9" fmla="*/ 10724 w 96102"/>
                  <a:gd name="connsiteY9" fmla="*/ 23285 h 96102"/>
                  <a:gd name="connsiteX10" fmla="*/ 14329 w 96102"/>
                  <a:gd name="connsiteY10" fmla="*/ 26902 h 96102"/>
                  <a:gd name="connsiteX11" fmla="*/ 14529 w 96102"/>
                  <a:gd name="connsiteY11" fmla="*/ 29572 h 96102"/>
                  <a:gd name="connsiteX12" fmla="*/ 12646 w 96102"/>
                  <a:gd name="connsiteY12" fmla="*/ 33576 h 96102"/>
                  <a:gd name="connsiteX13" fmla="*/ 11125 w 96102"/>
                  <a:gd name="connsiteY13" fmla="*/ 37821 h 96102"/>
                  <a:gd name="connsiteX14" fmla="*/ 9096 w 96102"/>
                  <a:gd name="connsiteY14" fmla="*/ 39556 h 96102"/>
                  <a:gd name="connsiteX15" fmla="*/ 3997 w 96102"/>
                  <a:gd name="connsiteY15" fmla="*/ 39556 h 96102"/>
                  <a:gd name="connsiteX16" fmla="*/ 140 w 96102"/>
                  <a:gd name="connsiteY16" fmla="*/ 48445 h 96102"/>
                  <a:gd name="connsiteX17" fmla="*/ 3997 w 96102"/>
                  <a:gd name="connsiteY17" fmla="*/ 57321 h 96102"/>
                  <a:gd name="connsiteX18" fmla="*/ 9096 w 96102"/>
                  <a:gd name="connsiteY18" fmla="*/ 57321 h 96102"/>
                  <a:gd name="connsiteX19" fmla="*/ 11125 w 96102"/>
                  <a:gd name="connsiteY19" fmla="*/ 59056 h 96102"/>
                  <a:gd name="connsiteX20" fmla="*/ 12607 w 96102"/>
                  <a:gd name="connsiteY20" fmla="*/ 63208 h 96102"/>
                  <a:gd name="connsiteX21" fmla="*/ 14529 w 96102"/>
                  <a:gd name="connsiteY21" fmla="*/ 67279 h 96102"/>
                  <a:gd name="connsiteX22" fmla="*/ 14329 w 96102"/>
                  <a:gd name="connsiteY22" fmla="*/ 69948 h 96102"/>
                  <a:gd name="connsiteX23" fmla="*/ 10724 w 96102"/>
                  <a:gd name="connsiteY23" fmla="*/ 73552 h 96102"/>
                  <a:gd name="connsiteX24" fmla="*/ 14275 w 96102"/>
                  <a:gd name="connsiteY24" fmla="*/ 82562 h 96102"/>
                  <a:gd name="connsiteX25" fmla="*/ 23285 w 96102"/>
                  <a:gd name="connsiteY25" fmla="*/ 86112 h 96102"/>
                  <a:gd name="connsiteX26" fmla="*/ 26889 w 96102"/>
                  <a:gd name="connsiteY26" fmla="*/ 82508 h 96102"/>
                  <a:gd name="connsiteX27" fmla="*/ 29558 w 96102"/>
                  <a:gd name="connsiteY27" fmla="*/ 82295 h 96102"/>
                  <a:gd name="connsiteX28" fmla="*/ 33629 w 96102"/>
                  <a:gd name="connsiteY28" fmla="*/ 84217 h 96102"/>
                  <a:gd name="connsiteX29" fmla="*/ 37794 w 96102"/>
                  <a:gd name="connsiteY29" fmla="*/ 85712 h 96102"/>
                  <a:gd name="connsiteX30" fmla="*/ 39529 w 96102"/>
                  <a:gd name="connsiteY30" fmla="*/ 87727 h 96102"/>
                  <a:gd name="connsiteX31" fmla="*/ 39529 w 96102"/>
                  <a:gd name="connsiteY31" fmla="*/ 92826 h 96102"/>
                  <a:gd name="connsiteX32" fmla="*/ 48405 w 96102"/>
                  <a:gd name="connsiteY32" fmla="*/ 96697 h 96102"/>
                  <a:gd name="connsiteX33" fmla="*/ 57281 w 96102"/>
                  <a:gd name="connsiteY33" fmla="*/ 92826 h 96102"/>
                  <a:gd name="connsiteX34" fmla="*/ 57281 w 96102"/>
                  <a:gd name="connsiteY34" fmla="*/ 87727 h 96102"/>
                  <a:gd name="connsiteX35" fmla="*/ 59016 w 96102"/>
                  <a:gd name="connsiteY35" fmla="*/ 85712 h 96102"/>
                  <a:gd name="connsiteX36" fmla="*/ 63194 w 96102"/>
                  <a:gd name="connsiteY36" fmla="*/ 84217 h 96102"/>
                  <a:gd name="connsiteX37" fmla="*/ 67198 w 96102"/>
                  <a:gd name="connsiteY37" fmla="*/ 82295 h 96102"/>
                  <a:gd name="connsiteX38" fmla="*/ 69868 w 96102"/>
                  <a:gd name="connsiteY38" fmla="*/ 82495 h 96102"/>
                  <a:gd name="connsiteX39" fmla="*/ 73472 w 96102"/>
                  <a:gd name="connsiteY39" fmla="*/ 86112 h 96102"/>
                  <a:gd name="connsiteX40" fmla="*/ 82482 w 96102"/>
                  <a:gd name="connsiteY40" fmla="*/ 82562 h 96102"/>
                  <a:gd name="connsiteX41" fmla="*/ 86032 w 96102"/>
                  <a:gd name="connsiteY41" fmla="*/ 73552 h 96102"/>
                  <a:gd name="connsiteX42" fmla="*/ 82428 w 96102"/>
                  <a:gd name="connsiteY42" fmla="*/ 69948 h 96102"/>
                  <a:gd name="connsiteX43" fmla="*/ 82228 w 96102"/>
                  <a:gd name="connsiteY43" fmla="*/ 67279 h 96102"/>
                  <a:gd name="connsiteX44" fmla="*/ 84150 w 96102"/>
                  <a:gd name="connsiteY44" fmla="*/ 63208 h 96102"/>
                  <a:gd name="connsiteX45" fmla="*/ 85631 w 96102"/>
                  <a:gd name="connsiteY45" fmla="*/ 59056 h 96102"/>
                  <a:gd name="connsiteX46" fmla="*/ 87660 w 96102"/>
                  <a:gd name="connsiteY46" fmla="*/ 57321 h 96102"/>
                  <a:gd name="connsiteX47" fmla="*/ 92759 w 96102"/>
                  <a:gd name="connsiteY47" fmla="*/ 57321 h 96102"/>
                  <a:gd name="connsiteX48" fmla="*/ 96616 w 96102"/>
                  <a:gd name="connsiteY48" fmla="*/ 48445 h 96102"/>
                  <a:gd name="connsiteX49" fmla="*/ 92759 w 96102"/>
                  <a:gd name="connsiteY49" fmla="*/ 39556 h 96102"/>
                  <a:gd name="connsiteX50" fmla="*/ 87687 w 96102"/>
                  <a:gd name="connsiteY50" fmla="*/ 39556 h 96102"/>
                  <a:gd name="connsiteX51" fmla="*/ 85658 w 96102"/>
                  <a:gd name="connsiteY51" fmla="*/ 37821 h 96102"/>
                  <a:gd name="connsiteX52" fmla="*/ 84136 w 96102"/>
                  <a:gd name="connsiteY52" fmla="*/ 33576 h 96102"/>
                  <a:gd name="connsiteX53" fmla="*/ 82255 w 96102"/>
                  <a:gd name="connsiteY53" fmla="*/ 29572 h 96102"/>
                  <a:gd name="connsiteX54" fmla="*/ 82455 w 96102"/>
                  <a:gd name="connsiteY54" fmla="*/ 26902 h 96102"/>
                  <a:gd name="connsiteX55" fmla="*/ 86058 w 96102"/>
                  <a:gd name="connsiteY55" fmla="*/ 23285 h 96102"/>
                  <a:gd name="connsiteX56" fmla="*/ 82508 w 96102"/>
                  <a:gd name="connsiteY56" fmla="*/ 14275 h 96102"/>
                  <a:gd name="connsiteX57" fmla="*/ 73499 w 96102"/>
                  <a:gd name="connsiteY57" fmla="*/ 10725 h 96102"/>
                  <a:gd name="connsiteX58" fmla="*/ 69895 w 96102"/>
                  <a:gd name="connsiteY58" fmla="*/ 14342 h 96102"/>
                  <a:gd name="connsiteX59" fmla="*/ 67225 w 96102"/>
                  <a:gd name="connsiteY59" fmla="*/ 14542 h 96102"/>
                  <a:gd name="connsiteX60" fmla="*/ 63221 w 96102"/>
                  <a:gd name="connsiteY60" fmla="*/ 12660 h 96102"/>
                  <a:gd name="connsiteX61" fmla="*/ 58977 w 96102"/>
                  <a:gd name="connsiteY61" fmla="*/ 11125 h 96102"/>
                  <a:gd name="connsiteX62" fmla="*/ 57241 w 96102"/>
                  <a:gd name="connsiteY62" fmla="*/ 9110 h 96102"/>
                  <a:gd name="connsiteX63" fmla="*/ 57241 w 96102"/>
                  <a:gd name="connsiteY63" fmla="*/ 3998 h 96102"/>
                  <a:gd name="connsiteX64" fmla="*/ 48365 w 96102"/>
                  <a:gd name="connsiteY64" fmla="*/ 140 h 96102"/>
                  <a:gd name="connsiteX65" fmla="*/ 48472 w 96102"/>
                  <a:gd name="connsiteY65" fmla="*/ 21683 h 96102"/>
                  <a:gd name="connsiteX66" fmla="*/ 75167 w 96102"/>
                  <a:gd name="connsiteY66" fmla="*/ 48378 h 96102"/>
                  <a:gd name="connsiteX67" fmla="*/ 48472 w 96102"/>
                  <a:gd name="connsiteY67" fmla="*/ 75074 h 96102"/>
                  <a:gd name="connsiteX68" fmla="*/ 21777 w 96102"/>
                  <a:gd name="connsiteY68" fmla="*/ 48378 h 96102"/>
                  <a:gd name="connsiteX69" fmla="*/ 48418 w 96102"/>
                  <a:gd name="connsiteY69" fmla="*/ 21737 h 9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6102" h="96102">
                    <a:moveTo>
                      <a:pt x="47137" y="140"/>
                    </a:moveTo>
                    <a:cubicBezTo>
                      <a:pt x="41010" y="140"/>
                      <a:pt x="39542" y="567"/>
                      <a:pt x="39542" y="3998"/>
                    </a:cubicBezTo>
                    <a:lnTo>
                      <a:pt x="39542" y="9110"/>
                    </a:lnTo>
                    <a:cubicBezTo>
                      <a:pt x="39475" y="10098"/>
                      <a:pt x="38768" y="10912"/>
                      <a:pt x="37807" y="11125"/>
                    </a:cubicBezTo>
                    <a:cubicBezTo>
                      <a:pt x="36365" y="11553"/>
                      <a:pt x="34951" y="12073"/>
                      <a:pt x="33563" y="12660"/>
                    </a:cubicBezTo>
                    <a:cubicBezTo>
                      <a:pt x="32188" y="13208"/>
                      <a:pt x="30853" y="13835"/>
                      <a:pt x="29558" y="14542"/>
                    </a:cubicBezTo>
                    <a:cubicBezTo>
                      <a:pt x="28717" y="15076"/>
                      <a:pt x="27636" y="14996"/>
                      <a:pt x="26889" y="14342"/>
                    </a:cubicBezTo>
                    <a:lnTo>
                      <a:pt x="23285" y="10725"/>
                    </a:lnTo>
                    <a:cubicBezTo>
                      <a:pt x="20695" y="8135"/>
                      <a:pt x="19361" y="9177"/>
                      <a:pt x="14275" y="14275"/>
                    </a:cubicBezTo>
                    <a:cubicBezTo>
                      <a:pt x="9190" y="19374"/>
                      <a:pt x="8135" y="20709"/>
                      <a:pt x="10724" y="23285"/>
                    </a:cubicBezTo>
                    <a:lnTo>
                      <a:pt x="14329" y="26902"/>
                    </a:lnTo>
                    <a:cubicBezTo>
                      <a:pt x="14982" y="27649"/>
                      <a:pt x="15062" y="28731"/>
                      <a:pt x="14529" y="29572"/>
                    </a:cubicBezTo>
                    <a:cubicBezTo>
                      <a:pt x="13835" y="30866"/>
                      <a:pt x="13194" y="32201"/>
                      <a:pt x="12646" y="33576"/>
                    </a:cubicBezTo>
                    <a:cubicBezTo>
                      <a:pt x="12059" y="34964"/>
                      <a:pt x="11552" y="36379"/>
                      <a:pt x="11125" y="37821"/>
                    </a:cubicBezTo>
                    <a:cubicBezTo>
                      <a:pt x="10898" y="38781"/>
                      <a:pt x="10084" y="39489"/>
                      <a:pt x="9096" y="39556"/>
                    </a:cubicBezTo>
                    <a:lnTo>
                      <a:pt x="3997" y="39556"/>
                    </a:lnTo>
                    <a:cubicBezTo>
                      <a:pt x="340" y="39556"/>
                      <a:pt x="140" y="41238"/>
                      <a:pt x="140" y="48445"/>
                    </a:cubicBezTo>
                    <a:cubicBezTo>
                      <a:pt x="140" y="55653"/>
                      <a:pt x="340" y="57321"/>
                      <a:pt x="3997" y="57321"/>
                    </a:cubicBezTo>
                    <a:lnTo>
                      <a:pt x="9096" y="57321"/>
                    </a:lnTo>
                    <a:cubicBezTo>
                      <a:pt x="10084" y="57388"/>
                      <a:pt x="10898" y="58095"/>
                      <a:pt x="11125" y="59056"/>
                    </a:cubicBezTo>
                    <a:cubicBezTo>
                      <a:pt x="11552" y="60471"/>
                      <a:pt x="12046" y="61846"/>
                      <a:pt x="12607" y="63208"/>
                    </a:cubicBezTo>
                    <a:cubicBezTo>
                      <a:pt x="13167" y="64596"/>
                      <a:pt x="13808" y="65957"/>
                      <a:pt x="14529" y="67279"/>
                    </a:cubicBezTo>
                    <a:cubicBezTo>
                      <a:pt x="15049" y="68120"/>
                      <a:pt x="14969" y="69201"/>
                      <a:pt x="14329" y="69948"/>
                    </a:cubicBezTo>
                    <a:lnTo>
                      <a:pt x="10724" y="73552"/>
                    </a:lnTo>
                    <a:cubicBezTo>
                      <a:pt x="8135" y="76141"/>
                      <a:pt x="9177" y="77463"/>
                      <a:pt x="14275" y="82562"/>
                    </a:cubicBezTo>
                    <a:cubicBezTo>
                      <a:pt x="19374" y="87660"/>
                      <a:pt x="20695" y="88701"/>
                      <a:pt x="23285" y="86112"/>
                    </a:cubicBezTo>
                    <a:lnTo>
                      <a:pt x="26889" y="82508"/>
                    </a:lnTo>
                    <a:cubicBezTo>
                      <a:pt x="27636" y="81854"/>
                      <a:pt x="28717" y="81761"/>
                      <a:pt x="29558" y="82295"/>
                    </a:cubicBezTo>
                    <a:cubicBezTo>
                      <a:pt x="30879" y="83015"/>
                      <a:pt x="32241" y="83656"/>
                      <a:pt x="33629" y="84217"/>
                    </a:cubicBezTo>
                    <a:cubicBezTo>
                      <a:pt x="34991" y="84791"/>
                      <a:pt x="36379" y="85298"/>
                      <a:pt x="37794" y="85712"/>
                    </a:cubicBezTo>
                    <a:cubicBezTo>
                      <a:pt x="38754" y="85925"/>
                      <a:pt x="39449" y="86753"/>
                      <a:pt x="39529" y="87727"/>
                    </a:cubicBezTo>
                    <a:lnTo>
                      <a:pt x="39529" y="92826"/>
                    </a:lnTo>
                    <a:cubicBezTo>
                      <a:pt x="39529" y="96483"/>
                      <a:pt x="41197" y="96697"/>
                      <a:pt x="48405" y="96697"/>
                    </a:cubicBezTo>
                    <a:cubicBezTo>
                      <a:pt x="55613" y="96697"/>
                      <a:pt x="57281" y="96483"/>
                      <a:pt x="57281" y="92826"/>
                    </a:cubicBezTo>
                    <a:lnTo>
                      <a:pt x="57281" y="87727"/>
                    </a:lnTo>
                    <a:cubicBezTo>
                      <a:pt x="57361" y="86753"/>
                      <a:pt x="58055" y="85925"/>
                      <a:pt x="59016" y="85712"/>
                    </a:cubicBezTo>
                    <a:cubicBezTo>
                      <a:pt x="60431" y="85285"/>
                      <a:pt x="61833" y="84791"/>
                      <a:pt x="63194" y="84217"/>
                    </a:cubicBezTo>
                    <a:cubicBezTo>
                      <a:pt x="64569" y="83656"/>
                      <a:pt x="65904" y="83002"/>
                      <a:pt x="67198" y="82295"/>
                    </a:cubicBezTo>
                    <a:cubicBezTo>
                      <a:pt x="68039" y="81761"/>
                      <a:pt x="69120" y="81841"/>
                      <a:pt x="69868" y="82495"/>
                    </a:cubicBezTo>
                    <a:lnTo>
                      <a:pt x="73472" y="86112"/>
                    </a:lnTo>
                    <a:cubicBezTo>
                      <a:pt x="76061" y="88701"/>
                      <a:pt x="77382" y="87660"/>
                      <a:pt x="82482" y="82562"/>
                    </a:cubicBezTo>
                    <a:cubicBezTo>
                      <a:pt x="87580" y="77463"/>
                      <a:pt x="88622" y="76141"/>
                      <a:pt x="86032" y="73552"/>
                    </a:cubicBezTo>
                    <a:lnTo>
                      <a:pt x="82428" y="69948"/>
                    </a:lnTo>
                    <a:cubicBezTo>
                      <a:pt x="81787" y="69201"/>
                      <a:pt x="81707" y="68120"/>
                      <a:pt x="82228" y="67279"/>
                    </a:cubicBezTo>
                    <a:cubicBezTo>
                      <a:pt x="82949" y="65957"/>
                      <a:pt x="83590" y="64596"/>
                      <a:pt x="84150" y="63208"/>
                    </a:cubicBezTo>
                    <a:cubicBezTo>
                      <a:pt x="84710" y="61846"/>
                      <a:pt x="85205" y="60471"/>
                      <a:pt x="85631" y="59056"/>
                    </a:cubicBezTo>
                    <a:cubicBezTo>
                      <a:pt x="85858" y="58095"/>
                      <a:pt x="86673" y="57388"/>
                      <a:pt x="87660" y="57321"/>
                    </a:cubicBezTo>
                    <a:lnTo>
                      <a:pt x="92759" y="57321"/>
                    </a:lnTo>
                    <a:cubicBezTo>
                      <a:pt x="96416" y="57321"/>
                      <a:pt x="96616" y="55653"/>
                      <a:pt x="96616" y="48445"/>
                    </a:cubicBezTo>
                    <a:cubicBezTo>
                      <a:pt x="96616" y="41238"/>
                      <a:pt x="96416" y="39556"/>
                      <a:pt x="92759" y="39556"/>
                    </a:cubicBezTo>
                    <a:lnTo>
                      <a:pt x="87687" y="39556"/>
                    </a:lnTo>
                    <a:cubicBezTo>
                      <a:pt x="86699" y="39489"/>
                      <a:pt x="85885" y="38781"/>
                      <a:pt x="85658" y="37821"/>
                    </a:cubicBezTo>
                    <a:cubicBezTo>
                      <a:pt x="85231" y="36379"/>
                      <a:pt x="84724" y="34964"/>
                      <a:pt x="84136" y="33576"/>
                    </a:cubicBezTo>
                    <a:cubicBezTo>
                      <a:pt x="83590" y="32201"/>
                      <a:pt x="82949" y="30866"/>
                      <a:pt x="82255" y="29572"/>
                    </a:cubicBezTo>
                    <a:cubicBezTo>
                      <a:pt x="81720" y="28731"/>
                      <a:pt x="81800" y="27649"/>
                      <a:pt x="82455" y="26902"/>
                    </a:cubicBezTo>
                    <a:lnTo>
                      <a:pt x="86058" y="23285"/>
                    </a:lnTo>
                    <a:cubicBezTo>
                      <a:pt x="88648" y="20709"/>
                      <a:pt x="87607" y="19374"/>
                      <a:pt x="82508" y="14275"/>
                    </a:cubicBezTo>
                    <a:cubicBezTo>
                      <a:pt x="77409" y="9177"/>
                      <a:pt x="76088" y="8135"/>
                      <a:pt x="73499" y="10725"/>
                    </a:cubicBezTo>
                    <a:lnTo>
                      <a:pt x="69895" y="14342"/>
                    </a:lnTo>
                    <a:cubicBezTo>
                      <a:pt x="69147" y="14996"/>
                      <a:pt x="68066" y="15076"/>
                      <a:pt x="67225" y="14542"/>
                    </a:cubicBezTo>
                    <a:cubicBezTo>
                      <a:pt x="65931" y="13835"/>
                      <a:pt x="64596" y="13208"/>
                      <a:pt x="63221" y="12660"/>
                    </a:cubicBezTo>
                    <a:cubicBezTo>
                      <a:pt x="61833" y="12073"/>
                      <a:pt x="60418" y="11553"/>
                      <a:pt x="58977" y="11125"/>
                    </a:cubicBezTo>
                    <a:cubicBezTo>
                      <a:pt x="58015" y="10912"/>
                      <a:pt x="57308" y="10098"/>
                      <a:pt x="57241" y="9110"/>
                    </a:cubicBezTo>
                    <a:lnTo>
                      <a:pt x="57241" y="3998"/>
                    </a:lnTo>
                    <a:cubicBezTo>
                      <a:pt x="57241" y="340"/>
                      <a:pt x="55573" y="140"/>
                      <a:pt x="48365" y="140"/>
                    </a:cubicBezTo>
                    <a:close/>
                    <a:moveTo>
                      <a:pt x="48472" y="21683"/>
                    </a:moveTo>
                    <a:cubicBezTo>
                      <a:pt x="63221" y="21683"/>
                      <a:pt x="75167" y="33629"/>
                      <a:pt x="75167" y="48378"/>
                    </a:cubicBezTo>
                    <a:cubicBezTo>
                      <a:pt x="75167" y="63128"/>
                      <a:pt x="63221" y="75074"/>
                      <a:pt x="48472" y="75074"/>
                    </a:cubicBezTo>
                    <a:cubicBezTo>
                      <a:pt x="33722" y="75074"/>
                      <a:pt x="21777" y="63128"/>
                      <a:pt x="21777" y="48378"/>
                    </a:cubicBezTo>
                    <a:cubicBezTo>
                      <a:pt x="21803" y="33683"/>
                      <a:pt x="33722" y="21763"/>
                      <a:pt x="48418" y="21737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</p:grpSp>
        <p:cxnSp>
          <p:nvCxnSpPr>
            <p:cNvPr id="9" name="Straight Connector 90">
              <a:extLst>
                <a:ext uri="{FF2B5EF4-FFF2-40B4-BE49-F238E27FC236}">
                  <a16:creationId xmlns:a16="http://schemas.microsoft.com/office/drawing/2014/main" id="{AA3D139D-C8F4-49F6-AB49-E7C8E58468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3">
              <a:extLst>
                <a:ext uri="{FF2B5EF4-FFF2-40B4-BE49-F238E27FC236}">
                  <a16:creationId xmlns:a16="http://schemas.microsoft.com/office/drawing/2014/main" id="{C752A2A6-3B58-431C-B7D8-CE53A2E6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BA9587DF-F2AB-49A5-8F52-31783788E745}"/>
              </a:ext>
            </a:extLst>
          </p:cNvPr>
          <p:cNvGrpSpPr/>
          <p:nvPr/>
        </p:nvGrpSpPr>
        <p:grpSpPr>
          <a:xfrm>
            <a:off x="5229911" y="3085640"/>
            <a:ext cx="1339200" cy="1273776"/>
            <a:chOff x="3396343" y="1469669"/>
            <a:chExt cx="1339200" cy="127377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4AE47C8-D926-4893-B970-323CD0FC41DA}"/>
                </a:ext>
              </a:extLst>
            </p:cNvPr>
            <p:cNvSpPr/>
            <p:nvPr/>
          </p:nvSpPr>
          <p:spPr>
            <a:xfrm>
              <a:off x="3876514" y="1469669"/>
              <a:ext cx="378858" cy="440711"/>
            </a:xfrm>
            <a:custGeom>
              <a:avLst/>
              <a:gdLst>
                <a:gd name="connsiteX0" fmla="*/ 57416 w 130806"/>
                <a:gd name="connsiteY0" fmla="*/ 141 h 152162"/>
                <a:gd name="connsiteX1" fmla="*/ 49408 w 130806"/>
                <a:gd name="connsiteY1" fmla="*/ 435 h 152162"/>
                <a:gd name="connsiteX2" fmla="*/ 2251 w 130806"/>
                <a:gd name="connsiteY2" fmla="*/ 66319 h 152162"/>
                <a:gd name="connsiteX3" fmla="*/ 21458 w 130806"/>
                <a:gd name="connsiteY3" fmla="*/ 107269 h 152162"/>
                <a:gd name="connsiteX4" fmla="*/ 22659 w 130806"/>
                <a:gd name="connsiteY4" fmla="*/ 116853 h 152162"/>
                <a:gd name="connsiteX5" fmla="*/ 12755 w 130806"/>
                <a:gd name="connsiteY5" fmla="*/ 147299 h 152162"/>
                <a:gd name="connsiteX6" fmla="*/ 12488 w 130806"/>
                <a:gd name="connsiteY6" fmla="*/ 148140 h 152162"/>
                <a:gd name="connsiteX7" fmla="*/ 13115 w 130806"/>
                <a:gd name="connsiteY7" fmla="*/ 150969 h 152162"/>
                <a:gd name="connsiteX8" fmla="*/ 15451 w 130806"/>
                <a:gd name="connsiteY8" fmla="*/ 152224 h 152162"/>
                <a:gd name="connsiteX9" fmla="*/ 80694 w 130806"/>
                <a:gd name="connsiteY9" fmla="*/ 152224 h 152162"/>
                <a:gd name="connsiteX10" fmla="*/ 82937 w 130806"/>
                <a:gd name="connsiteY10" fmla="*/ 151103 h 152162"/>
                <a:gd name="connsiteX11" fmla="*/ 83711 w 130806"/>
                <a:gd name="connsiteY11" fmla="*/ 148433 h 152162"/>
                <a:gd name="connsiteX12" fmla="*/ 85753 w 130806"/>
                <a:gd name="connsiteY12" fmla="*/ 138970 h 152162"/>
                <a:gd name="connsiteX13" fmla="*/ 96671 w 130806"/>
                <a:gd name="connsiteY13" fmla="*/ 136447 h 152162"/>
                <a:gd name="connsiteX14" fmla="*/ 110179 w 130806"/>
                <a:gd name="connsiteY14" fmla="*/ 134045 h 152162"/>
                <a:gd name="connsiteX15" fmla="*/ 117147 w 130806"/>
                <a:gd name="connsiteY15" fmla="*/ 117160 h 152162"/>
                <a:gd name="connsiteX16" fmla="*/ 118281 w 130806"/>
                <a:gd name="connsiteY16" fmla="*/ 112061 h 152162"/>
                <a:gd name="connsiteX17" fmla="*/ 119523 w 130806"/>
                <a:gd name="connsiteY17" fmla="*/ 105934 h 152162"/>
                <a:gd name="connsiteX18" fmla="*/ 120363 w 130806"/>
                <a:gd name="connsiteY18" fmla="*/ 104667 h 152162"/>
                <a:gd name="connsiteX19" fmla="*/ 122112 w 130806"/>
                <a:gd name="connsiteY19" fmla="*/ 102851 h 152162"/>
                <a:gd name="connsiteX20" fmla="*/ 121471 w 130806"/>
                <a:gd name="connsiteY20" fmla="*/ 99194 h 152162"/>
                <a:gd name="connsiteX21" fmla="*/ 119830 w 130806"/>
                <a:gd name="connsiteY21" fmla="*/ 95857 h 152162"/>
                <a:gd name="connsiteX22" fmla="*/ 120323 w 130806"/>
                <a:gd name="connsiteY22" fmla="*/ 94629 h 152162"/>
                <a:gd name="connsiteX23" fmla="*/ 126023 w 130806"/>
                <a:gd name="connsiteY23" fmla="*/ 94402 h 152162"/>
                <a:gd name="connsiteX24" fmla="*/ 131882 w 130806"/>
                <a:gd name="connsiteY24" fmla="*/ 88676 h 152162"/>
                <a:gd name="connsiteX25" fmla="*/ 125436 w 130806"/>
                <a:gd name="connsiteY25" fmla="*/ 73607 h 152162"/>
                <a:gd name="connsiteX26" fmla="*/ 119069 w 130806"/>
                <a:gd name="connsiteY26" fmla="*/ 64477 h 152162"/>
                <a:gd name="connsiteX27" fmla="*/ 118094 w 130806"/>
                <a:gd name="connsiteY27" fmla="*/ 60686 h 152162"/>
                <a:gd name="connsiteX28" fmla="*/ 118255 w 130806"/>
                <a:gd name="connsiteY28" fmla="*/ 54506 h 152162"/>
                <a:gd name="connsiteX29" fmla="*/ 114758 w 130806"/>
                <a:gd name="connsiteY29" fmla="*/ 36327 h 152162"/>
                <a:gd name="connsiteX30" fmla="*/ 115331 w 130806"/>
                <a:gd name="connsiteY30" fmla="*/ 36701 h 152162"/>
                <a:gd name="connsiteX31" fmla="*/ 119523 w 130806"/>
                <a:gd name="connsiteY31" fmla="*/ 37408 h 152162"/>
                <a:gd name="connsiteX32" fmla="*/ 122606 w 130806"/>
                <a:gd name="connsiteY32" fmla="*/ 32323 h 152162"/>
                <a:gd name="connsiteX33" fmla="*/ 86794 w 130806"/>
                <a:gd name="connsiteY33" fmla="*/ 8657 h 152162"/>
                <a:gd name="connsiteX34" fmla="*/ 57416 w 130806"/>
                <a:gd name="connsiteY34" fmla="*/ 141 h 152162"/>
                <a:gd name="connsiteX35" fmla="*/ 82590 w 130806"/>
                <a:gd name="connsiteY35" fmla="*/ 17200 h 152162"/>
                <a:gd name="connsiteX36" fmla="*/ 82590 w 130806"/>
                <a:gd name="connsiteY36" fmla="*/ 17200 h 152162"/>
                <a:gd name="connsiteX37" fmla="*/ 82803 w 130806"/>
                <a:gd name="connsiteY37" fmla="*/ 17200 h 152162"/>
                <a:gd name="connsiteX38" fmla="*/ 85473 w 130806"/>
                <a:gd name="connsiteY38" fmla="*/ 17747 h 152162"/>
                <a:gd name="connsiteX39" fmla="*/ 85473 w 130806"/>
                <a:gd name="connsiteY39" fmla="*/ 17747 h 152162"/>
                <a:gd name="connsiteX40" fmla="*/ 85686 w 130806"/>
                <a:gd name="connsiteY40" fmla="*/ 17827 h 152162"/>
                <a:gd name="connsiteX41" fmla="*/ 87248 w 130806"/>
                <a:gd name="connsiteY41" fmla="*/ 18414 h 152162"/>
                <a:gd name="connsiteX42" fmla="*/ 88089 w 130806"/>
                <a:gd name="connsiteY42" fmla="*/ 18841 h 152162"/>
                <a:gd name="connsiteX43" fmla="*/ 88810 w 130806"/>
                <a:gd name="connsiteY43" fmla="*/ 20176 h 152162"/>
                <a:gd name="connsiteX44" fmla="*/ 88810 w 130806"/>
                <a:gd name="connsiteY44" fmla="*/ 20376 h 152162"/>
                <a:gd name="connsiteX45" fmla="*/ 88489 w 130806"/>
                <a:gd name="connsiteY45" fmla="*/ 21404 h 152162"/>
                <a:gd name="connsiteX46" fmla="*/ 88489 w 130806"/>
                <a:gd name="connsiteY46" fmla="*/ 21538 h 152162"/>
                <a:gd name="connsiteX47" fmla="*/ 88917 w 130806"/>
                <a:gd name="connsiteY47" fmla="*/ 22779 h 152162"/>
                <a:gd name="connsiteX48" fmla="*/ 88917 w 130806"/>
                <a:gd name="connsiteY48" fmla="*/ 22779 h 152162"/>
                <a:gd name="connsiteX49" fmla="*/ 91733 w 130806"/>
                <a:gd name="connsiteY49" fmla="*/ 25849 h 152162"/>
                <a:gd name="connsiteX50" fmla="*/ 92961 w 130806"/>
                <a:gd name="connsiteY50" fmla="*/ 26423 h 152162"/>
                <a:gd name="connsiteX51" fmla="*/ 93081 w 130806"/>
                <a:gd name="connsiteY51" fmla="*/ 26423 h 152162"/>
                <a:gd name="connsiteX52" fmla="*/ 94135 w 130806"/>
                <a:gd name="connsiteY52" fmla="*/ 26183 h 152162"/>
                <a:gd name="connsiteX53" fmla="*/ 94309 w 130806"/>
                <a:gd name="connsiteY53" fmla="*/ 26183 h 152162"/>
                <a:gd name="connsiteX54" fmla="*/ 95564 w 130806"/>
                <a:gd name="connsiteY54" fmla="*/ 26997 h 152162"/>
                <a:gd name="connsiteX55" fmla="*/ 96431 w 130806"/>
                <a:gd name="connsiteY55" fmla="*/ 29573 h 152162"/>
                <a:gd name="connsiteX56" fmla="*/ 96431 w 130806"/>
                <a:gd name="connsiteY56" fmla="*/ 29573 h 152162"/>
                <a:gd name="connsiteX57" fmla="*/ 96431 w 130806"/>
                <a:gd name="connsiteY57" fmla="*/ 29800 h 152162"/>
                <a:gd name="connsiteX58" fmla="*/ 96431 w 130806"/>
                <a:gd name="connsiteY58" fmla="*/ 29800 h 152162"/>
                <a:gd name="connsiteX59" fmla="*/ 96685 w 130806"/>
                <a:gd name="connsiteY59" fmla="*/ 31455 h 152162"/>
                <a:gd name="connsiteX60" fmla="*/ 96685 w 130806"/>
                <a:gd name="connsiteY60" fmla="*/ 32389 h 152162"/>
                <a:gd name="connsiteX61" fmla="*/ 95897 w 130806"/>
                <a:gd name="connsiteY61" fmla="*/ 33724 h 152162"/>
                <a:gd name="connsiteX62" fmla="*/ 95697 w 130806"/>
                <a:gd name="connsiteY62" fmla="*/ 33724 h 152162"/>
                <a:gd name="connsiteX63" fmla="*/ 94629 w 130806"/>
                <a:gd name="connsiteY63" fmla="*/ 33951 h 152162"/>
                <a:gd name="connsiteX64" fmla="*/ 94509 w 130806"/>
                <a:gd name="connsiteY64" fmla="*/ 33951 h 152162"/>
                <a:gd name="connsiteX65" fmla="*/ 93655 w 130806"/>
                <a:gd name="connsiteY65" fmla="*/ 34939 h 152162"/>
                <a:gd name="connsiteX66" fmla="*/ 92614 w 130806"/>
                <a:gd name="connsiteY66" fmla="*/ 38449 h 152162"/>
                <a:gd name="connsiteX67" fmla="*/ 92387 w 130806"/>
                <a:gd name="connsiteY67" fmla="*/ 38943 h 152162"/>
                <a:gd name="connsiteX68" fmla="*/ 92507 w 130806"/>
                <a:gd name="connsiteY68" fmla="*/ 40278 h 152162"/>
                <a:gd name="connsiteX69" fmla="*/ 92601 w 130806"/>
                <a:gd name="connsiteY69" fmla="*/ 40385 h 152162"/>
                <a:gd name="connsiteX70" fmla="*/ 93321 w 130806"/>
                <a:gd name="connsiteY70" fmla="*/ 41185 h 152162"/>
                <a:gd name="connsiteX71" fmla="*/ 93455 w 130806"/>
                <a:gd name="connsiteY71" fmla="*/ 41332 h 152162"/>
                <a:gd name="connsiteX72" fmla="*/ 93375 w 130806"/>
                <a:gd name="connsiteY72" fmla="*/ 42814 h 152162"/>
                <a:gd name="connsiteX73" fmla="*/ 91559 w 130806"/>
                <a:gd name="connsiteY73" fmla="*/ 44842 h 152162"/>
                <a:gd name="connsiteX74" fmla="*/ 91559 w 130806"/>
                <a:gd name="connsiteY74" fmla="*/ 44842 h 152162"/>
                <a:gd name="connsiteX75" fmla="*/ 91373 w 130806"/>
                <a:gd name="connsiteY75" fmla="*/ 45016 h 152162"/>
                <a:gd name="connsiteX76" fmla="*/ 90038 w 130806"/>
                <a:gd name="connsiteY76" fmla="*/ 46057 h 152162"/>
                <a:gd name="connsiteX77" fmla="*/ 89250 w 130806"/>
                <a:gd name="connsiteY77" fmla="*/ 46591 h 152162"/>
                <a:gd name="connsiteX78" fmla="*/ 87755 w 130806"/>
                <a:gd name="connsiteY78" fmla="*/ 46591 h 152162"/>
                <a:gd name="connsiteX79" fmla="*/ 87595 w 130806"/>
                <a:gd name="connsiteY79" fmla="*/ 46431 h 152162"/>
                <a:gd name="connsiteX80" fmla="*/ 86874 w 130806"/>
                <a:gd name="connsiteY80" fmla="*/ 45643 h 152162"/>
                <a:gd name="connsiteX81" fmla="*/ 86781 w 130806"/>
                <a:gd name="connsiteY81" fmla="*/ 45550 h 152162"/>
                <a:gd name="connsiteX82" fmla="*/ 85446 w 130806"/>
                <a:gd name="connsiteY82" fmla="*/ 45296 h 152162"/>
                <a:gd name="connsiteX83" fmla="*/ 81348 w 130806"/>
                <a:gd name="connsiteY83" fmla="*/ 46217 h 152162"/>
                <a:gd name="connsiteX84" fmla="*/ 80254 w 130806"/>
                <a:gd name="connsiteY84" fmla="*/ 46992 h 152162"/>
                <a:gd name="connsiteX85" fmla="*/ 80254 w 130806"/>
                <a:gd name="connsiteY85" fmla="*/ 47098 h 152162"/>
                <a:gd name="connsiteX86" fmla="*/ 79934 w 130806"/>
                <a:gd name="connsiteY86" fmla="*/ 48126 h 152162"/>
                <a:gd name="connsiteX87" fmla="*/ 79867 w 130806"/>
                <a:gd name="connsiteY87" fmla="*/ 48326 h 152162"/>
                <a:gd name="connsiteX88" fmla="*/ 78532 w 130806"/>
                <a:gd name="connsiteY88" fmla="*/ 48994 h 152162"/>
                <a:gd name="connsiteX89" fmla="*/ 75863 w 130806"/>
                <a:gd name="connsiteY89" fmla="*/ 48446 h 152162"/>
                <a:gd name="connsiteX90" fmla="*/ 75863 w 130806"/>
                <a:gd name="connsiteY90" fmla="*/ 48446 h 152162"/>
                <a:gd name="connsiteX91" fmla="*/ 75636 w 130806"/>
                <a:gd name="connsiteY91" fmla="*/ 48446 h 152162"/>
                <a:gd name="connsiteX92" fmla="*/ 74074 w 130806"/>
                <a:gd name="connsiteY92" fmla="*/ 47846 h 152162"/>
                <a:gd name="connsiteX93" fmla="*/ 73220 w 130806"/>
                <a:gd name="connsiteY93" fmla="*/ 47418 h 152162"/>
                <a:gd name="connsiteX94" fmla="*/ 72526 w 130806"/>
                <a:gd name="connsiteY94" fmla="*/ 46084 h 152162"/>
                <a:gd name="connsiteX95" fmla="*/ 72526 w 130806"/>
                <a:gd name="connsiteY95" fmla="*/ 45870 h 152162"/>
                <a:gd name="connsiteX96" fmla="*/ 72859 w 130806"/>
                <a:gd name="connsiteY96" fmla="*/ 44842 h 152162"/>
                <a:gd name="connsiteX97" fmla="*/ 72859 w 130806"/>
                <a:gd name="connsiteY97" fmla="*/ 44709 h 152162"/>
                <a:gd name="connsiteX98" fmla="*/ 72406 w 130806"/>
                <a:gd name="connsiteY98" fmla="*/ 43468 h 152162"/>
                <a:gd name="connsiteX99" fmla="*/ 72406 w 130806"/>
                <a:gd name="connsiteY99" fmla="*/ 43468 h 152162"/>
                <a:gd name="connsiteX100" fmla="*/ 69602 w 130806"/>
                <a:gd name="connsiteY100" fmla="*/ 40398 h 152162"/>
                <a:gd name="connsiteX101" fmla="*/ 68388 w 130806"/>
                <a:gd name="connsiteY101" fmla="*/ 39837 h 152162"/>
                <a:gd name="connsiteX102" fmla="*/ 68255 w 130806"/>
                <a:gd name="connsiteY102" fmla="*/ 39837 h 152162"/>
                <a:gd name="connsiteX103" fmla="*/ 67213 w 130806"/>
                <a:gd name="connsiteY103" fmla="*/ 40051 h 152162"/>
                <a:gd name="connsiteX104" fmla="*/ 67013 w 130806"/>
                <a:gd name="connsiteY104" fmla="*/ 40051 h 152162"/>
                <a:gd name="connsiteX105" fmla="*/ 65772 w 130806"/>
                <a:gd name="connsiteY105" fmla="*/ 39250 h 152162"/>
                <a:gd name="connsiteX106" fmla="*/ 64918 w 130806"/>
                <a:gd name="connsiteY106" fmla="*/ 36661 h 152162"/>
                <a:gd name="connsiteX107" fmla="*/ 64918 w 130806"/>
                <a:gd name="connsiteY107" fmla="*/ 36661 h 152162"/>
                <a:gd name="connsiteX108" fmla="*/ 64918 w 130806"/>
                <a:gd name="connsiteY108" fmla="*/ 36433 h 152162"/>
                <a:gd name="connsiteX109" fmla="*/ 64918 w 130806"/>
                <a:gd name="connsiteY109" fmla="*/ 36433 h 152162"/>
                <a:gd name="connsiteX110" fmla="*/ 64651 w 130806"/>
                <a:gd name="connsiteY110" fmla="*/ 34792 h 152162"/>
                <a:gd name="connsiteX111" fmla="*/ 64651 w 130806"/>
                <a:gd name="connsiteY111" fmla="*/ 33844 h 152162"/>
                <a:gd name="connsiteX112" fmla="*/ 65451 w 130806"/>
                <a:gd name="connsiteY112" fmla="*/ 32576 h 152162"/>
                <a:gd name="connsiteX113" fmla="*/ 65652 w 130806"/>
                <a:gd name="connsiteY113" fmla="*/ 32576 h 152162"/>
                <a:gd name="connsiteX114" fmla="*/ 66706 w 130806"/>
                <a:gd name="connsiteY114" fmla="*/ 32336 h 152162"/>
                <a:gd name="connsiteX115" fmla="*/ 66840 w 130806"/>
                <a:gd name="connsiteY115" fmla="*/ 32336 h 152162"/>
                <a:gd name="connsiteX116" fmla="*/ 67694 w 130806"/>
                <a:gd name="connsiteY116" fmla="*/ 31348 h 152162"/>
                <a:gd name="connsiteX117" fmla="*/ 68722 w 130806"/>
                <a:gd name="connsiteY117" fmla="*/ 27824 h 152162"/>
                <a:gd name="connsiteX118" fmla="*/ 68948 w 130806"/>
                <a:gd name="connsiteY118" fmla="*/ 27331 h 152162"/>
                <a:gd name="connsiteX119" fmla="*/ 68842 w 130806"/>
                <a:gd name="connsiteY119" fmla="*/ 25996 h 152162"/>
                <a:gd name="connsiteX120" fmla="*/ 68748 w 130806"/>
                <a:gd name="connsiteY120" fmla="*/ 25902 h 152162"/>
                <a:gd name="connsiteX121" fmla="*/ 68028 w 130806"/>
                <a:gd name="connsiteY121" fmla="*/ 25088 h 152162"/>
                <a:gd name="connsiteX122" fmla="*/ 67907 w 130806"/>
                <a:gd name="connsiteY122" fmla="*/ 24955 h 152162"/>
                <a:gd name="connsiteX123" fmla="*/ 67907 w 130806"/>
                <a:gd name="connsiteY123" fmla="*/ 23473 h 152162"/>
                <a:gd name="connsiteX124" fmla="*/ 69723 w 130806"/>
                <a:gd name="connsiteY124" fmla="*/ 21444 h 152162"/>
                <a:gd name="connsiteX125" fmla="*/ 69723 w 130806"/>
                <a:gd name="connsiteY125" fmla="*/ 21444 h 152162"/>
                <a:gd name="connsiteX126" fmla="*/ 69910 w 130806"/>
                <a:gd name="connsiteY126" fmla="*/ 21284 h 152162"/>
                <a:gd name="connsiteX127" fmla="*/ 71244 w 130806"/>
                <a:gd name="connsiteY127" fmla="*/ 20230 h 152162"/>
                <a:gd name="connsiteX128" fmla="*/ 72032 w 130806"/>
                <a:gd name="connsiteY128" fmla="*/ 19709 h 152162"/>
                <a:gd name="connsiteX129" fmla="*/ 73527 w 130806"/>
                <a:gd name="connsiteY129" fmla="*/ 19709 h 152162"/>
                <a:gd name="connsiteX130" fmla="*/ 73687 w 130806"/>
                <a:gd name="connsiteY130" fmla="*/ 19856 h 152162"/>
                <a:gd name="connsiteX131" fmla="*/ 74421 w 130806"/>
                <a:gd name="connsiteY131" fmla="*/ 20657 h 152162"/>
                <a:gd name="connsiteX132" fmla="*/ 74514 w 130806"/>
                <a:gd name="connsiteY132" fmla="*/ 20750 h 152162"/>
                <a:gd name="connsiteX133" fmla="*/ 75849 w 130806"/>
                <a:gd name="connsiteY133" fmla="*/ 20977 h 152162"/>
                <a:gd name="connsiteX134" fmla="*/ 75716 w 130806"/>
                <a:gd name="connsiteY134" fmla="*/ 20977 h 152162"/>
                <a:gd name="connsiteX135" fmla="*/ 79907 w 130806"/>
                <a:gd name="connsiteY135" fmla="*/ 20029 h 152162"/>
                <a:gd name="connsiteX136" fmla="*/ 81001 w 130806"/>
                <a:gd name="connsiteY136" fmla="*/ 19269 h 152162"/>
                <a:gd name="connsiteX137" fmla="*/ 81001 w 130806"/>
                <a:gd name="connsiteY137" fmla="*/ 19135 h 152162"/>
                <a:gd name="connsiteX138" fmla="*/ 81322 w 130806"/>
                <a:gd name="connsiteY138" fmla="*/ 18107 h 152162"/>
                <a:gd name="connsiteX139" fmla="*/ 81322 w 130806"/>
                <a:gd name="connsiteY139" fmla="*/ 17934 h 152162"/>
                <a:gd name="connsiteX140" fmla="*/ 82416 w 130806"/>
                <a:gd name="connsiteY140" fmla="*/ 17240 h 152162"/>
                <a:gd name="connsiteX141" fmla="*/ 80561 w 130806"/>
                <a:gd name="connsiteY141" fmla="*/ 25755 h 152162"/>
                <a:gd name="connsiteX142" fmla="*/ 73420 w 130806"/>
                <a:gd name="connsiteY142" fmla="*/ 33270 h 152162"/>
                <a:gd name="connsiteX143" fmla="*/ 77731 w 130806"/>
                <a:gd name="connsiteY143" fmla="*/ 39757 h 152162"/>
                <a:gd name="connsiteX144" fmla="*/ 78425 w 130806"/>
                <a:gd name="connsiteY144" fmla="*/ 40038 h 152162"/>
                <a:gd name="connsiteX145" fmla="*/ 87555 w 130806"/>
                <a:gd name="connsiteY145" fmla="*/ 35139 h 152162"/>
                <a:gd name="connsiteX146" fmla="*/ 84232 w 130806"/>
                <a:gd name="connsiteY146" fmla="*/ 26690 h 152162"/>
                <a:gd name="connsiteX147" fmla="*/ 83764 w 130806"/>
                <a:gd name="connsiteY147" fmla="*/ 26436 h 152162"/>
                <a:gd name="connsiteX148" fmla="*/ 80561 w 130806"/>
                <a:gd name="connsiteY148" fmla="*/ 25755 h 152162"/>
                <a:gd name="connsiteX149" fmla="*/ 33137 w 130806"/>
                <a:gd name="connsiteY149" fmla="*/ 26636 h 152162"/>
                <a:gd name="connsiteX150" fmla="*/ 33377 w 130806"/>
                <a:gd name="connsiteY150" fmla="*/ 26636 h 152162"/>
                <a:gd name="connsiteX151" fmla="*/ 36380 w 130806"/>
                <a:gd name="connsiteY151" fmla="*/ 27264 h 152162"/>
                <a:gd name="connsiteX152" fmla="*/ 36380 w 130806"/>
                <a:gd name="connsiteY152" fmla="*/ 27264 h 152162"/>
                <a:gd name="connsiteX153" fmla="*/ 36634 w 130806"/>
                <a:gd name="connsiteY153" fmla="*/ 27264 h 152162"/>
                <a:gd name="connsiteX154" fmla="*/ 38396 w 130806"/>
                <a:gd name="connsiteY154" fmla="*/ 27958 h 152162"/>
                <a:gd name="connsiteX155" fmla="*/ 39344 w 130806"/>
                <a:gd name="connsiteY155" fmla="*/ 28425 h 152162"/>
                <a:gd name="connsiteX156" fmla="*/ 40144 w 130806"/>
                <a:gd name="connsiteY156" fmla="*/ 29907 h 152162"/>
                <a:gd name="connsiteX157" fmla="*/ 40144 w 130806"/>
                <a:gd name="connsiteY157" fmla="*/ 30147 h 152162"/>
                <a:gd name="connsiteX158" fmla="*/ 39771 w 130806"/>
                <a:gd name="connsiteY158" fmla="*/ 31295 h 152162"/>
                <a:gd name="connsiteX159" fmla="*/ 39771 w 130806"/>
                <a:gd name="connsiteY159" fmla="*/ 31455 h 152162"/>
                <a:gd name="connsiteX160" fmla="*/ 40251 w 130806"/>
                <a:gd name="connsiteY160" fmla="*/ 32790 h 152162"/>
                <a:gd name="connsiteX161" fmla="*/ 40251 w 130806"/>
                <a:gd name="connsiteY161" fmla="*/ 32790 h 152162"/>
                <a:gd name="connsiteX162" fmla="*/ 40251 w 130806"/>
                <a:gd name="connsiteY162" fmla="*/ 32790 h 152162"/>
                <a:gd name="connsiteX163" fmla="*/ 43414 w 130806"/>
                <a:gd name="connsiteY163" fmla="*/ 36233 h 152162"/>
                <a:gd name="connsiteX164" fmla="*/ 44749 w 130806"/>
                <a:gd name="connsiteY164" fmla="*/ 36874 h 152162"/>
                <a:gd name="connsiteX165" fmla="*/ 44909 w 130806"/>
                <a:gd name="connsiteY165" fmla="*/ 36874 h 152162"/>
                <a:gd name="connsiteX166" fmla="*/ 46084 w 130806"/>
                <a:gd name="connsiteY166" fmla="*/ 36607 h 152162"/>
                <a:gd name="connsiteX167" fmla="*/ 46298 w 130806"/>
                <a:gd name="connsiteY167" fmla="*/ 36607 h 152162"/>
                <a:gd name="connsiteX168" fmla="*/ 47713 w 130806"/>
                <a:gd name="connsiteY168" fmla="*/ 37515 h 152162"/>
                <a:gd name="connsiteX169" fmla="*/ 48674 w 130806"/>
                <a:gd name="connsiteY169" fmla="*/ 40411 h 152162"/>
                <a:gd name="connsiteX170" fmla="*/ 48674 w 130806"/>
                <a:gd name="connsiteY170" fmla="*/ 40411 h 152162"/>
                <a:gd name="connsiteX171" fmla="*/ 48674 w 130806"/>
                <a:gd name="connsiteY171" fmla="*/ 40665 h 152162"/>
                <a:gd name="connsiteX172" fmla="*/ 48954 w 130806"/>
                <a:gd name="connsiteY172" fmla="*/ 42533 h 152162"/>
                <a:gd name="connsiteX173" fmla="*/ 49034 w 130806"/>
                <a:gd name="connsiteY173" fmla="*/ 43588 h 152162"/>
                <a:gd name="connsiteX174" fmla="*/ 48140 w 130806"/>
                <a:gd name="connsiteY174" fmla="*/ 45016 h 152162"/>
                <a:gd name="connsiteX175" fmla="*/ 47899 w 130806"/>
                <a:gd name="connsiteY175" fmla="*/ 45083 h 152162"/>
                <a:gd name="connsiteX176" fmla="*/ 46711 w 130806"/>
                <a:gd name="connsiteY176" fmla="*/ 45336 h 152162"/>
                <a:gd name="connsiteX177" fmla="*/ 46578 w 130806"/>
                <a:gd name="connsiteY177" fmla="*/ 45336 h 152162"/>
                <a:gd name="connsiteX178" fmla="*/ 45617 w 130806"/>
                <a:gd name="connsiteY178" fmla="*/ 46444 h 152162"/>
                <a:gd name="connsiteX179" fmla="*/ 44456 w 130806"/>
                <a:gd name="connsiteY179" fmla="*/ 50448 h 152162"/>
                <a:gd name="connsiteX180" fmla="*/ 44202 w 130806"/>
                <a:gd name="connsiteY180" fmla="*/ 51009 h 152162"/>
                <a:gd name="connsiteX181" fmla="*/ 44322 w 130806"/>
                <a:gd name="connsiteY181" fmla="*/ 52517 h 152162"/>
                <a:gd name="connsiteX182" fmla="*/ 44429 w 130806"/>
                <a:gd name="connsiteY182" fmla="*/ 52624 h 152162"/>
                <a:gd name="connsiteX183" fmla="*/ 45243 w 130806"/>
                <a:gd name="connsiteY183" fmla="*/ 53518 h 152162"/>
                <a:gd name="connsiteX184" fmla="*/ 45390 w 130806"/>
                <a:gd name="connsiteY184" fmla="*/ 53679 h 152162"/>
                <a:gd name="connsiteX185" fmla="*/ 45310 w 130806"/>
                <a:gd name="connsiteY185" fmla="*/ 55347 h 152162"/>
                <a:gd name="connsiteX186" fmla="*/ 43268 w 130806"/>
                <a:gd name="connsiteY186" fmla="*/ 57643 h 152162"/>
                <a:gd name="connsiteX187" fmla="*/ 43268 w 130806"/>
                <a:gd name="connsiteY187" fmla="*/ 57643 h 152162"/>
                <a:gd name="connsiteX188" fmla="*/ 43067 w 130806"/>
                <a:gd name="connsiteY188" fmla="*/ 57830 h 152162"/>
                <a:gd name="connsiteX189" fmla="*/ 41599 w 130806"/>
                <a:gd name="connsiteY189" fmla="*/ 59018 h 152162"/>
                <a:gd name="connsiteX190" fmla="*/ 40718 w 130806"/>
                <a:gd name="connsiteY190" fmla="*/ 59592 h 152162"/>
                <a:gd name="connsiteX191" fmla="*/ 39037 w 130806"/>
                <a:gd name="connsiteY191" fmla="*/ 59592 h 152162"/>
                <a:gd name="connsiteX192" fmla="*/ 38863 w 130806"/>
                <a:gd name="connsiteY192" fmla="*/ 59405 h 152162"/>
                <a:gd name="connsiteX193" fmla="*/ 38049 w 130806"/>
                <a:gd name="connsiteY193" fmla="*/ 58510 h 152162"/>
                <a:gd name="connsiteX194" fmla="*/ 37942 w 130806"/>
                <a:gd name="connsiteY194" fmla="*/ 58404 h 152162"/>
                <a:gd name="connsiteX195" fmla="*/ 36487 w 130806"/>
                <a:gd name="connsiteY195" fmla="*/ 58137 h 152162"/>
                <a:gd name="connsiteX196" fmla="*/ 31882 w 130806"/>
                <a:gd name="connsiteY196" fmla="*/ 59164 h 152162"/>
                <a:gd name="connsiteX197" fmla="*/ 30641 w 130806"/>
                <a:gd name="connsiteY197" fmla="*/ 60032 h 152162"/>
                <a:gd name="connsiteX198" fmla="*/ 30641 w 130806"/>
                <a:gd name="connsiteY198" fmla="*/ 60166 h 152162"/>
                <a:gd name="connsiteX199" fmla="*/ 30280 w 130806"/>
                <a:gd name="connsiteY199" fmla="*/ 61314 h 152162"/>
                <a:gd name="connsiteX200" fmla="*/ 30280 w 130806"/>
                <a:gd name="connsiteY200" fmla="*/ 61527 h 152162"/>
                <a:gd name="connsiteX201" fmla="*/ 28812 w 130806"/>
                <a:gd name="connsiteY201" fmla="*/ 62288 h 152162"/>
                <a:gd name="connsiteX202" fmla="*/ 25796 w 130806"/>
                <a:gd name="connsiteY202" fmla="*/ 61674 h 152162"/>
                <a:gd name="connsiteX203" fmla="*/ 25796 w 130806"/>
                <a:gd name="connsiteY203" fmla="*/ 61674 h 152162"/>
                <a:gd name="connsiteX204" fmla="*/ 25555 w 130806"/>
                <a:gd name="connsiteY204" fmla="*/ 61594 h 152162"/>
                <a:gd name="connsiteX205" fmla="*/ 25555 w 130806"/>
                <a:gd name="connsiteY205" fmla="*/ 61594 h 152162"/>
                <a:gd name="connsiteX206" fmla="*/ 23807 w 130806"/>
                <a:gd name="connsiteY206" fmla="*/ 60913 h 152162"/>
                <a:gd name="connsiteX207" fmla="*/ 22846 w 130806"/>
                <a:gd name="connsiteY207" fmla="*/ 60419 h 152162"/>
                <a:gd name="connsiteX208" fmla="*/ 22058 w 130806"/>
                <a:gd name="connsiteY208" fmla="*/ 58951 h 152162"/>
                <a:gd name="connsiteX209" fmla="*/ 22125 w 130806"/>
                <a:gd name="connsiteY209" fmla="*/ 58711 h 152162"/>
                <a:gd name="connsiteX210" fmla="*/ 22486 w 130806"/>
                <a:gd name="connsiteY210" fmla="*/ 57563 h 152162"/>
                <a:gd name="connsiteX211" fmla="*/ 22486 w 130806"/>
                <a:gd name="connsiteY211" fmla="*/ 57416 h 152162"/>
                <a:gd name="connsiteX212" fmla="*/ 21978 w 130806"/>
                <a:gd name="connsiteY212" fmla="*/ 56015 h 152162"/>
                <a:gd name="connsiteX213" fmla="*/ 21978 w 130806"/>
                <a:gd name="connsiteY213" fmla="*/ 56015 h 152162"/>
                <a:gd name="connsiteX214" fmla="*/ 18815 w 130806"/>
                <a:gd name="connsiteY214" fmla="*/ 52571 h 152162"/>
                <a:gd name="connsiteX215" fmla="*/ 17480 w 130806"/>
                <a:gd name="connsiteY215" fmla="*/ 51930 h 152162"/>
                <a:gd name="connsiteX216" fmla="*/ 17320 w 130806"/>
                <a:gd name="connsiteY216" fmla="*/ 51930 h 152162"/>
                <a:gd name="connsiteX217" fmla="*/ 16145 w 130806"/>
                <a:gd name="connsiteY217" fmla="*/ 52184 h 152162"/>
                <a:gd name="connsiteX218" fmla="*/ 15932 w 130806"/>
                <a:gd name="connsiteY218" fmla="*/ 52184 h 152162"/>
                <a:gd name="connsiteX219" fmla="*/ 14597 w 130806"/>
                <a:gd name="connsiteY219" fmla="*/ 51289 h 152162"/>
                <a:gd name="connsiteX220" fmla="*/ 13636 w 130806"/>
                <a:gd name="connsiteY220" fmla="*/ 48380 h 152162"/>
                <a:gd name="connsiteX221" fmla="*/ 13636 w 130806"/>
                <a:gd name="connsiteY221" fmla="*/ 48380 h 152162"/>
                <a:gd name="connsiteX222" fmla="*/ 13636 w 130806"/>
                <a:gd name="connsiteY222" fmla="*/ 48113 h 152162"/>
                <a:gd name="connsiteX223" fmla="*/ 13342 w 130806"/>
                <a:gd name="connsiteY223" fmla="*/ 46257 h 152162"/>
                <a:gd name="connsiteX224" fmla="*/ 13342 w 130806"/>
                <a:gd name="connsiteY224" fmla="*/ 45203 h 152162"/>
                <a:gd name="connsiteX225" fmla="*/ 14223 w 130806"/>
                <a:gd name="connsiteY225" fmla="*/ 43775 h 152162"/>
                <a:gd name="connsiteX226" fmla="*/ 14464 w 130806"/>
                <a:gd name="connsiteY226" fmla="*/ 43775 h 152162"/>
                <a:gd name="connsiteX227" fmla="*/ 15652 w 130806"/>
                <a:gd name="connsiteY227" fmla="*/ 43508 h 152162"/>
                <a:gd name="connsiteX228" fmla="*/ 15798 w 130806"/>
                <a:gd name="connsiteY228" fmla="*/ 43508 h 152162"/>
                <a:gd name="connsiteX229" fmla="*/ 16746 w 130806"/>
                <a:gd name="connsiteY229" fmla="*/ 42400 h 152162"/>
                <a:gd name="connsiteX230" fmla="*/ 17894 w 130806"/>
                <a:gd name="connsiteY230" fmla="*/ 38395 h 152162"/>
                <a:gd name="connsiteX231" fmla="*/ 18161 w 130806"/>
                <a:gd name="connsiteY231" fmla="*/ 37835 h 152162"/>
                <a:gd name="connsiteX232" fmla="*/ 18041 w 130806"/>
                <a:gd name="connsiteY232" fmla="*/ 36340 h 152162"/>
                <a:gd name="connsiteX233" fmla="*/ 17947 w 130806"/>
                <a:gd name="connsiteY233" fmla="*/ 36207 h 152162"/>
                <a:gd name="connsiteX234" fmla="*/ 17133 w 130806"/>
                <a:gd name="connsiteY234" fmla="*/ 35326 h 152162"/>
                <a:gd name="connsiteX235" fmla="*/ 16973 w 130806"/>
                <a:gd name="connsiteY235" fmla="*/ 35165 h 152162"/>
                <a:gd name="connsiteX236" fmla="*/ 17066 w 130806"/>
                <a:gd name="connsiteY236" fmla="*/ 33497 h 152162"/>
                <a:gd name="connsiteX237" fmla="*/ 19095 w 130806"/>
                <a:gd name="connsiteY237" fmla="*/ 31215 h 152162"/>
                <a:gd name="connsiteX238" fmla="*/ 19095 w 130806"/>
                <a:gd name="connsiteY238" fmla="*/ 31215 h 152162"/>
                <a:gd name="connsiteX239" fmla="*/ 19309 w 130806"/>
                <a:gd name="connsiteY239" fmla="*/ 31028 h 152162"/>
                <a:gd name="connsiteX240" fmla="*/ 20764 w 130806"/>
                <a:gd name="connsiteY240" fmla="*/ 29853 h 152162"/>
                <a:gd name="connsiteX241" fmla="*/ 21645 w 130806"/>
                <a:gd name="connsiteY241" fmla="*/ 29253 h 152162"/>
                <a:gd name="connsiteX242" fmla="*/ 23340 w 130806"/>
                <a:gd name="connsiteY242" fmla="*/ 29319 h 152162"/>
                <a:gd name="connsiteX243" fmla="*/ 23500 w 130806"/>
                <a:gd name="connsiteY243" fmla="*/ 29493 h 152162"/>
                <a:gd name="connsiteX244" fmla="*/ 24328 w 130806"/>
                <a:gd name="connsiteY244" fmla="*/ 30374 h 152162"/>
                <a:gd name="connsiteX245" fmla="*/ 24421 w 130806"/>
                <a:gd name="connsiteY245" fmla="*/ 30480 h 152162"/>
                <a:gd name="connsiteX246" fmla="*/ 25916 w 130806"/>
                <a:gd name="connsiteY246" fmla="*/ 30747 h 152162"/>
                <a:gd name="connsiteX247" fmla="*/ 30481 w 130806"/>
                <a:gd name="connsiteY247" fmla="*/ 29746 h 152162"/>
                <a:gd name="connsiteX248" fmla="*/ 31722 w 130806"/>
                <a:gd name="connsiteY248" fmla="*/ 28865 h 152162"/>
                <a:gd name="connsiteX249" fmla="*/ 31722 w 130806"/>
                <a:gd name="connsiteY249" fmla="*/ 28732 h 152162"/>
                <a:gd name="connsiteX250" fmla="*/ 32082 w 130806"/>
                <a:gd name="connsiteY250" fmla="*/ 27571 h 152162"/>
                <a:gd name="connsiteX251" fmla="*/ 32082 w 130806"/>
                <a:gd name="connsiteY251" fmla="*/ 27371 h 152162"/>
                <a:gd name="connsiteX252" fmla="*/ 33324 w 130806"/>
                <a:gd name="connsiteY252" fmla="*/ 26596 h 152162"/>
                <a:gd name="connsiteX253" fmla="*/ 30855 w 130806"/>
                <a:gd name="connsiteY253" fmla="*/ 36260 h 152162"/>
                <a:gd name="connsiteX254" fmla="*/ 22819 w 130806"/>
                <a:gd name="connsiteY254" fmla="*/ 44709 h 152162"/>
                <a:gd name="connsiteX255" fmla="*/ 27664 w 130806"/>
                <a:gd name="connsiteY255" fmla="*/ 52024 h 152162"/>
                <a:gd name="connsiteX256" fmla="*/ 28452 w 130806"/>
                <a:gd name="connsiteY256" fmla="*/ 52331 h 152162"/>
                <a:gd name="connsiteX257" fmla="*/ 38863 w 130806"/>
                <a:gd name="connsiteY257" fmla="*/ 47071 h 152162"/>
                <a:gd name="connsiteX258" fmla="*/ 34992 w 130806"/>
                <a:gd name="connsiteY258" fmla="*/ 37261 h 152162"/>
                <a:gd name="connsiteX259" fmla="*/ 34445 w 130806"/>
                <a:gd name="connsiteY259" fmla="*/ 36994 h 152162"/>
                <a:gd name="connsiteX260" fmla="*/ 30801 w 130806"/>
                <a:gd name="connsiteY260" fmla="*/ 36260 h 152162"/>
                <a:gd name="connsiteX261" fmla="*/ 65558 w 130806"/>
                <a:gd name="connsiteY261" fmla="*/ 45817 h 152162"/>
                <a:gd name="connsiteX262" fmla="*/ 66666 w 130806"/>
                <a:gd name="connsiteY262" fmla="*/ 45817 h 152162"/>
                <a:gd name="connsiteX263" fmla="*/ 66666 w 130806"/>
                <a:gd name="connsiteY263" fmla="*/ 45817 h 152162"/>
                <a:gd name="connsiteX264" fmla="*/ 66920 w 130806"/>
                <a:gd name="connsiteY264" fmla="*/ 45817 h 152162"/>
                <a:gd name="connsiteX265" fmla="*/ 68708 w 130806"/>
                <a:gd name="connsiteY265" fmla="*/ 46137 h 152162"/>
                <a:gd name="connsiteX266" fmla="*/ 69683 w 130806"/>
                <a:gd name="connsiteY266" fmla="*/ 46457 h 152162"/>
                <a:gd name="connsiteX267" fmla="*/ 70697 w 130806"/>
                <a:gd name="connsiteY267" fmla="*/ 47979 h 152162"/>
                <a:gd name="connsiteX268" fmla="*/ 70697 w 130806"/>
                <a:gd name="connsiteY268" fmla="*/ 48273 h 152162"/>
                <a:gd name="connsiteX269" fmla="*/ 70497 w 130806"/>
                <a:gd name="connsiteY269" fmla="*/ 50222 h 152162"/>
                <a:gd name="connsiteX270" fmla="*/ 70497 w 130806"/>
                <a:gd name="connsiteY270" fmla="*/ 50342 h 152162"/>
                <a:gd name="connsiteX271" fmla="*/ 71191 w 130806"/>
                <a:gd name="connsiteY271" fmla="*/ 51370 h 152162"/>
                <a:gd name="connsiteX272" fmla="*/ 74688 w 130806"/>
                <a:gd name="connsiteY272" fmla="*/ 53252 h 152162"/>
                <a:gd name="connsiteX273" fmla="*/ 75943 w 130806"/>
                <a:gd name="connsiteY273" fmla="*/ 53252 h 152162"/>
                <a:gd name="connsiteX274" fmla="*/ 76023 w 130806"/>
                <a:gd name="connsiteY274" fmla="*/ 53185 h 152162"/>
                <a:gd name="connsiteX275" fmla="*/ 77544 w 130806"/>
                <a:gd name="connsiteY275" fmla="*/ 51943 h 152162"/>
                <a:gd name="connsiteX276" fmla="*/ 77745 w 130806"/>
                <a:gd name="connsiteY276" fmla="*/ 51783 h 152162"/>
                <a:gd name="connsiteX277" fmla="*/ 79560 w 130806"/>
                <a:gd name="connsiteY277" fmla="*/ 51783 h 152162"/>
                <a:gd name="connsiteX278" fmla="*/ 81722 w 130806"/>
                <a:gd name="connsiteY278" fmla="*/ 53812 h 152162"/>
                <a:gd name="connsiteX279" fmla="*/ 81722 w 130806"/>
                <a:gd name="connsiteY279" fmla="*/ 53812 h 152162"/>
                <a:gd name="connsiteX280" fmla="*/ 81896 w 130806"/>
                <a:gd name="connsiteY280" fmla="*/ 54012 h 152162"/>
                <a:gd name="connsiteX281" fmla="*/ 82910 w 130806"/>
                <a:gd name="connsiteY281" fmla="*/ 55507 h 152162"/>
                <a:gd name="connsiteX282" fmla="*/ 83404 w 130806"/>
                <a:gd name="connsiteY282" fmla="*/ 56415 h 152162"/>
                <a:gd name="connsiteX283" fmla="*/ 83017 w 130806"/>
                <a:gd name="connsiteY283" fmla="*/ 58203 h 152162"/>
                <a:gd name="connsiteX284" fmla="*/ 82790 w 130806"/>
                <a:gd name="connsiteY284" fmla="*/ 58390 h 152162"/>
                <a:gd name="connsiteX285" fmla="*/ 81282 w 130806"/>
                <a:gd name="connsiteY285" fmla="*/ 59645 h 152162"/>
                <a:gd name="connsiteX286" fmla="*/ 81202 w 130806"/>
                <a:gd name="connsiteY286" fmla="*/ 59645 h 152162"/>
                <a:gd name="connsiteX287" fmla="*/ 80961 w 130806"/>
                <a:gd name="connsiteY287" fmla="*/ 60860 h 152162"/>
                <a:gd name="connsiteX288" fmla="*/ 82109 w 130806"/>
                <a:gd name="connsiteY288" fmla="*/ 64677 h 152162"/>
                <a:gd name="connsiteX289" fmla="*/ 82963 w 130806"/>
                <a:gd name="connsiteY289" fmla="*/ 65571 h 152162"/>
                <a:gd name="connsiteX290" fmla="*/ 83084 w 130806"/>
                <a:gd name="connsiteY290" fmla="*/ 65571 h 152162"/>
                <a:gd name="connsiteX291" fmla="*/ 85019 w 130806"/>
                <a:gd name="connsiteY291" fmla="*/ 65771 h 152162"/>
                <a:gd name="connsiteX292" fmla="*/ 85299 w 130806"/>
                <a:gd name="connsiteY292" fmla="*/ 65771 h 152162"/>
                <a:gd name="connsiteX293" fmla="*/ 86634 w 130806"/>
                <a:gd name="connsiteY293" fmla="*/ 67106 h 152162"/>
                <a:gd name="connsiteX294" fmla="*/ 86728 w 130806"/>
                <a:gd name="connsiteY294" fmla="*/ 70056 h 152162"/>
                <a:gd name="connsiteX295" fmla="*/ 86728 w 130806"/>
                <a:gd name="connsiteY295" fmla="*/ 70056 h 152162"/>
                <a:gd name="connsiteX296" fmla="*/ 86728 w 130806"/>
                <a:gd name="connsiteY296" fmla="*/ 70310 h 152162"/>
                <a:gd name="connsiteX297" fmla="*/ 86728 w 130806"/>
                <a:gd name="connsiteY297" fmla="*/ 70310 h 152162"/>
                <a:gd name="connsiteX298" fmla="*/ 86394 w 130806"/>
                <a:gd name="connsiteY298" fmla="*/ 72085 h 152162"/>
                <a:gd name="connsiteX299" fmla="*/ 86087 w 130806"/>
                <a:gd name="connsiteY299" fmla="*/ 73073 h 152162"/>
                <a:gd name="connsiteX300" fmla="*/ 84552 w 130806"/>
                <a:gd name="connsiteY300" fmla="*/ 74087 h 152162"/>
                <a:gd name="connsiteX301" fmla="*/ 84258 w 130806"/>
                <a:gd name="connsiteY301" fmla="*/ 74087 h 152162"/>
                <a:gd name="connsiteX302" fmla="*/ 82309 w 130806"/>
                <a:gd name="connsiteY302" fmla="*/ 73887 h 152162"/>
                <a:gd name="connsiteX303" fmla="*/ 82203 w 130806"/>
                <a:gd name="connsiteY303" fmla="*/ 73887 h 152162"/>
                <a:gd name="connsiteX304" fmla="*/ 81175 w 130806"/>
                <a:gd name="connsiteY304" fmla="*/ 74581 h 152162"/>
                <a:gd name="connsiteX305" fmla="*/ 79293 w 130806"/>
                <a:gd name="connsiteY305" fmla="*/ 78092 h 152162"/>
                <a:gd name="connsiteX306" fmla="*/ 79293 w 130806"/>
                <a:gd name="connsiteY306" fmla="*/ 79319 h 152162"/>
                <a:gd name="connsiteX307" fmla="*/ 79293 w 130806"/>
                <a:gd name="connsiteY307" fmla="*/ 79413 h 152162"/>
                <a:gd name="connsiteX308" fmla="*/ 80534 w 130806"/>
                <a:gd name="connsiteY308" fmla="*/ 80934 h 152162"/>
                <a:gd name="connsiteX309" fmla="*/ 80708 w 130806"/>
                <a:gd name="connsiteY309" fmla="*/ 81135 h 152162"/>
                <a:gd name="connsiteX310" fmla="*/ 80708 w 130806"/>
                <a:gd name="connsiteY310" fmla="*/ 82963 h 152162"/>
                <a:gd name="connsiteX311" fmla="*/ 78666 w 130806"/>
                <a:gd name="connsiteY311" fmla="*/ 85099 h 152162"/>
                <a:gd name="connsiteX312" fmla="*/ 78666 w 130806"/>
                <a:gd name="connsiteY312" fmla="*/ 85099 h 152162"/>
                <a:gd name="connsiteX313" fmla="*/ 78465 w 130806"/>
                <a:gd name="connsiteY313" fmla="*/ 85259 h 152162"/>
                <a:gd name="connsiteX314" fmla="*/ 76970 w 130806"/>
                <a:gd name="connsiteY314" fmla="*/ 86287 h 152162"/>
                <a:gd name="connsiteX315" fmla="*/ 76063 w 130806"/>
                <a:gd name="connsiteY315" fmla="*/ 86768 h 152162"/>
                <a:gd name="connsiteX316" fmla="*/ 74274 w 130806"/>
                <a:gd name="connsiteY316" fmla="*/ 86407 h 152162"/>
                <a:gd name="connsiteX317" fmla="*/ 74074 w 130806"/>
                <a:gd name="connsiteY317" fmla="*/ 86167 h 152162"/>
                <a:gd name="connsiteX318" fmla="*/ 72833 w 130806"/>
                <a:gd name="connsiteY318" fmla="*/ 84658 h 152162"/>
                <a:gd name="connsiteX319" fmla="*/ 72753 w 130806"/>
                <a:gd name="connsiteY319" fmla="*/ 84578 h 152162"/>
                <a:gd name="connsiteX320" fmla="*/ 71538 w 130806"/>
                <a:gd name="connsiteY320" fmla="*/ 84352 h 152162"/>
                <a:gd name="connsiteX321" fmla="*/ 67734 w 130806"/>
                <a:gd name="connsiteY321" fmla="*/ 85473 h 152162"/>
                <a:gd name="connsiteX322" fmla="*/ 66840 w 130806"/>
                <a:gd name="connsiteY322" fmla="*/ 86340 h 152162"/>
                <a:gd name="connsiteX323" fmla="*/ 66840 w 130806"/>
                <a:gd name="connsiteY323" fmla="*/ 86447 h 152162"/>
                <a:gd name="connsiteX324" fmla="*/ 66639 w 130806"/>
                <a:gd name="connsiteY324" fmla="*/ 88396 h 152162"/>
                <a:gd name="connsiteX325" fmla="*/ 66639 w 130806"/>
                <a:gd name="connsiteY325" fmla="*/ 88663 h 152162"/>
                <a:gd name="connsiteX326" fmla="*/ 65385 w 130806"/>
                <a:gd name="connsiteY326" fmla="*/ 89998 h 152162"/>
                <a:gd name="connsiteX327" fmla="*/ 62421 w 130806"/>
                <a:gd name="connsiteY327" fmla="*/ 90064 h 152162"/>
                <a:gd name="connsiteX328" fmla="*/ 62421 w 130806"/>
                <a:gd name="connsiteY328" fmla="*/ 90064 h 152162"/>
                <a:gd name="connsiteX329" fmla="*/ 62168 w 130806"/>
                <a:gd name="connsiteY329" fmla="*/ 90064 h 152162"/>
                <a:gd name="connsiteX330" fmla="*/ 62168 w 130806"/>
                <a:gd name="connsiteY330" fmla="*/ 90064 h 152162"/>
                <a:gd name="connsiteX331" fmla="*/ 60393 w 130806"/>
                <a:gd name="connsiteY331" fmla="*/ 89744 h 152162"/>
                <a:gd name="connsiteX332" fmla="*/ 59405 w 130806"/>
                <a:gd name="connsiteY332" fmla="*/ 89437 h 152162"/>
                <a:gd name="connsiteX333" fmla="*/ 58404 w 130806"/>
                <a:gd name="connsiteY333" fmla="*/ 87929 h 152162"/>
                <a:gd name="connsiteX334" fmla="*/ 58404 w 130806"/>
                <a:gd name="connsiteY334" fmla="*/ 87608 h 152162"/>
                <a:gd name="connsiteX335" fmla="*/ 58604 w 130806"/>
                <a:gd name="connsiteY335" fmla="*/ 85673 h 152162"/>
                <a:gd name="connsiteX336" fmla="*/ 58604 w 130806"/>
                <a:gd name="connsiteY336" fmla="*/ 85539 h 152162"/>
                <a:gd name="connsiteX337" fmla="*/ 57897 w 130806"/>
                <a:gd name="connsiteY337" fmla="*/ 84525 h 152162"/>
                <a:gd name="connsiteX338" fmla="*/ 54400 w 130806"/>
                <a:gd name="connsiteY338" fmla="*/ 82643 h 152162"/>
                <a:gd name="connsiteX339" fmla="*/ 53158 w 130806"/>
                <a:gd name="connsiteY339" fmla="*/ 82643 h 152162"/>
                <a:gd name="connsiteX340" fmla="*/ 53052 w 130806"/>
                <a:gd name="connsiteY340" fmla="*/ 82643 h 152162"/>
                <a:gd name="connsiteX341" fmla="*/ 51543 w 130806"/>
                <a:gd name="connsiteY341" fmla="*/ 83871 h 152162"/>
                <a:gd name="connsiteX342" fmla="*/ 51343 w 130806"/>
                <a:gd name="connsiteY342" fmla="*/ 84045 h 152162"/>
                <a:gd name="connsiteX343" fmla="*/ 49514 w 130806"/>
                <a:gd name="connsiteY343" fmla="*/ 84045 h 152162"/>
                <a:gd name="connsiteX344" fmla="*/ 47379 w 130806"/>
                <a:gd name="connsiteY344" fmla="*/ 82016 h 152162"/>
                <a:gd name="connsiteX345" fmla="*/ 47379 w 130806"/>
                <a:gd name="connsiteY345" fmla="*/ 82016 h 152162"/>
                <a:gd name="connsiteX346" fmla="*/ 47219 w 130806"/>
                <a:gd name="connsiteY346" fmla="*/ 81815 h 152162"/>
                <a:gd name="connsiteX347" fmla="*/ 46191 w 130806"/>
                <a:gd name="connsiteY347" fmla="*/ 80307 h 152162"/>
                <a:gd name="connsiteX348" fmla="*/ 45710 w 130806"/>
                <a:gd name="connsiteY348" fmla="*/ 79413 h 152162"/>
                <a:gd name="connsiteX349" fmla="*/ 46071 w 130806"/>
                <a:gd name="connsiteY349" fmla="*/ 77611 h 152162"/>
                <a:gd name="connsiteX350" fmla="*/ 46311 w 130806"/>
                <a:gd name="connsiteY350" fmla="*/ 77424 h 152162"/>
                <a:gd name="connsiteX351" fmla="*/ 47819 w 130806"/>
                <a:gd name="connsiteY351" fmla="*/ 76183 h 152162"/>
                <a:gd name="connsiteX352" fmla="*/ 47913 w 130806"/>
                <a:gd name="connsiteY352" fmla="*/ 76102 h 152162"/>
                <a:gd name="connsiteX353" fmla="*/ 48140 w 130806"/>
                <a:gd name="connsiteY353" fmla="*/ 74888 h 152162"/>
                <a:gd name="connsiteX354" fmla="*/ 46992 w 130806"/>
                <a:gd name="connsiteY354" fmla="*/ 71071 h 152162"/>
                <a:gd name="connsiteX355" fmla="*/ 46137 w 130806"/>
                <a:gd name="connsiteY355" fmla="*/ 70190 h 152162"/>
                <a:gd name="connsiteX356" fmla="*/ 46031 w 130806"/>
                <a:gd name="connsiteY356" fmla="*/ 70190 h 152162"/>
                <a:gd name="connsiteX357" fmla="*/ 44082 w 130806"/>
                <a:gd name="connsiteY357" fmla="*/ 70003 h 152162"/>
                <a:gd name="connsiteX358" fmla="*/ 43815 w 130806"/>
                <a:gd name="connsiteY358" fmla="*/ 70003 h 152162"/>
                <a:gd name="connsiteX359" fmla="*/ 42480 w 130806"/>
                <a:gd name="connsiteY359" fmla="*/ 68735 h 152162"/>
                <a:gd name="connsiteX360" fmla="*/ 42400 w 130806"/>
                <a:gd name="connsiteY360" fmla="*/ 65771 h 152162"/>
                <a:gd name="connsiteX361" fmla="*/ 42400 w 130806"/>
                <a:gd name="connsiteY361" fmla="*/ 65771 h 152162"/>
                <a:gd name="connsiteX362" fmla="*/ 42400 w 130806"/>
                <a:gd name="connsiteY362" fmla="*/ 65518 h 152162"/>
                <a:gd name="connsiteX363" fmla="*/ 42734 w 130806"/>
                <a:gd name="connsiteY363" fmla="*/ 63730 h 152162"/>
                <a:gd name="connsiteX364" fmla="*/ 43041 w 130806"/>
                <a:gd name="connsiteY364" fmla="*/ 62742 h 152162"/>
                <a:gd name="connsiteX365" fmla="*/ 44576 w 130806"/>
                <a:gd name="connsiteY365" fmla="*/ 61741 h 152162"/>
                <a:gd name="connsiteX366" fmla="*/ 44883 w 130806"/>
                <a:gd name="connsiteY366" fmla="*/ 61741 h 152162"/>
                <a:gd name="connsiteX367" fmla="*/ 46832 w 130806"/>
                <a:gd name="connsiteY367" fmla="*/ 61927 h 152162"/>
                <a:gd name="connsiteX368" fmla="*/ 46925 w 130806"/>
                <a:gd name="connsiteY368" fmla="*/ 61927 h 152162"/>
                <a:gd name="connsiteX369" fmla="*/ 47953 w 130806"/>
                <a:gd name="connsiteY369" fmla="*/ 61233 h 152162"/>
                <a:gd name="connsiteX370" fmla="*/ 47953 w 130806"/>
                <a:gd name="connsiteY370" fmla="*/ 61233 h 152162"/>
                <a:gd name="connsiteX371" fmla="*/ 49848 w 130806"/>
                <a:gd name="connsiteY371" fmla="*/ 57723 h 152162"/>
                <a:gd name="connsiteX372" fmla="*/ 49848 w 130806"/>
                <a:gd name="connsiteY372" fmla="*/ 56508 h 152162"/>
                <a:gd name="connsiteX373" fmla="*/ 49848 w 130806"/>
                <a:gd name="connsiteY373" fmla="*/ 56402 h 152162"/>
                <a:gd name="connsiteX374" fmla="*/ 48620 w 130806"/>
                <a:gd name="connsiteY374" fmla="*/ 54880 h 152162"/>
                <a:gd name="connsiteX375" fmla="*/ 48460 w 130806"/>
                <a:gd name="connsiteY375" fmla="*/ 54680 h 152162"/>
                <a:gd name="connsiteX376" fmla="*/ 48460 w 130806"/>
                <a:gd name="connsiteY376" fmla="*/ 52864 h 152162"/>
                <a:gd name="connsiteX377" fmla="*/ 50502 w 130806"/>
                <a:gd name="connsiteY377" fmla="*/ 50716 h 152162"/>
                <a:gd name="connsiteX378" fmla="*/ 50502 w 130806"/>
                <a:gd name="connsiteY378" fmla="*/ 50716 h 152162"/>
                <a:gd name="connsiteX379" fmla="*/ 50689 w 130806"/>
                <a:gd name="connsiteY379" fmla="*/ 50555 h 152162"/>
                <a:gd name="connsiteX380" fmla="*/ 52184 w 130806"/>
                <a:gd name="connsiteY380" fmla="*/ 49541 h 152162"/>
                <a:gd name="connsiteX381" fmla="*/ 53105 w 130806"/>
                <a:gd name="connsiteY381" fmla="*/ 49047 h 152162"/>
                <a:gd name="connsiteX382" fmla="*/ 54880 w 130806"/>
                <a:gd name="connsiteY382" fmla="*/ 49421 h 152162"/>
                <a:gd name="connsiteX383" fmla="*/ 55094 w 130806"/>
                <a:gd name="connsiteY383" fmla="*/ 49648 h 152162"/>
                <a:gd name="connsiteX384" fmla="*/ 56322 w 130806"/>
                <a:gd name="connsiteY384" fmla="*/ 51169 h 152162"/>
                <a:gd name="connsiteX385" fmla="*/ 56322 w 130806"/>
                <a:gd name="connsiteY385" fmla="*/ 51249 h 152162"/>
                <a:gd name="connsiteX386" fmla="*/ 57563 w 130806"/>
                <a:gd name="connsiteY386" fmla="*/ 51476 h 152162"/>
                <a:gd name="connsiteX387" fmla="*/ 61367 w 130806"/>
                <a:gd name="connsiteY387" fmla="*/ 50342 h 152162"/>
                <a:gd name="connsiteX388" fmla="*/ 62248 w 130806"/>
                <a:gd name="connsiteY388" fmla="*/ 49474 h 152162"/>
                <a:gd name="connsiteX389" fmla="*/ 62248 w 130806"/>
                <a:gd name="connsiteY389" fmla="*/ 49367 h 152162"/>
                <a:gd name="connsiteX390" fmla="*/ 62448 w 130806"/>
                <a:gd name="connsiteY390" fmla="*/ 47432 h 152162"/>
                <a:gd name="connsiteX391" fmla="*/ 62448 w 130806"/>
                <a:gd name="connsiteY391" fmla="*/ 47152 h 152162"/>
                <a:gd name="connsiteX392" fmla="*/ 63783 w 130806"/>
                <a:gd name="connsiteY392" fmla="*/ 45817 h 152162"/>
                <a:gd name="connsiteX393" fmla="*/ 65612 w 130806"/>
                <a:gd name="connsiteY393" fmla="*/ 45684 h 152162"/>
                <a:gd name="connsiteX394" fmla="*/ 65612 w 130806"/>
                <a:gd name="connsiteY394" fmla="*/ 45684 h 152162"/>
                <a:gd name="connsiteX395" fmla="*/ 64490 w 130806"/>
                <a:gd name="connsiteY395" fmla="*/ 58497 h 152162"/>
                <a:gd name="connsiteX396" fmla="*/ 64170 w 130806"/>
                <a:gd name="connsiteY396" fmla="*/ 58497 h 152162"/>
                <a:gd name="connsiteX397" fmla="*/ 54987 w 130806"/>
                <a:gd name="connsiteY397" fmla="*/ 68388 h 152162"/>
                <a:gd name="connsiteX398" fmla="*/ 62421 w 130806"/>
                <a:gd name="connsiteY398" fmla="*/ 77344 h 152162"/>
                <a:gd name="connsiteX399" fmla="*/ 63383 w 130806"/>
                <a:gd name="connsiteY399" fmla="*/ 77504 h 152162"/>
                <a:gd name="connsiteX400" fmla="*/ 63609 w 130806"/>
                <a:gd name="connsiteY400" fmla="*/ 77504 h 152162"/>
                <a:gd name="connsiteX401" fmla="*/ 73981 w 130806"/>
                <a:gd name="connsiteY401" fmla="*/ 68895 h 152162"/>
                <a:gd name="connsiteX402" fmla="*/ 67267 w 130806"/>
                <a:gd name="connsiteY402" fmla="*/ 58898 h 152162"/>
                <a:gd name="connsiteX403" fmla="*/ 66573 w 130806"/>
                <a:gd name="connsiteY403" fmla="*/ 58711 h 152162"/>
                <a:gd name="connsiteX404" fmla="*/ 64424 w 130806"/>
                <a:gd name="connsiteY404" fmla="*/ 58497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30806" h="152162">
                  <a:moveTo>
                    <a:pt x="57416" y="141"/>
                  </a:moveTo>
                  <a:cubicBezTo>
                    <a:pt x="55027" y="141"/>
                    <a:pt x="52398" y="262"/>
                    <a:pt x="49408" y="435"/>
                  </a:cubicBezTo>
                  <a:cubicBezTo>
                    <a:pt x="16626" y="2344"/>
                    <a:pt x="-7266" y="29920"/>
                    <a:pt x="2251" y="66319"/>
                  </a:cubicBezTo>
                  <a:cubicBezTo>
                    <a:pt x="6068" y="81001"/>
                    <a:pt x="16546" y="93268"/>
                    <a:pt x="21458" y="107269"/>
                  </a:cubicBezTo>
                  <a:cubicBezTo>
                    <a:pt x="22592" y="110513"/>
                    <a:pt x="22793" y="111487"/>
                    <a:pt x="22659" y="116853"/>
                  </a:cubicBezTo>
                  <a:cubicBezTo>
                    <a:pt x="22512" y="126516"/>
                    <a:pt x="16572" y="137194"/>
                    <a:pt x="12755" y="147299"/>
                  </a:cubicBezTo>
                  <a:cubicBezTo>
                    <a:pt x="12648" y="147566"/>
                    <a:pt x="12555" y="147846"/>
                    <a:pt x="12488" y="148140"/>
                  </a:cubicBezTo>
                  <a:cubicBezTo>
                    <a:pt x="12341" y="149127"/>
                    <a:pt x="12555" y="150142"/>
                    <a:pt x="13115" y="150969"/>
                  </a:cubicBezTo>
                  <a:cubicBezTo>
                    <a:pt x="13649" y="151730"/>
                    <a:pt x="14517" y="152197"/>
                    <a:pt x="15451" y="152224"/>
                  </a:cubicBezTo>
                  <a:lnTo>
                    <a:pt x="80694" y="152224"/>
                  </a:lnTo>
                  <a:cubicBezTo>
                    <a:pt x="81575" y="152197"/>
                    <a:pt x="82390" y="151797"/>
                    <a:pt x="82937" y="151103"/>
                  </a:cubicBezTo>
                  <a:cubicBezTo>
                    <a:pt x="83511" y="150329"/>
                    <a:pt x="83778" y="149381"/>
                    <a:pt x="83711" y="148433"/>
                  </a:cubicBezTo>
                  <a:cubicBezTo>
                    <a:pt x="83564" y="145350"/>
                    <a:pt x="83044" y="142520"/>
                    <a:pt x="85753" y="138970"/>
                  </a:cubicBezTo>
                  <a:cubicBezTo>
                    <a:pt x="87315" y="136928"/>
                    <a:pt x="89304" y="136754"/>
                    <a:pt x="96671" y="136447"/>
                  </a:cubicBezTo>
                  <a:cubicBezTo>
                    <a:pt x="104039" y="136140"/>
                    <a:pt x="107510" y="135406"/>
                    <a:pt x="110179" y="134045"/>
                  </a:cubicBezTo>
                  <a:cubicBezTo>
                    <a:pt x="117707" y="130040"/>
                    <a:pt x="117440" y="121671"/>
                    <a:pt x="117147" y="117160"/>
                  </a:cubicBezTo>
                  <a:cubicBezTo>
                    <a:pt x="116853" y="112648"/>
                    <a:pt x="116079" y="114357"/>
                    <a:pt x="118281" y="112061"/>
                  </a:cubicBezTo>
                  <a:cubicBezTo>
                    <a:pt x="120003" y="110286"/>
                    <a:pt x="120404" y="108884"/>
                    <a:pt x="119523" y="105934"/>
                  </a:cubicBezTo>
                  <a:cubicBezTo>
                    <a:pt x="119389" y="105467"/>
                    <a:pt x="119603" y="105080"/>
                    <a:pt x="120363" y="104667"/>
                  </a:cubicBezTo>
                  <a:cubicBezTo>
                    <a:pt x="121098" y="104226"/>
                    <a:pt x="121698" y="103599"/>
                    <a:pt x="122112" y="102851"/>
                  </a:cubicBezTo>
                  <a:cubicBezTo>
                    <a:pt x="122472" y="102144"/>
                    <a:pt x="122512" y="101116"/>
                    <a:pt x="121471" y="99194"/>
                  </a:cubicBezTo>
                  <a:cubicBezTo>
                    <a:pt x="120724" y="98193"/>
                    <a:pt x="120163" y="97058"/>
                    <a:pt x="119830" y="95857"/>
                  </a:cubicBezTo>
                  <a:cubicBezTo>
                    <a:pt x="119669" y="95176"/>
                    <a:pt x="119683" y="94789"/>
                    <a:pt x="120323" y="94629"/>
                  </a:cubicBezTo>
                  <a:cubicBezTo>
                    <a:pt x="122205" y="94322"/>
                    <a:pt x="124128" y="94242"/>
                    <a:pt x="126023" y="94402"/>
                  </a:cubicBezTo>
                  <a:cubicBezTo>
                    <a:pt x="128973" y="94402"/>
                    <a:pt x="132336" y="92840"/>
                    <a:pt x="131882" y="88676"/>
                  </a:cubicBezTo>
                  <a:cubicBezTo>
                    <a:pt x="131429" y="84512"/>
                    <a:pt x="127878" y="78585"/>
                    <a:pt x="125436" y="73607"/>
                  </a:cubicBezTo>
                  <a:cubicBezTo>
                    <a:pt x="123887" y="70483"/>
                    <a:pt x="120964" y="67547"/>
                    <a:pt x="119069" y="64477"/>
                  </a:cubicBezTo>
                  <a:cubicBezTo>
                    <a:pt x="118441" y="63316"/>
                    <a:pt x="118094" y="62008"/>
                    <a:pt x="118094" y="60686"/>
                  </a:cubicBezTo>
                  <a:cubicBezTo>
                    <a:pt x="117974" y="58631"/>
                    <a:pt x="118028" y="56562"/>
                    <a:pt x="118255" y="54506"/>
                  </a:cubicBezTo>
                  <a:cubicBezTo>
                    <a:pt x="118602" y="51023"/>
                    <a:pt x="116920" y="43134"/>
                    <a:pt x="114758" y="36327"/>
                  </a:cubicBezTo>
                  <a:cubicBezTo>
                    <a:pt x="114931" y="36140"/>
                    <a:pt x="115185" y="36540"/>
                    <a:pt x="115331" y="36701"/>
                  </a:cubicBezTo>
                  <a:cubicBezTo>
                    <a:pt x="116386" y="37888"/>
                    <a:pt x="118135" y="38182"/>
                    <a:pt x="119523" y="37408"/>
                  </a:cubicBezTo>
                  <a:cubicBezTo>
                    <a:pt x="121351" y="36354"/>
                    <a:pt x="122512" y="34431"/>
                    <a:pt x="122606" y="32323"/>
                  </a:cubicBezTo>
                  <a:cubicBezTo>
                    <a:pt x="121965" y="17039"/>
                    <a:pt x="98460" y="8777"/>
                    <a:pt x="86794" y="8657"/>
                  </a:cubicBezTo>
                  <a:cubicBezTo>
                    <a:pt x="73901" y="1943"/>
                    <a:pt x="67774" y="88"/>
                    <a:pt x="57416" y="141"/>
                  </a:cubicBezTo>
                  <a:close/>
                  <a:moveTo>
                    <a:pt x="82590" y="17200"/>
                  </a:moveTo>
                  <a:lnTo>
                    <a:pt x="82590" y="17200"/>
                  </a:lnTo>
                  <a:cubicBezTo>
                    <a:pt x="82656" y="17186"/>
                    <a:pt x="82737" y="17186"/>
                    <a:pt x="82803" y="17200"/>
                  </a:cubicBezTo>
                  <a:cubicBezTo>
                    <a:pt x="83711" y="17293"/>
                    <a:pt x="84605" y="17480"/>
                    <a:pt x="85473" y="17747"/>
                  </a:cubicBezTo>
                  <a:lnTo>
                    <a:pt x="85473" y="17747"/>
                  </a:lnTo>
                  <a:lnTo>
                    <a:pt x="85686" y="17827"/>
                  </a:lnTo>
                  <a:cubicBezTo>
                    <a:pt x="86220" y="17987"/>
                    <a:pt x="86741" y="18187"/>
                    <a:pt x="87248" y="18414"/>
                  </a:cubicBezTo>
                  <a:lnTo>
                    <a:pt x="88089" y="18841"/>
                  </a:lnTo>
                  <a:cubicBezTo>
                    <a:pt x="88583" y="19095"/>
                    <a:pt x="88877" y="19629"/>
                    <a:pt x="88810" y="20176"/>
                  </a:cubicBezTo>
                  <a:lnTo>
                    <a:pt x="88810" y="20376"/>
                  </a:lnTo>
                  <a:lnTo>
                    <a:pt x="88489" y="21404"/>
                  </a:lnTo>
                  <a:cubicBezTo>
                    <a:pt x="88489" y="21444"/>
                    <a:pt x="88489" y="21498"/>
                    <a:pt x="88489" y="21538"/>
                  </a:cubicBezTo>
                  <a:cubicBezTo>
                    <a:pt x="88409" y="21992"/>
                    <a:pt x="88570" y="22472"/>
                    <a:pt x="88917" y="22779"/>
                  </a:cubicBezTo>
                  <a:lnTo>
                    <a:pt x="88917" y="22779"/>
                  </a:lnTo>
                  <a:cubicBezTo>
                    <a:pt x="90011" y="23647"/>
                    <a:pt x="90959" y="24688"/>
                    <a:pt x="91733" y="25849"/>
                  </a:cubicBezTo>
                  <a:cubicBezTo>
                    <a:pt x="92013" y="26249"/>
                    <a:pt x="92480" y="26463"/>
                    <a:pt x="92961" y="26423"/>
                  </a:cubicBezTo>
                  <a:lnTo>
                    <a:pt x="93081" y="26423"/>
                  </a:lnTo>
                  <a:lnTo>
                    <a:pt x="94135" y="26183"/>
                  </a:lnTo>
                  <a:lnTo>
                    <a:pt x="94309" y="26183"/>
                  </a:lnTo>
                  <a:cubicBezTo>
                    <a:pt x="94856" y="26142"/>
                    <a:pt x="95377" y="26476"/>
                    <a:pt x="95564" y="26997"/>
                  </a:cubicBezTo>
                  <a:cubicBezTo>
                    <a:pt x="95937" y="27824"/>
                    <a:pt x="96218" y="28692"/>
                    <a:pt x="96431" y="29573"/>
                  </a:cubicBezTo>
                  <a:lnTo>
                    <a:pt x="96431" y="29573"/>
                  </a:lnTo>
                  <a:lnTo>
                    <a:pt x="96431" y="29800"/>
                  </a:lnTo>
                  <a:lnTo>
                    <a:pt x="96431" y="29800"/>
                  </a:lnTo>
                  <a:cubicBezTo>
                    <a:pt x="96551" y="30347"/>
                    <a:pt x="96631" y="30894"/>
                    <a:pt x="96685" y="31455"/>
                  </a:cubicBezTo>
                  <a:cubicBezTo>
                    <a:pt x="96685" y="31775"/>
                    <a:pt x="96685" y="32095"/>
                    <a:pt x="96685" y="32389"/>
                  </a:cubicBezTo>
                  <a:cubicBezTo>
                    <a:pt x="96778" y="32963"/>
                    <a:pt x="96445" y="33524"/>
                    <a:pt x="95897" y="33724"/>
                  </a:cubicBezTo>
                  <a:lnTo>
                    <a:pt x="95697" y="33724"/>
                  </a:lnTo>
                  <a:lnTo>
                    <a:pt x="94629" y="33951"/>
                  </a:lnTo>
                  <a:lnTo>
                    <a:pt x="94509" y="33951"/>
                  </a:lnTo>
                  <a:cubicBezTo>
                    <a:pt x="94069" y="34111"/>
                    <a:pt x="93748" y="34485"/>
                    <a:pt x="93655" y="34939"/>
                  </a:cubicBezTo>
                  <a:cubicBezTo>
                    <a:pt x="93468" y="36153"/>
                    <a:pt x="93121" y="37328"/>
                    <a:pt x="92614" y="38449"/>
                  </a:cubicBezTo>
                  <a:cubicBezTo>
                    <a:pt x="92614" y="38623"/>
                    <a:pt x="92467" y="38783"/>
                    <a:pt x="92387" y="38943"/>
                  </a:cubicBezTo>
                  <a:cubicBezTo>
                    <a:pt x="92187" y="39384"/>
                    <a:pt x="92227" y="39891"/>
                    <a:pt x="92507" y="40278"/>
                  </a:cubicBezTo>
                  <a:lnTo>
                    <a:pt x="92601" y="40385"/>
                  </a:lnTo>
                  <a:lnTo>
                    <a:pt x="93321" y="41185"/>
                  </a:lnTo>
                  <a:lnTo>
                    <a:pt x="93455" y="41332"/>
                  </a:lnTo>
                  <a:cubicBezTo>
                    <a:pt x="93762" y="41786"/>
                    <a:pt x="93735" y="42400"/>
                    <a:pt x="93375" y="42814"/>
                  </a:cubicBezTo>
                  <a:cubicBezTo>
                    <a:pt x="92841" y="43548"/>
                    <a:pt x="92227" y="44229"/>
                    <a:pt x="91559" y="44842"/>
                  </a:cubicBezTo>
                  <a:lnTo>
                    <a:pt x="91559" y="44842"/>
                  </a:lnTo>
                  <a:lnTo>
                    <a:pt x="91373" y="45016"/>
                  </a:lnTo>
                  <a:cubicBezTo>
                    <a:pt x="90959" y="45390"/>
                    <a:pt x="90505" y="45737"/>
                    <a:pt x="90038" y="46057"/>
                  </a:cubicBezTo>
                  <a:cubicBezTo>
                    <a:pt x="89771" y="46257"/>
                    <a:pt x="89504" y="46431"/>
                    <a:pt x="89250" y="46591"/>
                  </a:cubicBezTo>
                  <a:cubicBezTo>
                    <a:pt x="88810" y="46925"/>
                    <a:pt x="88196" y="46925"/>
                    <a:pt x="87755" y="46591"/>
                  </a:cubicBezTo>
                  <a:lnTo>
                    <a:pt x="87595" y="46431"/>
                  </a:lnTo>
                  <a:lnTo>
                    <a:pt x="86874" y="45643"/>
                  </a:lnTo>
                  <a:cubicBezTo>
                    <a:pt x="86848" y="45603"/>
                    <a:pt x="86821" y="45577"/>
                    <a:pt x="86781" y="45550"/>
                  </a:cubicBezTo>
                  <a:cubicBezTo>
                    <a:pt x="86421" y="45230"/>
                    <a:pt x="85900" y="45136"/>
                    <a:pt x="85446" y="45296"/>
                  </a:cubicBezTo>
                  <a:cubicBezTo>
                    <a:pt x="84138" y="45817"/>
                    <a:pt x="82750" y="46124"/>
                    <a:pt x="81348" y="46217"/>
                  </a:cubicBezTo>
                  <a:cubicBezTo>
                    <a:pt x="80868" y="46257"/>
                    <a:pt x="80454" y="46551"/>
                    <a:pt x="80254" y="46992"/>
                  </a:cubicBezTo>
                  <a:lnTo>
                    <a:pt x="80254" y="47098"/>
                  </a:lnTo>
                  <a:lnTo>
                    <a:pt x="79934" y="48126"/>
                  </a:lnTo>
                  <a:cubicBezTo>
                    <a:pt x="79907" y="48193"/>
                    <a:pt x="79880" y="48260"/>
                    <a:pt x="79867" y="48326"/>
                  </a:cubicBezTo>
                  <a:cubicBezTo>
                    <a:pt x="79627" y="48820"/>
                    <a:pt x="79079" y="49087"/>
                    <a:pt x="78532" y="48994"/>
                  </a:cubicBezTo>
                  <a:cubicBezTo>
                    <a:pt x="77624" y="48900"/>
                    <a:pt x="76730" y="48713"/>
                    <a:pt x="75863" y="48446"/>
                  </a:cubicBezTo>
                  <a:lnTo>
                    <a:pt x="75863" y="48446"/>
                  </a:lnTo>
                  <a:lnTo>
                    <a:pt x="75636" y="48446"/>
                  </a:lnTo>
                  <a:cubicBezTo>
                    <a:pt x="75102" y="48273"/>
                    <a:pt x="74581" y="48072"/>
                    <a:pt x="74074" y="47846"/>
                  </a:cubicBezTo>
                  <a:lnTo>
                    <a:pt x="73220" y="47418"/>
                  </a:lnTo>
                  <a:cubicBezTo>
                    <a:pt x="72699" y="47192"/>
                    <a:pt x="72419" y="46631"/>
                    <a:pt x="72526" y="46084"/>
                  </a:cubicBezTo>
                  <a:cubicBezTo>
                    <a:pt x="72526" y="46084"/>
                    <a:pt x="72526" y="45964"/>
                    <a:pt x="72526" y="45870"/>
                  </a:cubicBezTo>
                  <a:lnTo>
                    <a:pt x="72859" y="44842"/>
                  </a:lnTo>
                  <a:lnTo>
                    <a:pt x="72859" y="44709"/>
                  </a:lnTo>
                  <a:cubicBezTo>
                    <a:pt x="72939" y="44242"/>
                    <a:pt x="72766" y="43775"/>
                    <a:pt x="72406" y="43468"/>
                  </a:cubicBezTo>
                  <a:cubicBezTo>
                    <a:pt x="72406" y="43468"/>
                    <a:pt x="72406" y="43468"/>
                    <a:pt x="72406" y="43468"/>
                  </a:cubicBezTo>
                  <a:cubicBezTo>
                    <a:pt x="71311" y="42600"/>
                    <a:pt x="70377" y="41559"/>
                    <a:pt x="69602" y="40398"/>
                  </a:cubicBezTo>
                  <a:cubicBezTo>
                    <a:pt x="69322" y="40011"/>
                    <a:pt x="68868" y="39797"/>
                    <a:pt x="68388" y="39837"/>
                  </a:cubicBezTo>
                  <a:lnTo>
                    <a:pt x="68255" y="39837"/>
                  </a:lnTo>
                  <a:lnTo>
                    <a:pt x="67213" y="40051"/>
                  </a:lnTo>
                  <a:lnTo>
                    <a:pt x="67013" y="40051"/>
                  </a:lnTo>
                  <a:cubicBezTo>
                    <a:pt x="66466" y="40091"/>
                    <a:pt x="65959" y="39757"/>
                    <a:pt x="65772" y="39250"/>
                  </a:cubicBezTo>
                  <a:cubicBezTo>
                    <a:pt x="65411" y="38422"/>
                    <a:pt x="65118" y="37555"/>
                    <a:pt x="64918" y="36661"/>
                  </a:cubicBezTo>
                  <a:lnTo>
                    <a:pt x="64918" y="36661"/>
                  </a:lnTo>
                  <a:lnTo>
                    <a:pt x="64918" y="36433"/>
                  </a:lnTo>
                  <a:lnTo>
                    <a:pt x="64918" y="36433"/>
                  </a:lnTo>
                  <a:cubicBezTo>
                    <a:pt x="64797" y="35886"/>
                    <a:pt x="64704" y="35339"/>
                    <a:pt x="64651" y="34792"/>
                  </a:cubicBezTo>
                  <a:cubicBezTo>
                    <a:pt x="64651" y="34458"/>
                    <a:pt x="64651" y="34138"/>
                    <a:pt x="64651" y="33844"/>
                  </a:cubicBezTo>
                  <a:cubicBezTo>
                    <a:pt x="64610" y="33297"/>
                    <a:pt x="64931" y="32776"/>
                    <a:pt x="65451" y="32576"/>
                  </a:cubicBezTo>
                  <a:lnTo>
                    <a:pt x="65652" y="32576"/>
                  </a:lnTo>
                  <a:lnTo>
                    <a:pt x="66706" y="32336"/>
                  </a:lnTo>
                  <a:lnTo>
                    <a:pt x="66840" y="32336"/>
                  </a:lnTo>
                  <a:cubicBezTo>
                    <a:pt x="67280" y="32176"/>
                    <a:pt x="67600" y="31802"/>
                    <a:pt x="67694" y="31348"/>
                  </a:cubicBezTo>
                  <a:cubicBezTo>
                    <a:pt x="67867" y="30133"/>
                    <a:pt x="68214" y="28946"/>
                    <a:pt x="68722" y="27824"/>
                  </a:cubicBezTo>
                  <a:cubicBezTo>
                    <a:pt x="68802" y="27664"/>
                    <a:pt x="68868" y="27491"/>
                    <a:pt x="68948" y="27331"/>
                  </a:cubicBezTo>
                  <a:cubicBezTo>
                    <a:pt x="69149" y="26903"/>
                    <a:pt x="69109" y="26396"/>
                    <a:pt x="68842" y="25996"/>
                  </a:cubicBezTo>
                  <a:lnTo>
                    <a:pt x="68748" y="25902"/>
                  </a:lnTo>
                  <a:lnTo>
                    <a:pt x="68028" y="25088"/>
                  </a:lnTo>
                  <a:lnTo>
                    <a:pt x="67907" y="24955"/>
                  </a:lnTo>
                  <a:cubicBezTo>
                    <a:pt x="67587" y="24514"/>
                    <a:pt x="67587" y="23914"/>
                    <a:pt x="67907" y="23473"/>
                  </a:cubicBezTo>
                  <a:cubicBezTo>
                    <a:pt x="68455" y="22739"/>
                    <a:pt x="69055" y="22071"/>
                    <a:pt x="69723" y="21444"/>
                  </a:cubicBezTo>
                  <a:lnTo>
                    <a:pt x="69723" y="21444"/>
                  </a:lnTo>
                  <a:lnTo>
                    <a:pt x="69910" y="21284"/>
                  </a:lnTo>
                  <a:cubicBezTo>
                    <a:pt x="70310" y="20924"/>
                    <a:pt x="70751" y="20563"/>
                    <a:pt x="71244" y="20230"/>
                  </a:cubicBezTo>
                  <a:lnTo>
                    <a:pt x="72032" y="19709"/>
                  </a:lnTo>
                  <a:cubicBezTo>
                    <a:pt x="72472" y="19375"/>
                    <a:pt x="73086" y="19375"/>
                    <a:pt x="73527" y="19709"/>
                  </a:cubicBezTo>
                  <a:lnTo>
                    <a:pt x="73687" y="19856"/>
                  </a:lnTo>
                  <a:lnTo>
                    <a:pt x="74421" y="20657"/>
                  </a:lnTo>
                  <a:cubicBezTo>
                    <a:pt x="74448" y="20697"/>
                    <a:pt x="74474" y="20723"/>
                    <a:pt x="74514" y="20750"/>
                  </a:cubicBezTo>
                  <a:cubicBezTo>
                    <a:pt x="74888" y="21057"/>
                    <a:pt x="75395" y="21150"/>
                    <a:pt x="75849" y="20977"/>
                  </a:cubicBezTo>
                  <a:lnTo>
                    <a:pt x="75716" y="20977"/>
                  </a:lnTo>
                  <a:cubicBezTo>
                    <a:pt x="77051" y="20443"/>
                    <a:pt x="78465" y="20123"/>
                    <a:pt x="79907" y="20029"/>
                  </a:cubicBezTo>
                  <a:cubicBezTo>
                    <a:pt x="80387" y="19989"/>
                    <a:pt x="80801" y="19696"/>
                    <a:pt x="81001" y="19269"/>
                  </a:cubicBezTo>
                  <a:lnTo>
                    <a:pt x="81001" y="19135"/>
                  </a:lnTo>
                  <a:lnTo>
                    <a:pt x="81322" y="18107"/>
                  </a:lnTo>
                  <a:cubicBezTo>
                    <a:pt x="81322" y="18054"/>
                    <a:pt x="81322" y="17987"/>
                    <a:pt x="81322" y="17934"/>
                  </a:cubicBezTo>
                  <a:cubicBezTo>
                    <a:pt x="81522" y="17507"/>
                    <a:pt x="81949" y="17240"/>
                    <a:pt x="82416" y="17240"/>
                  </a:cubicBezTo>
                  <a:close/>
                  <a:moveTo>
                    <a:pt x="80561" y="25755"/>
                  </a:moveTo>
                  <a:cubicBezTo>
                    <a:pt x="76517" y="25862"/>
                    <a:pt x="73327" y="29226"/>
                    <a:pt x="73420" y="33270"/>
                  </a:cubicBezTo>
                  <a:cubicBezTo>
                    <a:pt x="73500" y="36086"/>
                    <a:pt x="75168" y="38596"/>
                    <a:pt x="77731" y="39757"/>
                  </a:cubicBezTo>
                  <a:lnTo>
                    <a:pt x="78425" y="40038"/>
                  </a:lnTo>
                  <a:cubicBezTo>
                    <a:pt x="82296" y="41212"/>
                    <a:pt x="86394" y="39023"/>
                    <a:pt x="87555" y="35139"/>
                  </a:cubicBezTo>
                  <a:cubicBezTo>
                    <a:pt x="88543" y="31895"/>
                    <a:pt x="87168" y="28398"/>
                    <a:pt x="84232" y="26690"/>
                  </a:cubicBezTo>
                  <a:lnTo>
                    <a:pt x="83764" y="26436"/>
                  </a:lnTo>
                  <a:cubicBezTo>
                    <a:pt x="82763" y="25969"/>
                    <a:pt x="81669" y="25742"/>
                    <a:pt x="80561" y="25755"/>
                  </a:cubicBezTo>
                  <a:close/>
                  <a:moveTo>
                    <a:pt x="33137" y="26636"/>
                  </a:moveTo>
                  <a:lnTo>
                    <a:pt x="33377" y="26636"/>
                  </a:lnTo>
                  <a:cubicBezTo>
                    <a:pt x="34391" y="26756"/>
                    <a:pt x="35406" y="26970"/>
                    <a:pt x="36380" y="27264"/>
                  </a:cubicBezTo>
                  <a:lnTo>
                    <a:pt x="36380" y="27264"/>
                  </a:lnTo>
                  <a:lnTo>
                    <a:pt x="36634" y="27264"/>
                  </a:lnTo>
                  <a:cubicBezTo>
                    <a:pt x="37221" y="27464"/>
                    <a:pt x="37809" y="27691"/>
                    <a:pt x="38396" y="27958"/>
                  </a:cubicBezTo>
                  <a:cubicBezTo>
                    <a:pt x="38729" y="28105"/>
                    <a:pt x="39037" y="28265"/>
                    <a:pt x="39344" y="28425"/>
                  </a:cubicBezTo>
                  <a:cubicBezTo>
                    <a:pt x="39904" y="28692"/>
                    <a:pt x="40225" y="29293"/>
                    <a:pt x="40144" y="29907"/>
                  </a:cubicBezTo>
                  <a:lnTo>
                    <a:pt x="40144" y="30147"/>
                  </a:lnTo>
                  <a:lnTo>
                    <a:pt x="39771" y="31295"/>
                  </a:lnTo>
                  <a:cubicBezTo>
                    <a:pt x="39771" y="31295"/>
                    <a:pt x="39771" y="31401"/>
                    <a:pt x="39771" y="31455"/>
                  </a:cubicBezTo>
                  <a:cubicBezTo>
                    <a:pt x="39691" y="31949"/>
                    <a:pt x="39864" y="32456"/>
                    <a:pt x="40251" y="32790"/>
                  </a:cubicBezTo>
                  <a:lnTo>
                    <a:pt x="40251" y="32790"/>
                  </a:lnTo>
                  <a:lnTo>
                    <a:pt x="40251" y="32790"/>
                  </a:lnTo>
                  <a:cubicBezTo>
                    <a:pt x="41479" y="33764"/>
                    <a:pt x="42547" y="34925"/>
                    <a:pt x="43414" y="36233"/>
                  </a:cubicBezTo>
                  <a:cubicBezTo>
                    <a:pt x="43708" y="36674"/>
                    <a:pt x="44215" y="36914"/>
                    <a:pt x="44749" y="36874"/>
                  </a:cubicBezTo>
                  <a:lnTo>
                    <a:pt x="44909" y="36874"/>
                  </a:lnTo>
                  <a:lnTo>
                    <a:pt x="46084" y="36607"/>
                  </a:lnTo>
                  <a:lnTo>
                    <a:pt x="46298" y="36607"/>
                  </a:lnTo>
                  <a:cubicBezTo>
                    <a:pt x="46925" y="36567"/>
                    <a:pt x="47499" y="36927"/>
                    <a:pt x="47713" y="37515"/>
                  </a:cubicBezTo>
                  <a:cubicBezTo>
                    <a:pt x="48113" y="38449"/>
                    <a:pt x="48447" y="39423"/>
                    <a:pt x="48674" y="40411"/>
                  </a:cubicBezTo>
                  <a:lnTo>
                    <a:pt x="48674" y="40411"/>
                  </a:lnTo>
                  <a:lnTo>
                    <a:pt x="48674" y="40665"/>
                  </a:lnTo>
                  <a:cubicBezTo>
                    <a:pt x="48807" y="41279"/>
                    <a:pt x="48900" y="41906"/>
                    <a:pt x="48954" y="42533"/>
                  </a:cubicBezTo>
                  <a:cubicBezTo>
                    <a:pt x="48954" y="42907"/>
                    <a:pt x="48954" y="43254"/>
                    <a:pt x="49034" y="43588"/>
                  </a:cubicBezTo>
                  <a:cubicBezTo>
                    <a:pt x="49114" y="44215"/>
                    <a:pt x="48740" y="44816"/>
                    <a:pt x="48140" y="45016"/>
                  </a:cubicBezTo>
                  <a:lnTo>
                    <a:pt x="47899" y="45083"/>
                  </a:lnTo>
                  <a:lnTo>
                    <a:pt x="46711" y="45336"/>
                  </a:lnTo>
                  <a:lnTo>
                    <a:pt x="46578" y="45336"/>
                  </a:lnTo>
                  <a:cubicBezTo>
                    <a:pt x="46084" y="45510"/>
                    <a:pt x="45710" y="45924"/>
                    <a:pt x="45617" y="46444"/>
                  </a:cubicBezTo>
                  <a:cubicBezTo>
                    <a:pt x="45417" y="47832"/>
                    <a:pt x="45030" y="49180"/>
                    <a:pt x="44456" y="50448"/>
                  </a:cubicBezTo>
                  <a:lnTo>
                    <a:pt x="44202" y="51009"/>
                  </a:lnTo>
                  <a:cubicBezTo>
                    <a:pt x="43962" y="51490"/>
                    <a:pt x="44002" y="52077"/>
                    <a:pt x="44322" y="52517"/>
                  </a:cubicBezTo>
                  <a:lnTo>
                    <a:pt x="44429" y="52624"/>
                  </a:lnTo>
                  <a:lnTo>
                    <a:pt x="45243" y="53518"/>
                  </a:lnTo>
                  <a:cubicBezTo>
                    <a:pt x="45283" y="53572"/>
                    <a:pt x="45337" y="53639"/>
                    <a:pt x="45390" y="53679"/>
                  </a:cubicBezTo>
                  <a:cubicBezTo>
                    <a:pt x="45764" y="54186"/>
                    <a:pt x="45724" y="54880"/>
                    <a:pt x="45310" y="55347"/>
                  </a:cubicBezTo>
                  <a:cubicBezTo>
                    <a:pt x="44696" y="56175"/>
                    <a:pt x="44015" y="56949"/>
                    <a:pt x="43268" y="57643"/>
                  </a:cubicBezTo>
                  <a:lnTo>
                    <a:pt x="43268" y="57643"/>
                  </a:lnTo>
                  <a:lnTo>
                    <a:pt x="43067" y="57830"/>
                  </a:lnTo>
                  <a:cubicBezTo>
                    <a:pt x="42600" y="58257"/>
                    <a:pt x="42106" y="58644"/>
                    <a:pt x="41599" y="59018"/>
                  </a:cubicBezTo>
                  <a:cubicBezTo>
                    <a:pt x="41292" y="59231"/>
                    <a:pt x="41012" y="59418"/>
                    <a:pt x="40718" y="59592"/>
                  </a:cubicBezTo>
                  <a:cubicBezTo>
                    <a:pt x="40225" y="59992"/>
                    <a:pt x="39530" y="59992"/>
                    <a:pt x="39037" y="59592"/>
                  </a:cubicBezTo>
                  <a:lnTo>
                    <a:pt x="38863" y="59405"/>
                  </a:lnTo>
                  <a:lnTo>
                    <a:pt x="38049" y="58510"/>
                  </a:lnTo>
                  <a:lnTo>
                    <a:pt x="37942" y="58404"/>
                  </a:lnTo>
                  <a:cubicBezTo>
                    <a:pt x="37542" y="58057"/>
                    <a:pt x="36981" y="57963"/>
                    <a:pt x="36487" y="58137"/>
                  </a:cubicBezTo>
                  <a:cubicBezTo>
                    <a:pt x="35019" y="58724"/>
                    <a:pt x="33457" y="59058"/>
                    <a:pt x="31882" y="59164"/>
                  </a:cubicBezTo>
                  <a:cubicBezTo>
                    <a:pt x="31335" y="59205"/>
                    <a:pt x="30868" y="59538"/>
                    <a:pt x="30641" y="60032"/>
                  </a:cubicBezTo>
                  <a:cubicBezTo>
                    <a:pt x="30641" y="60072"/>
                    <a:pt x="30641" y="60125"/>
                    <a:pt x="30641" y="60166"/>
                  </a:cubicBezTo>
                  <a:lnTo>
                    <a:pt x="30280" y="61314"/>
                  </a:lnTo>
                  <a:cubicBezTo>
                    <a:pt x="30280" y="61380"/>
                    <a:pt x="30280" y="61460"/>
                    <a:pt x="30280" y="61527"/>
                  </a:cubicBezTo>
                  <a:cubicBezTo>
                    <a:pt x="30027" y="62087"/>
                    <a:pt x="29413" y="62408"/>
                    <a:pt x="28812" y="62288"/>
                  </a:cubicBezTo>
                  <a:cubicBezTo>
                    <a:pt x="27784" y="62181"/>
                    <a:pt x="26783" y="61981"/>
                    <a:pt x="25796" y="61674"/>
                  </a:cubicBezTo>
                  <a:lnTo>
                    <a:pt x="25796" y="61674"/>
                  </a:lnTo>
                  <a:lnTo>
                    <a:pt x="25555" y="61594"/>
                  </a:lnTo>
                  <a:lnTo>
                    <a:pt x="25555" y="61594"/>
                  </a:lnTo>
                  <a:cubicBezTo>
                    <a:pt x="24955" y="61407"/>
                    <a:pt x="24381" y="61180"/>
                    <a:pt x="23807" y="60913"/>
                  </a:cubicBezTo>
                  <a:lnTo>
                    <a:pt x="22846" y="60419"/>
                  </a:lnTo>
                  <a:cubicBezTo>
                    <a:pt x="22272" y="60179"/>
                    <a:pt x="21952" y="59565"/>
                    <a:pt x="22058" y="58951"/>
                  </a:cubicBezTo>
                  <a:lnTo>
                    <a:pt x="22125" y="58711"/>
                  </a:lnTo>
                  <a:lnTo>
                    <a:pt x="22486" y="57563"/>
                  </a:lnTo>
                  <a:lnTo>
                    <a:pt x="22486" y="57416"/>
                  </a:lnTo>
                  <a:cubicBezTo>
                    <a:pt x="22579" y="56895"/>
                    <a:pt x="22392" y="56362"/>
                    <a:pt x="21978" y="56015"/>
                  </a:cubicBezTo>
                  <a:cubicBezTo>
                    <a:pt x="21978" y="56015"/>
                    <a:pt x="21978" y="56015"/>
                    <a:pt x="21978" y="56015"/>
                  </a:cubicBezTo>
                  <a:cubicBezTo>
                    <a:pt x="20750" y="55040"/>
                    <a:pt x="19683" y="53879"/>
                    <a:pt x="18815" y="52571"/>
                  </a:cubicBezTo>
                  <a:cubicBezTo>
                    <a:pt x="18521" y="52130"/>
                    <a:pt x="18014" y="51890"/>
                    <a:pt x="17480" y="51930"/>
                  </a:cubicBezTo>
                  <a:lnTo>
                    <a:pt x="17320" y="51930"/>
                  </a:lnTo>
                  <a:lnTo>
                    <a:pt x="16145" y="52184"/>
                  </a:lnTo>
                  <a:lnTo>
                    <a:pt x="15932" y="52184"/>
                  </a:lnTo>
                  <a:cubicBezTo>
                    <a:pt x="15331" y="52210"/>
                    <a:pt x="14797" y="51850"/>
                    <a:pt x="14597" y="51289"/>
                  </a:cubicBezTo>
                  <a:cubicBezTo>
                    <a:pt x="14183" y="50355"/>
                    <a:pt x="13863" y="49381"/>
                    <a:pt x="13636" y="48380"/>
                  </a:cubicBezTo>
                  <a:lnTo>
                    <a:pt x="13636" y="48380"/>
                  </a:lnTo>
                  <a:lnTo>
                    <a:pt x="13636" y="48113"/>
                  </a:lnTo>
                  <a:cubicBezTo>
                    <a:pt x="13503" y="47499"/>
                    <a:pt x="13396" y="46885"/>
                    <a:pt x="13342" y="46257"/>
                  </a:cubicBezTo>
                  <a:cubicBezTo>
                    <a:pt x="13342" y="45884"/>
                    <a:pt x="13342" y="45537"/>
                    <a:pt x="13342" y="45203"/>
                  </a:cubicBezTo>
                  <a:cubicBezTo>
                    <a:pt x="13262" y="44576"/>
                    <a:pt x="13636" y="43988"/>
                    <a:pt x="14223" y="43775"/>
                  </a:cubicBezTo>
                  <a:lnTo>
                    <a:pt x="14464" y="43775"/>
                  </a:lnTo>
                  <a:lnTo>
                    <a:pt x="15652" y="43508"/>
                  </a:lnTo>
                  <a:lnTo>
                    <a:pt x="15798" y="43508"/>
                  </a:lnTo>
                  <a:cubicBezTo>
                    <a:pt x="16292" y="43334"/>
                    <a:pt x="16653" y="42907"/>
                    <a:pt x="16746" y="42400"/>
                  </a:cubicBezTo>
                  <a:cubicBezTo>
                    <a:pt x="16946" y="41012"/>
                    <a:pt x="17333" y="39677"/>
                    <a:pt x="17894" y="38395"/>
                  </a:cubicBezTo>
                  <a:cubicBezTo>
                    <a:pt x="17987" y="38195"/>
                    <a:pt x="18081" y="38022"/>
                    <a:pt x="18161" y="37835"/>
                  </a:cubicBezTo>
                  <a:cubicBezTo>
                    <a:pt x="18401" y="37355"/>
                    <a:pt x="18361" y="36780"/>
                    <a:pt x="18041" y="36340"/>
                  </a:cubicBezTo>
                  <a:cubicBezTo>
                    <a:pt x="18014" y="36287"/>
                    <a:pt x="17987" y="36247"/>
                    <a:pt x="17947" y="36207"/>
                  </a:cubicBezTo>
                  <a:lnTo>
                    <a:pt x="17133" y="35326"/>
                  </a:lnTo>
                  <a:cubicBezTo>
                    <a:pt x="17133" y="35326"/>
                    <a:pt x="17026" y="35232"/>
                    <a:pt x="16973" y="35165"/>
                  </a:cubicBezTo>
                  <a:cubicBezTo>
                    <a:pt x="16613" y="34658"/>
                    <a:pt x="16653" y="33964"/>
                    <a:pt x="17066" y="33497"/>
                  </a:cubicBezTo>
                  <a:cubicBezTo>
                    <a:pt x="17667" y="32670"/>
                    <a:pt x="18348" y="31909"/>
                    <a:pt x="19095" y="31215"/>
                  </a:cubicBezTo>
                  <a:lnTo>
                    <a:pt x="19095" y="31215"/>
                  </a:lnTo>
                  <a:lnTo>
                    <a:pt x="19309" y="31028"/>
                  </a:lnTo>
                  <a:cubicBezTo>
                    <a:pt x="19763" y="30601"/>
                    <a:pt x="20256" y="30214"/>
                    <a:pt x="20764" y="29853"/>
                  </a:cubicBezTo>
                  <a:cubicBezTo>
                    <a:pt x="21057" y="29640"/>
                    <a:pt x="21364" y="29439"/>
                    <a:pt x="21645" y="29253"/>
                  </a:cubicBezTo>
                  <a:cubicBezTo>
                    <a:pt x="22165" y="28906"/>
                    <a:pt x="22846" y="28932"/>
                    <a:pt x="23340" y="29319"/>
                  </a:cubicBezTo>
                  <a:cubicBezTo>
                    <a:pt x="23393" y="29386"/>
                    <a:pt x="23447" y="29439"/>
                    <a:pt x="23500" y="29493"/>
                  </a:cubicBezTo>
                  <a:lnTo>
                    <a:pt x="24328" y="30374"/>
                  </a:lnTo>
                  <a:cubicBezTo>
                    <a:pt x="24354" y="30414"/>
                    <a:pt x="24381" y="30454"/>
                    <a:pt x="24421" y="30480"/>
                  </a:cubicBezTo>
                  <a:cubicBezTo>
                    <a:pt x="24835" y="30841"/>
                    <a:pt x="25409" y="30948"/>
                    <a:pt x="25916" y="30747"/>
                  </a:cubicBezTo>
                  <a:cubicBezTo>
                    <a:pt x="27371" y="30173"/>
                    <a:pt x="28919" y="29840"/>
                    <a:pt x="30481" y="29746"/>
                  </a:cubicBezTo>
                  <a:cubicBezTo>
                    <a:pt x="31028" y="29693"/>
                    <a:pt x="31495" y="29359"/>
                    <a:pt x="31722" y="28865"/>
                  </a:cubicBezTo>
                  <a:cubicBezTo>
                    <a:pt x="31722" y="28825"/>
                    <a:pt x="31722" y="28772"/>
                    <a:pt x="31722" y="28732"/>
                  </a:cubicBezTo>
                  <a:lnTo>
                    <a:pt x="32082" y="27571"/>
                  </a:lnTo>
                  <a:lnTo>
                    <a:pt x="32082" y="27371"/>
                  </a:lnTo>
                  <a:cubicBezTo>
                    <a:pt x="32309" y="26890"/>
                    <a:pt x="32790" y="26583"/>
                    <a:pt x="33324" y="26596"/>
                  </a:cubicBezTo>
                  <a:close/>
                  <a:moveTo>
                    <a:pt x="30855" y="36260"/>
                  </a:moveTo>
                  <a:cubicBezTo>
                    <a:pt x="26303" y="36380"/>
                    <a:pt x="22699" y="40157"/>
                    <a:pt x="22819" y="44709"/>
                  </a:cubicBezTo>
                  <a:cubicBezTo>
                    <a:pt x="22899" y="47872"/>
                    <a:pt x="24781" y="50716"/>
                    <a:pt x="27664" y="52024"/>
                  </a:cubicBezTo>
                  <a:cubicBezTo>
                    <a:pt x="27931" y="52144"/>
                    <a:pt x="28198" y="52237"/>
                    <a:pt x="28452" y="52331"/>
                  </a:cubicBezTo>
                  <a:cubicBezTo>
                    <a:pt x="32776" y="53745"/>
                    <a:pt x="37435" y="51396"/>
                    <a:pt x="38863" y="47071"/>
                  </a:cubicBezTo>
                  <a:cubicBezTo>
                    <a:pt x="40104" y="43294"/>
                    <a:pt x="38476" y="39170"/>
                    <a:pt x="34992" y="37261"/>
                  </a:cubicBezTo>
                  <a:lnTo>
                    <a:pt x="34445" y="36994"/>
                  </a:lnTo>
                  <a:cubicBezTo>
                    <a:pt x="33297" y="36473"/>
                    <a:pt x="32056" y="36220"/>
                    <a:pt x="30801" y="36260"/>
                  </a:cubicBezTo>
                  <a:close/>
                  <a:moveTo>
                    <a:pt x="65558" y="45817"/>
                  </a:moveTo>
                  <a:cubicBezTo>
                    <a:pt x="65932" y="45790"/>
                    <a:pt x="66292" y="45790"/>
                    <a:pt x="66666" y="45817"/>
                  </a:cubicBezTo>
                  <a:lnTo>
                    <a:pt x="66666" y="45817"/>
                  </a:lnTo>
                  <a:lnTo>
                    <a:pt x="66920" y="45817"/>
                  </a:lnTo>
                  <a:cubicBezTo>
                    <a:pt x="67520" y="45884"/>
                    <a:pt x="68121" y="45991"/>
                    <a:pt x="68708" y="46137"/>
                  </a:cubicBezTo>
                  <a:cubicBezTo>
                    <a:pt x="69055" y="46231"/>
                    <a:pt x="69376" y="46351"/>
                    <a:pt x="69683" y="46457"/>
                  </a:cubicBezTo>
                  <a:cubicBezTo>
                    <a:pt x="70310" y="46685"/>
                    <a:pt x="70724" y="47299"/>
                    <a:pt x="70697" y="47979"/>
                  </a:cubicBezTo>
                  <a:cubicBezTo>
                    <a:pt x="70697" y="48046"/>
                    <a:pt x="70697" y="48153"/>
                    <a:pt x="70697" y="48273"/>
                  </a:cubicBezTo>
                  <a:cubicBezTo>
                    <a:pt x="70617" y="48994"/>
                    <a:pt x="70497" y="50222"/>
                    <a:pt x="70497" y="50222"/>
                  </a:cubicBezTo>
                  <a:lnTo>
                    <a:pt x="70497" y="50342"/>
                  </a:lnTo>
                  <a:cubicBezTo>
                    <a:pt x="70510" y="50795"/>
                    <a:pt x="70777" y="51196"/>
                    <a:pt x="71191" y="51370"/>
                  </a:cubicBezTo>
                  <a:cubicBezTo>
                    <a:pt x="72419" y="51863"/>
                    <a:pt x="73594" y="52491"/>
                    <a:pt x="74688" y="53252"/>
                  </a:cubicBezTo>
                  <a:cubicBezTo>
                    <a:pt x="75075" y="53505"/>
                    <a:pt x="75556" y="53505"/>
                    <a:pt x="75943" y="53252"/>
                  </a:cubicBezTo>
                  <a:lnTo>
                    <a:pt x="76023" y="53185"/>
                  </a:lnTo>
                  <a:lnTo>
                    <a:pt x="77544" y="51943"/>
                  </a:lnTo>
                  <a:lnTo>
                    <a:pt x="77745" y="51783"/>
                  </a:lnTo>
                  <a:cubicBezTo>
                    <a:pt x="78292" y="51396"/>
                    <a:pt x="79013" y="51396"/>
                    <a:pt x="79560" y="51783"/>
                  </a:cubicBezTo>
                  <a:cubicBezTo>
                    <a:pt x="80361" y="52371"/>
                    <a:pt x="81082" y="53051"/>
                    <a:pt x="81722" y="53812"/>
                  </a:cubicBezTo>
                  <a:lnTo>
                    <a:pt x="81722" y="53812"/>
                  </a:lnTo>
                  <a:lnTo>
                    <a:pt x="81896" y="54012"/>
                  </a:lnTo>
                  <a:cubicBezTo>
                    <a:pt x="82270" y="54493"/>
                    <a:pt x="82603" y="54987"/>
                    <a:pt x="82910" y="55507"/>
                  </a:cubicBezTo>
                  <a:cubicBezTo>
                    <a:pt x="83084" y="55814"/>
                    <a:pt x="83257" y="56121"/>
                    <a:pt x="83404" y="56415"/>
                  </a:cubicBezTo>
                  <a:cubicBezTo>
                    <a:pt x="83671" y="57029"/>
                    <a:pt x="83524" y="57750"/>
                    <a:pt x="83017" y="58203"/>
                  </a:cubicBezTo>
                  <a:lnTo>
                    <a:pt x="82790" y="58390"/>
                  </a:lnTo>
                  <a:lnTo>
                    <a:pt x="81282" y="59645"/>
                  </a:lnTo>
                  <a:lnTo>
                    <a:pt x="81202" y="59645"/>
                  </a:lnTo>
                  <a:cubicBezTo>
                    <a:pt x="80881" y="59965"/>
                    <a:pt x="80788" y="60446"/>
                    <a:pt x="80961" y="60860"/>
                  </a:cubicBezTo>
                  <a:cubicBezTo>
                    <a:pt x="81482" y="62087"/>
                    <a:pt x="81869" y="63369"/>
                    <a:pt x="82109" y="64677"/>
                  </a:cubicBezTo>
                  <a:cubicBezTo>
                    <a:pt x="82189" y="65117"/>
                    <a:pt x="82523" y="65464"/>
                    <a:pt x="82963" y="65571"/>
                  </a:cubicBezTo>
                  <a:lnTo>
                    <a:pt x="83084" y="65571"/>
                  </a:lnTo>
                  <a:lnTo>
                    <a:pt x="85019" y="65771"/>
                  </a:lnTo>
                  <a:lnTo>
                    <a:pt x="85299" y="65771"/>
                  </a:lnTo>
                  <a:cubicBezTo>
                    <a:pt x="85993" y="65865"/>
                    <a:pt x="86541" y="66412"/>
                    <a:pt x="86634" y="67106"/>
                  </a:cubicBezTo>
                  <a:cubicBezTo>
                    <a:pt x="86781" y="68081"/>
                    <a:pt x="86821" y="69069"/>
                    <a:pt x="86728" y="70056"/>
                  </a:cubicBezTo>
                  <a:lnTo>
                    <a:pt x="86728" y="70056"/>
                  </a:lnTo>
                  <a:lnTo>
                    <a:pt x="86728" y="70310"/>
                  </a:lnTo>
                  <a:lnTo>
                    <a:pt x="86728" y="70310"/>
                  </a:lnTo>
                  <a:cubicBezTo>
                    <a:pt x="86661" y="70910"/>
                    <a:pt x="86541" y="71498"/>
                    <a:pt x="86394" y="72085"/>
                  </a:cubicBezTo>
                  <a:cubicBezTo>
                    <a:pt x="86300" y="72432"/>
                    <a:pt x="86194" y="72753"/>
                    <a:pt x="86087" y="73073"/>
                  </a:cubicBezTo>
                  <a:cubicBezTo>
                    <a:pt x="85847" y="73700"/>
                    <a:pt x="85233" y="74114"/>
                    <a:pt x="84552" y="74087"/>
                  </a:cubicBezTo>
                  <a:lnTo>
                    <a:pt x="84258" y="74087"/>
                  </a:lnTo>
                  <a:lnTo>
                    <a:pt x="82309" y="73887"/>
                  </a:lnTo>
                  <a:lnTo>
                    <a:pt x="82203" y="73887"/>
                  </a:lnTo>
                  <a:cubicBezTo>
                    <a:pt x="81749" y="73900"/>
                    <a:pt x="81348" y="74167"/>
                    <a:pt x="81175" y="74581"/>
                  </a:cubicBezTo>
                  <a:cubicBezTo>
                    <a:pt x="80681" y="75822"/>
                    <a:pt x="80054" y="76997"/>
                    <a:pt x="79293" y="78092"/>
                  </a:cubicBezTo>
                  <a:cubicBezTo>
                    <a:pt x="79039" y="78465"/>
                    <a:pt x="79039" y="78946"/>
                    <a:pt x="79293" y="79319"/>
                  </a:cubicBezTo>
                  <a:cubicBezTo>
                    <a:pt x="79293" y="79346"/>
                    <a:pt x="79293" y="79386"/>
                    <a:pt x="79293" y="79413"/>
                  </a:cubicBezTo>
                  <a:lnTo>
                    <a:pt x="80534" y="80934"/>
                  </a:lnTo>
                  <a:lnTo>
                    <a:pt x="80708" y="81135"/>
                  </a:lnTo>
                  <a:cubicBezTo>
                    <a:pt x="81108" y="81682"/>
                    <a:pt x="81108" y="82416"/>
                    <a:pt x="80708" y="82963"/>
                  </a:cubicBezTo>
                  <a:cubicBezTo>
                    <a:pt x="80120" y="83751"/>
                    <a:pt x="79426" y="84471"/>
                    <a:pt x="78666" y="85099"/>
                  </a:cubicBezTo>
                  <a:lnTo>
                    <a:pt x="78666" y="85099"/>
                  </a:lnTo>
                  <a:lnTo>
                    <a:pt x="78465" y="85259"/>
                  </a:lnTo>
                  <a:cubicBezTo>
                    <a:pt x="77998" y="85633"/>
                    <a:pt x="77491" y="85980"/>
                    <a:pt x="76970" y="86287"/>
                  </a:cubicBezTo>
                  <a:cubicBezTo>
                    <a:pt x="76677" y="86474"/>
                    <a:pt x="76370" y="86634"/>
                    <a:pt x="76063" y="86768"/>
                  </a:cubicBezTo>
                  <a:cubicBezTo>
                    <a:pt x="75449" y="87048"/>
                    <a:pt x="74728" y="86901"/>
                    <a:pt x="74274" y="86407"/>
                  </a:cubicBezTo>
                  <a:lnTo>
                    <a:pt x="74074" y="86167"/>
                  </a:lnTo>
                  <a:cubicBezTo>
                    <a:pt x="73794" y="85846"/>
                    <a:pt x="72833" y="84658"/>
                    <a:pt x="72833" y="84658"/>
                  </a:cubicBezTo>
                  <a:cubicBezTo>
                    <a:pt x="72819" y="84632"/>
                    <a:pt x="72779" y="84592"/>
                    <a:pt x="72753" y="84578"/>
                  </a:cubicBezTo>
                  <a:cubicBezTo>
                    <a:pt x="72432" y="84258"/>
                    <a:pt x="71952" y="84178"/>
                    <a:pt x="71538" y="84352"/>
                  </a:cubicBezTo>
                  <a:cubicBezTo>
                    <a:pt x="70323" y="84872"/>
                    <a:pt x="69042" y="85246"/>
                    <a:pt x="67734" y="85473"/>
                  </a:cubicBezTo>
                  <a:cubicBezTo>
                    <a:pt x="67293" y="85566"/>
                    <a:pt x="66946" y="85900"/>
                    <a:pt x="66840" y="86340"/>
                  </a:cubicBezTo>
                  <a:cubicBezTo>
                    <a:pt x="66840" y="86340"/>
                    <a:pt x="66840" y="86340"/>
                    <a:pt x="66840" y="86447"/>
                  </a:cubicBezTo>
                  <a:lnTo>
                    <a:pt x="66639" y="88396"/>
                  </a:lnTo>
                  <a:cubicBezTo>
                    <a:pt x="66653" y="88489"/>
                    <a:pt x="66653" y="88569"/>
                    <a:pt x="66639" y="88663"/>
                  </a:cubicBezTo>
                  <a:cubicBezTo>
                    <a:pt x="66559" y="89330"/>
                    <a:pt x="66052" y="89877"/>
                    <a:pt x="65385" y="89998"/>
                  </a:cubicBezTo>
                  <a:cubicBezTo>
                    <a:pt x="64397" y="90131"/>
                    <a:pt x="63409" y="90158"/>
                    <a:pt x="62421" y="90064"/>
                  </a:cubicBezTo>
                  <a:lnTo>
                    <a:pt x="62421" y="90064"/>
                  </a:lnTo>
                  <a:lnTo>
                    <a:pt x="62168" y="90064"/>
                  </a:lnTo>
                  <a:lnTo>
                    <a:pt x="62168" y="90064"/>
                  </a:lnTo>
                  <a:cubicBezTo>
                    <a:pt x="61567" y="89998"/>
                    <a:pt x="60980" y="89891"/>
                    <a:pt x="60393" y="89744"/>
                  </a:cubicBezTo>
                  <a:cubicBezTo>
                    <a:pt x="60059" y="89664"/>
                    <a:pt x="59725" y="89557"/>
                    <a:pt x="59405" y="89437"/>
                  </a:cubicBezTo>
                  <a:cubicBezTo>
                    <a:pt x="58778" y="89210"/>
                    <a:pt x="58364" y="88596"/>
                    <a:pt x="58404" y="87929"/>
                  </a:cubicBezTo>
                  <a:cubicBezTo>
                    <a:pt x="58391" y="87822"/>
                    <a:pt x="58391" y="87715"/>
                    <a:pt x="58404" y="87608"/>
                  </a:cubicBezTo>
                  <a:cubicBezTo>
                    <a:pt x="58404" y="86901"/>
                    <a:pt x="58604" y="85673"/>
                    <a:pt x="58604" y="85673"/>
                  </a:cubicBezTo>
                  <a:lnTo>
                    <a:pt x="58604" y="85539"/>
                  </a:lnTo>
                  <a:cubicBezTo>
                    <a:pt x="58578" y="85099"/>
                    <a:pt x="58310" y="84699"/>
                    <a:pt x="57897" y="84525"/>
                  </a:cubicBezTo>
                  <a:cubicBezTo>
                    <a:pt x="56655" y="84031"/>
                    <a:pt x="55481" y="83404"/>
                    <a:pt x="54400" y="82643"/>
                  </a:cubicBezTo>
                  <a:cubicBezTo>
                    <a:pt x="54026" y="82389"/>
                    <a:pt x="53532" y="82389"/>
                    <a:pt x="53158" y="82643"/>
                  </a:cubicBezTo>
                  <a:lnTo>
                    <a:pt x="53052" y="82643"/>
                  </a:lnTo>
                  <a:lnTo>
                    <a:pt x="51543" y="83871"/>
                  </a:lnTo>
                  <a:lnTo>
                    <a:pt x="51343" y="84045"/>
                  </a:lnTo>
                  <a:cubicBezTo>
                    <a:pt x="50796" y="84445"/>
                    <a:pt x="50062" y="84445"/>
                    <a:pt x="49514" y="84045"/>
                  </a:cubicBezTo>
                  <a:cubicBezTo>
                    <a:pt x="48727" y="83457"/>
                    <a:pt x="48006" y="82776"/>
                    <a:pt x="47379" y="82016"/>
                  </a:cubicBezTo>
                  <a:lnTo>
                    <a:pt x="47379" y="82016"/>
                  </a:lnTo>
                  <a:lnTo>
                    <a:pt x="47219" y="81815"/>
                  </a:lnTo>
                  <a:cubicBezTo>
                    <a:pt x="46845" y="81335"/>
                    <a:pt x="46498" y="80841"/>
                    <a:pt x="46191" y="80307"/>
                  </a:cubicBezTo>
                  <a:cubicBezTo>
                    <a:pt x="46004" y="80000"/>
                    <a:pt x="45857" y="79707"/>
                    <a:pt x="45710" y="79413"/>
                  </a:cubicBezTo>
                  <a:cubicBezTo>
                    <a:pt x="45430" y="78799"/>
                    <a:pt x="45577" y="78065"/>
                    <a:pt x="46071" y="77611"/>
                  </a:cubicBezTo>
                  <a:lnTo>
                    <a:pt x="46311" y="77424"/>
                  </a:lnTo>
                  <a:lnTo>
                    <a:pt x="47819" y="76183"/>
                  </a:lnTo>
                  <a:lnTo>
                    <a:pt x="47913" y="76102"/>
                  </a:lnTo>
                  <a:cubicBezTo>
                    <a:pt x="48233" y="75782"/>
                    <a:pt x="48313" y="75302"/>
                    <a:pt x="48140" y="74888"/>
                  </a:cubicBezTo>
                  <a:cubicBezTo>
                    <a:pt x="47619" y="73660"/>
                    <a:pt x="47232" y="72379"/>
                    <a:pt x="46992" y="71071"/>
                  </a:cubicBezTo>
                  <a:cubicBezTo>
                    <a:pt x="46912" y="70630"/>
                    <a:pt x="46578" y="70283"/>
                    <a:pt x="46137" y="70190"/>
                  </a:cubicBezTo>
                  <a:lnTo>
                    <a:pt x="46031" y="70190"/>
                  </a:lnTo>
                  <a:lnTo>
                    <a:pt x="44082" y="70003"/>
                  </a:lnTo>
                  <a:lnTo>
                    <a:pt x="43815" y="70003"/>
                  </a:lnTo>
                  <a:cubicBezTo>
                    <a:pt x="43134" y="69923"/>
                    <a:pt x="42600" y="69402"/>
                    <a:pt x="42480" y="68735"/>
                  </a:cubicBezTo>
                  <a:cubicBezTo>
                    <a:pt x="42333" y="67760"/>
                    <a:pt x="42307" y="66759"/>
                    <a:pt x="42400" y="65771"/>
                  </a:cubicBezTo>
                  <a:lnTo>
                    <a:pt x="42400" y="65771"/>
                  </a:lnTo>
                  <a:lnTo>
                    <a:pt x="42400" y="65518"/>
                  </a:lnTo>
                  <a:cubicBezTo>
                    <a:pt x="42480" y="64917"/>
                    <a:pt x="42587" y="64317"/>
                    <a:pt x="42734" y="63730"/>
                  </a:cubicBezTo>
                  <a:cubicBezTo>
                    <a:pt x="42827" y="63382"/>
                    <a:pt x="42934" y="63062"/>
                    <a:pt x="43041" y="62742"/>
                  </a:cubicBezTo>
                  <a:cubicBezTo>
                    <a:pt x="43281" y="62114"/>
                    <a:pt x="43895" y="61701"/>
                    <a:pt x="44576" y="61741"/>
                  </a:cubicBezTo>
                  <a:lnTo>
                    <a:pt x="44883" y="61741"/>
                  </a:lnTo>
                  <a:lnTo>
                    <a:pt x="46832" y="61927"/>
                  </a:lnTo>
                  <a:lnTo>
                    <a:pt x="46925" y="61927"/>
                  </a:lnTo>
                  <a:cubicBezTo>
                    <a:pt x="47379" y="61914"/>
                    <a:pt x="47779" y="61647"/>
                    <a:pt x="47953" y="61233"/>
                  </a:cubicBezTo>
                  <a:lnTo>
                    <a:pt x="47953" y="61233"/>
                  </a:lnTo>
                  <a:cubicBezTo>
                    <a:pt x="48447" y="59992"/>
                    <a:pt x="49087" y="58817"/>
                    <a:pt x="49848" y="57723"/>
                  </a:cubicBezTo>
                  <a:cubicBezTo>
                    <a:pt x="50088" y="57349"/>
                    <a:pt x="50088" y="56882"/>
                    <a:pt x="49848" y="56508"/>
                  </a:cubicBezTo>
                  <a:cubicBezTo>
                    <a:pt x="49848" y="56468"/>
                    <a:pt x="49848" y="56441"/>
                    <a:pt x="49848" y="56402"/>
                  </a:cubicBezTo>
                  <a:lnTo>
                    <a:pt x="48620" y="54880"/>
                  </a:lnTo>
                  <a:lnTo>
                    <a:pt x="48460" y="54680"/>
                  </a:lnTo>
                  <a:cubicBezTo>
                    <a:pt x="48060" y="54146"/>
                    <a:pt x="48060" y="53398"/>
                    <a:pt x="48460" y="52864"/>
                  </a:cubicBezTo>
                  <a:cubicBezTo>
                    <a:pt x="49047" y="52064"/>
                    <a:pt x="49741" y="51343"/>
                    <a:pt x="50502" y="50716"/>
                  </a:cubicBezTo>
                  <a:lnTo>
                    <a:pt x="50502" y="50716"/>
                  </a:lnTo>
                  <a:lnTo>
                    <a:pt x="50689" y="50555"/>
                  </a:lnTo>
                  <a:cubicBezTo>
                    <a:pt x="51170" y="50182"/>
                    <a:pt x="51663" y="49848"/>
                    <a:pt x="52184" y="49541"/>
                  </a:cubicBezTo>
                  <a:cubicBezTo>
                    <a:pt x="52478" y="49354"/>
                    <a:pt x="52785" y="49194"/>
                    <a:pt x="53105" y="49047"/>
                  </a:cubicBezTo>
                  <a:cubicBezTo>
                    <a:pt x="53719" y="48767"/>
                    <a:pt x="54440" y="48914"/>
                    <a:pt x="54880" y="49421"/>
                  </a:cubicBezTo>
                  <a:cubicBezTo>
                    <a:pt x="54880" y="49421"/>
                    <a:pt x="55014" y="49541"/>
                    <a:pt x="55094" y="49648"/>
                  </a:cubicBezTo>
                  <a:lnTo>
                    <a:pt x="56322" y="51169"/>
                  </a:lnTo>
                  <a:lnTo>
                    <a:pt x="56322" y="51249"/>
                  </a:lnTo>
                  <a:cubicBezTo>
                    <a:pt x="56655" y="51556"/>
                    <a:pt x="57136" y="51650"/>
                    <a:pt x="57563" y="51476"/>
                  </a:cubicBezTo>
                  <a:cubicBezTo>
                    <a:pt x="58778" y="50956"/>
                    <a:pt x="60059" y="50569"/>
                    <a:pt x="61367" y="50342"/>
                  </a:cubicBezTo>
                  <a:cubicBezTo>
                    <a:pt x="61808" y="50248"/>
                    <a:pt x="62155" y="49915"/>
                    <a:pt x="62248" y="49474"/>
                  </a:cubicBezTo>
                  <a:cubicBezTo>
                    <a:pt x="62248" y="49434"/>
                    <a:pt x="62248" y="49407"/>
                    <a:pt x="62248" y="49367"/>
                  </a:cubicBezTo>
                  <a:lnTo>
                    <a:pt x="62448" y="47432"/>
                  </a:lnTo>
                  <a:cubicBezTo>
                    <a:pt x="62448" y="47339"/>
                    <a:pt x="62448" y="47245"/>
                    <a:pt x="62448" y="47152"/>
                  </a:cubicBezTo>
                  <a:cubicBezTo>
                    <a:pt x="62542" y="46457"/>
                    <a:pt x="63089" y="45910"/>
                    <a:pt x="63783" y="45817"/>
                  </a:cubicBezTo>
                  <a:cubicBezTo>
                    <a:pt x="64384" y="45737"/>
                    <a:pt x="64998" y="45684"/>
                    <a:pt x="65612" y="45684"/>
                  </a:cubicBezTo>
                  <a:lnTo>
                    <a:pt x="65612" y="45684"/>
                  </a:lnTo>
                  <a:close/>
                  <a:moveTo>
                    <a:pt x="64490" y="58497"/>
                  </a:moveTo>
                  <a:lnTo>
                    <a:pt x="64170" y="58497"/>
                  </a:lnTo>
                  <a:cubicBezTo>
                    <a:pt x="58898" y="58697"/>
                    <a:pt x="54787" y="63115"/>
                    <a:pt x="54987" y="68388"/>
                  </a:cubicBezTo>
                  <a:cubicBezTo>
                    <a:pt x="55147" y="72712"/>
                    <a:pt x="58190" y="76396"/>
                    <a:pt x="62421" y="77344"/>
                  </a:cubicBezTo>
                  <a:cubicBezTo>
                    <a:pt x="62742" y="77411"/>
                    <a:pt x="63062" y="77464"/>
                    <a:pt x="63383" y="77504"/>
                  </a:cubicBezTo>
                  <a:lnTo>
                    <a:pt x="63609" y="77504"/>
                  </a:lnTo>
                  <a:cubicBezTo>
                    <a:pt x="68855" y="77998"/>
                    <a:pt x="73500" y="74140"/>
                    <a:pt x="73981" y="68895"/>
                  </a:cubicBezTo>
                  <a:cubicBezTo>
                    <a:pt x="74394" y="64397"/>
                    <a:pt x="71591" y="60219"/>
                    <a:pt x="67267" y="58898"/>
                  </a:cubicBezTo>
                  <a:lnTo>
                    <a:pt x="66573" y="58711"/>
                  </a:lnTo>
                  <a:cubicBezTo>
                    <a:pt x="65865" y="58564"/>
                    <a:pt x="65144" y="58484"/>
                    <a:pt x="64424" y="58497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16" name="Rectangle 77">
              <a:extLst>
                <a:ext uri="{FF2B5EF4-FFF2-40B4-BE49-F238E27FC236}">
                  <a16:creationId xmlns:a16="http://schemas.microsoft.com/office/drawing/2014/main" id="{4F396F02-C0A1-45E0-96CB-B3AFADF08718}"/>
                </a:ext>
              </a:extLst>
            </p:cNvPr>
            <p:cNvSpPr/>
            <p:nvPr/>
          </p:nvSpPr>
          <p:spPr>
            <a:xfrm>
              <a:off x="3396343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Var der noget, I </a:t>
              </a:r>
              <a:r>
                <a:rPr lang="da-DK" sz="1400" b="1" dirty="0"/>
                <a:t>undrede jer </a:t>
              </a:r>
              <a:r>
                <a:rPr lang="da-DK" sz="1400" dirty="0"/>
                <a:t>over?</a:t>
              </a:r>
            </a:p>
          </p:txBody>
        </p:sp>
        <p:cxnSp>
          <p:nvCxnSpPr>
            <p:cNvPr id="17" name="Straight Connector 91">
              <a:extLst>
                <a:ext uri="{FF2B5EF4-FFF2-40B4-BE49-F238E27FC236}">
                  <a16:creationId xmlns:a16="http://schemas.microsoft.com/office/drawing/2014/main" id="{AC3FA4A5-DC29-495D-A99B-53613060870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4">
              <a:extLst>
                <a:ext uri="{FF2B5EF4-FFF2-40B4-BE49-F238E27FC236}">
                  <a16:creationId xmlns:a16="http://schemas.microsoft.com/office/drawing/2014/main" id="{DE6B834B-FA2F-444F-9C03-AAAA21D9F45E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8E9B9222-F22E-47E4-BD7C-387B2D94154E}"/>
              </a:ext>
            </a:extLst>
          </p:cNvPr>
          <p:cNvGrpSpPr/>
          <p:nvPr/>
        </p:nvGrpSpPr>
        <p:grpSpPr>
          <a:xfrm>
            <a:off x="7499332" y="3085640"/>
            <a:ext cx="1339200" cy="1273776"/>
            <a:chOff x="5596676" y="1469669"/>
            <a:chExt cx="1339200" cy="1273776"/>
          </a:xfrm>
        </p:grpSpPr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FA47EA2D-B685-4DC9-AFD9-BC1405A36F36}"/>
                </a:ext>
              </a:extLst>
            </p:cNvPr>
            <p:cNvSpPr/>
            <p:nvPr/>
          </p:nvSpPr>
          <p:spPr>
            <a:xfrm>
              <a:off x="6136769" y="1469669"/>
              <a:ext cx="259014" cy="440711"/>
            </a:xfrm>
            <a:custGeom>
              <a:avLst/>
              <a:gdLst>
                <a:gd name="connsiteX0" fmla="*/ 46603 w 89428"/>
                <a:gd name="connsiteY0" fmla="*/ 141 h 152162"/>
                <a:gd name="connsiteX1" fmla="*/ 30386 w 89428"/>
                <a:gd name="connsiteY1" fmla="*/ 3024 h 152162"/>
                <a:gd name="connsiteX2" fmla="*/ 17452 w 89428"/>
                <a:gd name="connsiteY2" fmla="*/ 10165 h 152162"/>
                <a:gd name="connsiteX3" fmla="*/ 7415 w 89428"/>
                <a:gd name="connsiteY3" fmla="*/ 19295 h 152162"/>
                <a:gd name="connsiteX4" fmla="*/ 3757 w 89428"/>
                <a:gd name="connsiteY4" fmla="*/ 23766 h 152162"/>
                <a:gd name="connsiteX5" fmla="*/ 140 w 89428"/>
                <a:gd name="connsiteY5" fmla="*/ 33109 h 152162"/>
                <a:gd name="connsiteX6" fmla="*/ 14196 w 89428"/>
                <a:gd name="connsiteY6" fmla="*/ 47178 h 152162"/>
                <a:gd name="connsiteX7" fmla="*/ 25621 w 89428"/>
                <a:gd name="connsiteY7" fmla="*/ 41292 h 152162"/>
                <a:gd name="connsiteX8" fmla="*/ 34884 w 89428"/>
                <a:gd name="connsiteY8" fmla="*/ 33283 h 152162"/>
                <a:gd name="connsiteX9" fmla="*/ 46603 w 89428"/>
                <a:gd name="connsiteY9" fmla="*/ 29773 h 152162"/>
                <a:gd name="connsiteX10" fmla="*/ 51942 w 89428"/>
                <a:gd name="connsiteY10" fmla="*/ 30507 h 152162"/>
                <a:gd name="connsiteX11" fmla="*/ 55866 w 89428"/>
                <a:gd name="connsiteY11" fmla="*/ 32803 h 152162"/>
                <a:gd name="connsiteX12" fmla="*/ 59591 w 89428"/>
                <a:gd name="connsiteY12" fmla="*/ 38689 h 152162"/>
                <a:gd name="connsiteX13" fmla="*/ 58896 w 89428"/>
                <a:gd name="connsiteY13" fmla="*/ 44161 h 152162"/>
                <a:gd name="connsiteX14" fmla="*/ 55546 w 89428"/>
                <a:gd name="connsiteY14" fmla="*/ 49113 h 152162"/>
                <a:gd name="connsiteX15" fmla="*/ 51328 w 89428"/>
                <a:gd name="connsiteY15" fmla="*/ 53118 h 152162"/>
                <a:gd name="connsiteX16" fmla="*/ 47924 w 89428"/>
                <a:gd name="connsiteY16" fmla="*/ 55961 h 152162"/>
                <a:gd name="connsiteX17" fmla="*/ 31907 w 89428"/>
                <a:gd name="connsiteY17" fmla="*/ 72458 h 152162"/>
                <a:gd name="connsiteX18" fmla="*/ 26302 w 89428"/>
                <a:gd name="connsiteY18" fmla="*/ 95243 h 152162"/>
                <a:gd name="connsiteX19" fmla="*/ 40356 w 89428"/>
                <a:gd name="connsiteY19" fmla="*/ 109057 h 152162"/>
                <a:gd name="connsiteX20" fmla="*/ 54225 w 89428"/>
                <a:gd name="connsiteY20" fmla="*/ 97258 h 152162"/>
                <a:gd name="connsiteX21" fmla="*/ 55560 w 89428"/>
                <a:gd name="connsiteY21" fmla="*/ 90384 h 152162"/>
                <a:gd name="connsiteX22" fmla="*/ 63181 w 89428"/>
                <a:gd name="connsiteY22" fmla="*/ 79439 h 152162"/>
                <a:gd name="connsiteX23" fmla="*/ 71309 w 89428"/>
                <a:gd name="connsiteY23" fmla="*/ 72432 h 152162"/>
                <a:gd name="connsiteX24" fmla="*/ 78170 w 89428"/>
                <a:gd name="connsiteY24" fmla="*/ 66492 h 152162"/>
                <a:gd name="connsiteX25" fmla="*/ 85324 w 89428"/>
                <a:gd name="connsiteY25" fmla="*/ 57295 h 152162"/>
                <a:gd name="connsiteX26" fmla="*/ 89823 w 89428"/>
                <a:gd name="connsiteY26" fmla="*/ 44869 h 152162"/>
                <a:gd name="connsiteX27" fmla="*/ 88916 w 89428"/>
                <a:gd name="connsiteY27" fmla="*/ 28852 h 152162"/>
                <a:gd name="connsiteX28" fmla="*/ 82976 w 89428"/>
                <a:gd name="connsiteY28" fmla="*/ 16692 h 152162"/>
                <a:gd name="connsiteX29" fmla="*/ 73205 w 89428"/>
                <a:gd name="connsiteY29" fmla="*/ 7656 h 152162"/>
                <a:gd name="connsiteX30" fmla="*/ 60712 w 89428"/>
                <a:gd name="connsiteY30" fmla="*/ 2023 h 152162"/>
                <a:gd name="connsiteX31" fmla="*/ 46603 w 89428"/>
                <a:gd name="connsiteY31" fmla="*/ 141 h 152162"/>
                <a:gd name="connsiteX32" fmla="*/ 40424 w 89428"/>
                <a:gd name="connsiteY32" fmla="*/ 118321 h 152162"/>
                <a:gd name="connsiteX33" fmla="*/ 23459 w 89428"/>
                <a:gd name="connsiteY33" fmla="*/ 135259 h 152162"/>
                <a:gd name="connsiteX34" fmla="*/ 40397 w 89428"/>
                <a:gd name="connsiteY34" fmla="*/ 152224 h 152162"/>
                <a:gd name="connsiteX35" fmla="*/ 57362 w 89428"/>
                <a:gd name="connsiteY35" fmla="*/ 135285 h 152162"/>
                <a:gd name="connsiteX36" fmla="*/ 57362 w 89428"/>
                <a:gd name="connsiteY36" fmla="*/ 135272 h 152162"/>
                <a:gd name="connsiteX37" fmla="*/ 40424 w 89428"/>
                <a:gd name="connsiteY37" fmla="*/ 11832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9428" h="152162">
                  <a:moveTo>
                    <a:pt x="46603" y="141"/>
                  </a:moveTo>
                  <a:cubicBezTo>
                    <a:pt x="41064" y="124"/>
                    <a:pt x="35578" y="1099"/>
                    <a:pt x="30386" y="3024"/>
                  </a:cubicBezTo>
                  <a:cubicBezTo>
                    <a:pt x="25754" y="4767"/>
                    <a:pt x="21390" y="7172"/>
                    <a:pt x="17452" y="10165"/>
                  </a:cubicBezTo>
                  <a:cubicBezTo>
                    <a:pt x="13795" y="12855"/>
                    <a:pt x="10431" y="15914"/>
                    <a:pt x="7415" y="19295"/>
                  </a:cubicBezTo>
                  <a:cubicBezTo>
                    <a:pt x="6080" y="20843"/>
                    <a:pt x="4919" y="22391"/>
                    <a:pt x="3757" y="23766"/>
                  </a:cubicBezTo>
                  <a:cubicBezTo>
                    <a:pt x="1489" y="26356"/>
                    <a:pt x="207" y="29666"/>
                    <a:pt x="140" y="33109"/>
                  </a:cubicBezTo>
                  <a:cubicBezTo>
                    <a:pt x="140" y="40874"/>
                    <a:pt x="6427" y="47170"/>
                    <a:pt x="14196" y="47178"/>
                  </a:cubicBezTo>
                  <a:cubicBezTo>
                    <a:pt x="18707" y="47075"/>
                    <a:pt x="22924" y="44905"/>
                    <a:pt x="25621" y="41292"/>
                  </a:cubicBezTo>
                  <a:cubicBezTo>
                    <a:pt x="28211" y="38091"/>
                    <a:pt x="31347" y="35379"/>
                    <a:pt x="34884" y="33283"/>
                  </a:cubicBezTo>
                  <a:cubicBezTo>
                    <a:pt x="38395" y="31049"/>
                    <a:pt x="42452" y="29833"/>
                    <a:pt x="46603" y="29773"/>
                  </a:cubicBezTo>
                  <a:cubicBezTo>
                    <a:pt x="48405" y="29743"/>
                    <a:pt x="50207" y="29991"/>
                    <a:pt x="51942" y="30507"/>
                  </a:cubicBezTo>
                  <a:cubicBezTo>
                    <a:pt x="53424" y="30941"/>
                    <a:pt x="54759" y="31728"/>
                    <a:pt x="55866" y="32803"/>
                  </a:cubicBezTo>
                  <a:cubicBezTo>
                    <a:pt x="57615" y="34388"/>
                    <a:pt x="58910" y="36424"/>
                    <a:pt x="59591" y="38689"/>
                  </a:cubicBezTo>
                  <a:cubicBezTo>
                    <a:pt x="60017" y="40537"/>
                    <a:pt x="59764" y="42477"/>
                    <a:pt x="58896" y="44161"/>
                  </a:cubicBezTo>
                  <a:cubicBezTo>
                    <a:pt x="58015" y="45961"/>
                    <a:pt x="56894" y="47628"/>
                    <a:pt x="55546" y="49113"/>
                  </a:cubicBezTo>
                  <a:cubicBezTo>
                    <a:pt x="54251" y="50566"/>
                    <a:pt x="52850" y="51906"/>
                    <a:pt x="51328" y="53118"/>
                  </a:cubicBezTo>
                  <a:lnTo>
                    <a:pt x="47924" y="55961"/>
                  </a:lnTo>
                  <a:cubicBezTo>
                    <a:pt x="41051" y="61633"/>
                    <a:pt x="35271" y="67039"/>
                    <a:pt x="31907" y="72458"/>
                  </a:cubicBezTo>
                  <a:cubicBezTo>
                    <a:pt x="28544" y="77877"/>
                    <a:pt x="26328" y="88903"/>
                    <a:pt x="26302" y="95243"/>
                  </a:cubicBezTo>
                  <a:cubicBezTo>
                    <a:pt x="26382" y="102932"/>
                    <a:pt x="32669" y="109109"/>
                    <a:pt x="40356" y="109057"/>
                  </a:cubicBezTo>
                  <a:cubicBezTo>
                    <a:pt x="47351" y="109057"/>
                    <a:pt x="52770" y="103879"/>
                    <a:pt x="54225" y="97258"/>
                  </a:cubicBezTo>
                  <a:cubicBezTo>
                    <a:pt x="54612" y="95470"/>
                    <a:pt x="54892" y="92960"/>
                    <a:pt x="55560" y="90384"/>
                  </a:cubicBezTo>
                  <a:cubicBezTo>
                    <a:pt x="57388" y="83790"/>
                    <a:pt x="60725" y="81908"/>
                    <a:pt x="63181" y="79439"/>
                  </a:cubicBezTo>
                  <a:cubicBezTo>
                    <a:pt x="65704" y="76895"/>
                    <a:pt x="68427" y="74551"/>
                    <a:pt x="71309" y="72432"/>
                  </a:cubicBezTo>
                  <a:cubicBezTo>
                    <a:pt x="73739" y="70628"/>
                    <a:pt x="76035" y="68642"/>
                    <a:pt x="78170" y="66492"/>
                  </a:cubicBezTo>
                  <a:cubicBezTo>
                    <a:pt x="80934" y="63744"/>
                    <a:pt x="83336" y="60654"/>
                    <a:pt x="85324" y="57295"/>
                  </a:cubicBezTo>
                  <a:cubicBezTo>
                    <a:pt x="87567" y="53465"/>
                    <a:pt x="89102" y="49252"/>
                    <a:pt x="89823" y="44869"/>
                  </a:cubicBezTo>
                  <a:cubicBezTo>
                    <a:pt x="90624" y="39524"/>
                    <a:pt x="90317" y="34071"/>
                    <a:pt x="88916" y="28852"/>
                  </a:cubicBezTo>
                  <a:cubicBezTo>
                    <a:pt x="87740" y="24454"/>
                    <a:pt x="85725" y="20325"/>
                    <a:pt x="82976" y="16692"/>
                  </a:cubicBezTo>
                  <a:cubicBezTo>
                    <a:pt x="80266" y="13132"/>
                    <a:pt x="76969" y="10074"/>
                    <a:pt x="73205" y="7656"/>
                  </a:cubicBezTo>
                  <a:cubicBezTo>
                    <a:pt x="69348" y="5165"/>
                    <a:pt x="65130" y="3267"/>
                    <a:pt x="60712" y="2023"/>
                  </a:cubicBezTo>
                  <a:cubicBezTo>
                    <a:pt x="56120" y="750"/>
                    <a:pt x="51368" y="116"/>
                    <a:pt x="46603" y="141"/>
                  </a:cubicBezTo>
                  <a:close/>
                  <a:moveTo>
                    <a:pt x="40424" y="118321"/>
                  </a:moveTo>
                  <a:cubicBezTo>
                    <a:pt x="31067" y="118314"/>
                    <a:pt x="23472" y="125897"/>
                    <a:pt x="23459" y="135259"/>
                  </a:cubicBezTo>
                  <a:cubicBezTo>
                    <a:pt x="23445" y="144621"/>
                    <a:pt x="31040" y="152216"/>
                    <a:pt x="40397" y="152224"/>
                  </a:cubicBezTo>
                  <a:cubicBezTo>
                    <a:pt x="49753" y="152232"/>
                    <a:pt x="57348" y="144647"/>
                    <a:pt x="57362" y="135285"/>
                  </a:cubicBezTo>
                  <a:cubicBezTo>
                    <a:pt x="57362" y="135281"/>
                    <a:pt x="57362" y="135276"/>
                    <a:pt x="57362" y="135272"/>
                  </a:cubicBezTo>
                  <a:cubicBezTo>
                    <a:pt x="57362" y="125915"/>
                    <a:pt x="49780" y="118329"/>
                    <a:pt x="40424" y="118321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CC106700-AF05-4E3E-9404-565D1AA8EA46}"/>
                </a:ext>
              </a:extLst>
            </p:cNvPr>
            <p:cNvSpPr/>
            <p:nvPr/>
          </p:nvSpPr>
          <p:spPr>
            <a:xfrm>
              <a:off x="5596676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Har I nogen </a:t>
              </a:r>
              <a:r>
                <a:rPr lang="da-DK" sz="1400" b="1" dirty="0"/>
                <a:t>spørgsmål</a:t>
              </a:r>
              <a:r>
                <a:rPr lang="da-DK" sz="1400" dirty="0"/>
                <a:t> til opgaven?</a:t>
              </a:r>
            </a:p>
          </p:txBody>
        </p:sp>
        <p:cxnSp>
          <p:nvCxnSpPr>
            <p:cNvPr id="22" name="Straight Connector 92">
              <a:extLst>
                <a:ext uri="{FF2B5EF4-FFF2-40B4-BE49-F238E27FC236}">
                  <a16:creationId xmlns:a16="http://schemas.microsoft.com/office/drawing/2014/main" id="{A6167FA2-1B6E-4346-9FA5-8EB2F7575F5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A77B7C2D-4E88-4A4F-831A-74728BCB9047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978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81B45-FACC-4E11-BB0D-E5F6D44B9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181D59-23B5-4FF8-84FB-7F270073F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er tilbage 10.35</a:t>
            </a:r>
          </a:p>
        </p:txBody>
      </p:sp>
    </p:spTree>
    <p:extLst>
      <p:ext uri="{BB962C8B-B14F-4D97-AF65-F5344CB8AC3E}">
        <p14:creationId xmlns:p14="http://schemas.microsoft.com/office/powerpoint/2010/main" val="2290802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27CE5-C243-427A-901B-717F351D4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200" dirty="0"/>
              <a:t>Lektion 3:</a:t>
            </a:r>
            <a:br>
              <a:rPr lang="da-DK" sz="4200" dirty="0"/>
            </a:br>
            <a:r>
              <a:rPr lang="da-DK" sz="4200" dirty="0"/>
              <a:t>Udtræk af rapporter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6BBEFB-3C85-4EEC-BCF4-F075DAF1C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62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29123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Opret rapporter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0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Tilgå rapporter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0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Forstå indholdet i rapporten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Rapporttyper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Hvilke oplysninger kan I se?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2000" dirty="0">
                <a:latin typeface="Trebuchet MS" panose="020B0603020202020204" pitchFamily="34" charset="0"/>
              </a:rPr>
              <a:t>Hvor kommer oplysningerne fra?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Lektion 3: Udtræk af rapporter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2A17135B-1FB2-40FF-BB4B-987031628F30}"/>
              </a:ext>
            </a:extLst>
          </p:cNvPr>
          <p:cNvGrpSpPr/>
          <p:nvPr/>
        </p:nvGrpSpPr>
        <p:grpSpPr>
          <a:xfrm>
            <a:off x="6363418" y="234723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5" name="Flowchart: Connector 30">
              <a:extLst>
                <a:ext uri="{FF2B5EF4-FFF2-40B4-BE49-F238E27FC236}">
                  <a16:creationId xmlns:a16="http://schemas.microsoft.com/office/drawing/2014/main" id="{1525BE5B-8405-4A3C-8591-1E7273FCF389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Text Box 227">
              <a:extLst>
                <a:ext uri="{FF2B5EF4-FFF2-40B4-BE49-F238E27FC236}">
                  <a16:creationId xmlns:a16="http://schemas.microsoft.com/office/drawing/2014/main" id="{6622DD52-3089-4FA5-9090-2C4E4E30DE0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2769C0AC-1A3F-4931-8AF3-4FB2512A69B8}"/>
              </a:ext>
            </a:extLst>
          </p:cNvPr>
          <p:cNvSpPr txBox="1"/>
          <p:nvPr/>
        </p:nvSpPr>
        <p:spPr>
          <a:xfrm>
            <a:off x="7019935" y="223335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hvad en rapport er, og hvad rapporter bruges til”</a:t>
            </a:r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B89168B5-7281-4098-9F3E-AE1680AFC6C4}"/>
              </a:ext>
            </a:extLst>
          </p:cNvPr>
          <p:cNvGrpSpPr/>
          <p:nvPr/>
        </p:nvGrpSpPr>
        <p:grpSpPr>
          <a:xfrm>
            <a:off x="6363418" y="3429000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9" name="Flowchart: Connector 30">
              <a:extLst>
                <a:ext uri="{FF2B5EF4-FFF2-40B4-BE49-F238E27FC236}">
                  <a16:creationId xmlns:a16="http://schemas.microsoft.com/office/drawing/2014/main" id="{8E31FD88-6ED4-4D73-973F-2C2DBA95AF33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Text Box 227">
              <a:extLst>
                <a:ext uri="{FF2B5EF4-FFF2-40B4-BE49-F238E27FC236}">
                  <a16:creationId xmlns:a16="http://schemas.microsoft.com/office/drawing/2014/main" id="{C2F463A0-E37F-4A7C-967C-B9B61803327F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77BA00A2-A007-4F71-BD5B-F25BAEBB84EC}"/>
              </a:ext>
            </a:extLst>
          </p:cNvPr>
          <p:cNvSpPr txBox="1"/>
          <p:nvPr/>
        </p:nvSpPr>
        <p:spPr>
          <a:xfrm>
            <a:off x="7019935" y="3353471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hvordan jeg opretter og åbner en rapport”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17E13925-19AF-4CA3-9943-7E6FF7D3576A}"/>
              </a:ext>
            </a:extLst>
          </p:cNvPr>
          <p:cNvSpPr txBox="1"/>
          <p:nvPr/>
        </p:nvSpPr>
        <p:spPr>
          <a:xfrm>
            <a:off x="7019935" y="4554571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hvor indholdet i en rapport stammer fra, og jeg forstår, hvordan jeg skal læse indholdet” </a:t>
            </a:r>
          </a:p>
        </p:txBody>
      </p:sp>
      <p:grpSp>
        <p:nvGrpSpPr>
          <p:cNvPr id="23" name="Group 29">
            <a:extLst>
              <a:ext uri="{FF2B5EF4-FFF2-40B4-BE49-F238E27FC236}">
                <a16:creationId xmlns:a16="http://schemas.microsoft.com/office/drawing/2014/main" id="{940B36B1-1AC1-4D07-9372-8FAB766D8A60}"/>
              </a:ext>
            </a:extLst>
          </p:cNvPr>
          <p:cNvGrpSpPr/>
          <p:nvPr/>
        </p:nvGrpSpPr>
        <p:grpSpPr>
          <a:xfrm>
            <a:off x="6363418" y="4554571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24" name="Flowchart: Connector 30">
              <a:extLst>
                <a:ext uri="{FF2B5EF4-FFF2-40B4-BE49-F238E27FC236}">
                  <a16:creationId xmlns:a16="http://schemas.microsoft.com/office/drawing/2014/main" id="{27D92721-AC3B-4480-98E5-768A7174D363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5" name="Text Box 227">
              <a:extLst>
                <a:ext uri="{FF2B5EF4-FFF2-40B4-BE49-F238E27FC236}">
                  <a16:creationId xmlns:a16="http://schemas.microsoft.com/office/drawing/2014/main" id="{8E01B85F-9393-4488-B11E-DB7491E30B72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572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A622A8-F08F-43D3-8B43-F04F30E3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72" y="2727497"/>
            <a:ext cx="2412127" cy="598694"/>
          </a:xfrm>
          <a:prstGeom prst="rect">
            <a:avLst/>
          </a:prstGeom>
        </p:spPr>
      </p:pic>
      <p:pic>
        <p:nvPicPr>
          <p:cNvPr id="17" name="Grafik 16" descr="Skærm kontur">
            <a:extLst>
              <a:ext uri="{FF2B5EF4-FFF2-40B4-BE49-F238E27FC236}">
                <a16:creationId xmlns:a16="http://schemas.microsoft.com/office/drawing/2014/main" id="{D5200B17-5556-4882-99B1-E1FEDA66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6607" y="1829846"/>
            <a:ext cx="3462658" cy="3462658"/>
          </a:xfrm>
          <a:prstGeom prst="rect">
            <a:avLst/>
          </a:prstGeom>
        </p:spPr>
      </p:pic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A09F77B3-D1EB-4997-8895-20E4504EC723}"/>
              </a:ext>
            </a:extLst>
          </p:cNvPr>
          <p:cNvCxnSpPr>
            <a:cxnSpLocks/>
          </p:cNvCxnSpPr>
          <p:nvPr/>
        </p:nvCxnSpPr>
        <p:spPr>
          <a:xfrm flipV="1">
            <a:off x="4967410" y="2322626"/>
            <a:ext cx="1431492" cy="632605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Grafik 14" descr="Callcenter med massiv udfyldning">
            <a:extLst>
              <a:ext uri="{FF2B5EF4-FFF2-40B4-BE49-F238E27FC236}">
                <a16:creationId xmlns:a16="http://schemas.microsoft.com/office/drawing/2014/main" id="{ACC0D85C-6ED8-4E55-AF96-E5E954053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5264" y="838794"/>
            <a:ext cx="724572" cy="7245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80944A-4054-4D4F-98D4-10D6FE11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Rapporter (1/2)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8C4CADD-705B-42DB-B6E5-DA731C506A4B}"/>
              </a:ext>
            </a:extLst>
          </p:cNvPr>
          <p:cNvSpPr txBox="1"/>
          <p:nvPr/>
        </p:nvSpPr>
        <p:spPr>
          <a:xfrm>
            <a:off x="6254443" y="1375414"/>
            <a:ext cx="4070167" cy="452230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293B56F-B11F-4AE3-9F98-81D1F2E6657E}"/>
              </a:ext>
            </a:extLst>
          </p:cNvPr>
          <p:cNvSpPr txBox="1"/>
          <p:nvPr/>
        </p:nvSpPr>
        <p:spPr>
          <a:xfrm>
            <a:off x="6398902" y="1668349"/>
            <a:ext cx="37812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Fanen ”Rapport” ligger som en del af de faste faner i topmenuen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Fanen ”Rapport” er dit værktøj til at oprette forskellige rapporter og udtrække data fra systemet. 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Det er også her I skal klikke for at se tidligere oprettede rapporter.</a:t>
            </a:r>
          </a:p>
        </p:txBody>
      </p:sp>
      <p:pic>
        <p:nvPicPr>
          <p:cNvPr id="13" name="Grafik 12" descr="Markør med massiv udfyldning">
            <a:extLst>
              <a:ext uri="{FF2B5EF4-FFF2-40B4-BE49-F238E27FC236}">
                <a16:creationId xmlns:a16="http://schemas.microsoft.com/office/drawing/2014/main" id="{0F920076-DA8B-43BD-B91D-256A81647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517396" y="3026844"/>
            <a:ext cx="814426" cy="8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4B2E5-0328-4A17-B348-E07F0F72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Rapporter (2/2) </a:t>
            </a:r>
          </a:p>
        </p:txBody>
      </p:sp>
      <p:pic>
        <p:nvPicPr>
          <p:cNvPr id="4" name="Grafik 3" descr="Bruger kontur">
            <a:extLst>
              <a:ext uri="{FF2B5EF4-FFF2-40B4-BE49-F238E27FC236}">
                <a16:creationId xmlns:a16="http://schemas.microsoft.com/office/drawing/2014/main" id="{01F6AB28-3F71-4524-94CC-EE51CA0E0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6818" y="1777322"/>
            <a:ext cx="968409" cy="96840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790BA73-3801-4DD3-A1EE-BECAC4023FA5}"/>
              </a:ext>
            </a:extLst>
          </p:cNvPr>
          <p:cNvSpPr txBox="1"/>
          <p:nvPr/>
        </p:nvSpPr>
        <p:spPr>
          <a:xfrm>
            <a:off x="1976812" y="2572536"/>
            <a:ext cx="8043484" cy="248257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afik 5" descr="Dokument kontur">
            <a:extLst>
              <a:ext uri="{FF2B5EF4-FFF2-40B4-BE49-F238E27FC236}">
                <a16:creationId xmlns:a16="http://schemas.microsoft.com/office/drawing/2014/main" id="{52FA7F8B-456A-4A4A-BC88-2D95D1723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6401" y="1085751"/>
            <a:ext cx="1551521" cy="155152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A58E61-FFF1-4DB2-888E-056CE032C656}"/>
              </a:ext>
            </a:extLst>
          </p:cNvPr>
          <p:cNvSpPr txBox="1"/>
          <p:nvPr/>
        </p:nvSpPr>
        <p:spPr>
          <a:xfrm>
            <a:off x="2472955" y="2761667"/>
            <a:ext cx="7596154" cy="4500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I kan have behov for at anvende rapporter, hvis I eksempelvis </a:t>
            </a:r>
          </a:p>
          <a:p>
            <a:pPr algn="l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243DFD8-9AF9-4635-83E4-FB11014D6363}"/>
              </a:ext>
            </a:extLst>
          </p:cNvPr>
          <p:cNvSpPr txBox="1"/>
          <p:nvPr/>
        </p:nvSpPr>
        <p:spPr>
          <a:xfrm>
            <a:off x="2570177" y="3312645"/>
            <a:ext cx="7112957" cy="308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Vil se kommunens udbetaling af ydelser på tværs af borgere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A4330B7-97E8-48E7-BD11-2FA6AC240392}"/>
              </a:ext>
            </a:extLst>
          </p:cNvPr>
          <p:cNvSpPr txBox="1"/>
          <p:nvPr/>
        </p:nvSpPr>
        <p:spPr>
          <a:xfrm>
            <a:off x="2570170" y="3718117"/>
            <a:ext cx="7112957" cy="308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Vil se udbetalte ydelser og træk på tværs af borgere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61C2C18-EAC9-4D7B-87FE-E73894BD079E}"/>
              </a:ext>
            </a:extLst>
          </p:cNvPr>
          <p:cNvSpPr txBox="1"/>
          <p:nvPr/>
        </p:nvSpPr>
        <p:spPr>
          <a:xfrm>
            <a:off x="2570171" y="4113066"/>
            <a:ext cx="7112957" cy="308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Vil have et overblik over borgere med en bestemt pensionstype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F4BA786-6AD1-4AEB-8DE0-D5BD5FC95F7F}"/>
              </a:ext>
            </a:extLst>
          </p:cNvPr>
          <p:cNvSpPr txBox="1"/>
          <p:nvPr/>
        </p:nvSpPr>
        <p:spPr>
          <a:xfrm>
            <a:off x="2570170" y="4513331"/>
            <a:ext cx="7348530" cy="308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Vil have et overblik over en eller flere borgeres træk og trækstatus. </a:t>
            </a:r>
          </a:p>
        </p:txBody>
      </p:sp>
    </p:spTree>
    <p:extLst>
      <p:ext uri="{BB962C8B-B14F-4D97-AF65-F5344CB8AC3E}">
        <p14:creationId xmlns:p14="http://schemas.microsoft.com/office/powerpoint/2010/main" val="221231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08082-027C-4389-B0A4-2AC420D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Dataafgrænsning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475C903-5B80-4DD9-97F8-ECBD52FB2F28}"/>
              </a:ext>
            </a:extLst>
          </p:cNvPr>
          <p:cNvSpPr txBox="1"/>
          <p:nvPr/>
        </p:nvSpPr>
        <p:spPr>
          <a:xfrm>
            <a:off x="6254443" y="1375414"/>
            <a:ext cx="4070167" cy="452230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5149E3A-5857-4F6A-9AF0-E080E53DB1A7}"/>
              </a:ext>
            </a:extLst>
          </p:cNvPr>
          <p:cNvSpPr txBox="1"/>
          <p:nvPr/>
        </p:nvSpPr>
        <p:spPr>
          <a:xfrm>
            <a:off x="6552123" y="1749287"/>
            <a:ext cx="35142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Kommunal Dataafgræsning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Rapporten vil kun fremsøge data som er ejet af din kommune. </a:t>
            </a:r>
          </a:p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Det betyder, at borgere og dét af borgerens data som er oprettet af andre kommuner, ikke vil fremgå af de rapporter du bestiller igennem KP Basis.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E9D6D30-C26D-4F1D-9A6E-55043906A843}"/>
              </a:ext>
            </a:extLst>
          </p:cNvPr>
          <p:cNvSpPr txBox="1"/>
          <p:nvPr/>
        </p:nvSpPr>
        <p:spPr>
          <a:xfrm>
            <a:off x="2962015" y="2855961"/>
            <a:ext cx="1490714" cy="1848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endParaRPr lang="da-DK" sz="1600" dirty="0">
              <a:solidFill>
                <a:srgbClr val="007398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Grafik 19" descr="Kontrakt kontur">
            <a:extLst>
              <a:ext uri="{FF2B5EF4-FFF2-40B4-BE49-F238E27FC236}">
                <a16:creationId xmlns:a16="http://schemas.microsoft.com/office/drawing/2014/main" id="{1426CF51-5298-4ED0-9B7E-94FE17CFE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391" y="2327162"/>
            <a:ext cx="2618808" cy="26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55169-E3BD-4A66-AF4D-3164529A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Undervisningsform</a:t>
            </a:r>
          </a:p>
        </p:txBody>
      </p:sp>
      <p:grpSp>
        <p:nvGrpSpPr>
          <p:cNvPr id="7" name="Gruppe 39">
            <a:extLst>
              <a:ext uri="{FF2B5EF4-FFF2-40B4-BE49-F238E27FC236}">
                <a16:creationId xmlns:a16="http://schemas.microsoft.com/office/drawing/2014/main" id="{E92BA613-2C3B-46E8-B122-88D9C7B26B4D}"/>
              </a:ext>
            </a:extLst>
          </p:cNvPr>
          <p:cNvGrpSpPr/>
          <p:nvPr/>
        </p:nvGrpSpPr>
        <p:grpSpPr>
          <a:xfrm>
            <a:off x="1076252" y="2444262"/>
            <a:ext cx="10031361" cy="2527625"/>
            <a:chOff x="1502446" y="3167651"/>
            <a:chExt cx="7213680" cy="568326"/>
          </a:xfrm>
        </p:grpSpPr>
        <p:sp>
          <p:nvSpPr>
            <p:cNvPr id="8" name="Tekstfelt 31">
              <a:extLst>
                <a:ext uri="{FF2B5EF4-FFF2-40B4-BE49-F238E27FC236}">
                  <a16:creationId xmlns:a16="http://schemas.microsoft.com/office/drawing/2014/main" id="{4716072C-3843-43F4-835B-AF3BD70538FD}"/>
                </a:ext>
              </a:extLst>
            </p:cNvPr>
            <p:cNvSpPr txBox="1"/>
            <p:nvPr/>
          </p:nvSpPr>
          <p:spPr>
            <a:xfrm>
              <a:off x="1502446" y="3167652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sz="2000" dirty="0"/>
            </a:p>
            <a:p>
              <a:pPr algn="ctr"/>
              <a:endParaRPr lang="da-DK" sz="2000" dirty="0"/>
            </a:p>
            <a:p>
              <a:pPr algn="ctr"/>
              <a:r>
                <a:rPr lang="da-DK" sz="2000" dirty="0"/>
                <a:t>Oplæg</a:t>
              </a:r>
              <a:endParaRPr lang="en-US" sz="2000" dirty="0"/>
            </a:p>
          </p:txBody>
        </p:sp>
        <p:sp>
          <p:nvSpPr>
            <p:cNvPr id="9" name="Tekstfelt 34">
              <a:extLst>
                <a:ext uri="{FF2B5EF4-FFF2-40B4-BE49-F238E27FC236}">
                  <a16:creationId xmlns:a16="http://schemas.microsoft.com/office/drawing/2014/main" id="{8BCCBC21-94B0-45C9-8DED-3E1AD82FF956}"/>
                </a:ext>
              </a:extLst>
            </p:cNvPr>
            <p:cNvSpPr txBox="1"/>
            <p:nvPr/>
          </p:nvSpPr>
          <p:spPr>
            <a:xfrm>
              <a:off x="4061425" y="3167651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sz="2000" dirty="0"/>
            </a:p>
            <a:p>
              <a:pPr algn="ctr"/>
              <a:endParaRPr lang="da-DK" sz="2000" dirty="0"/>
            </a:p>
            <a:p>
              <a:pPr algn="ctr"/>
              <a:r>
                <a:rPr lang="da-DK" sz="2000" dirty="0"/>
                <a:t>Opgaver</a:t>
              </a:r>
            </a:p>
          </p:txBody>
        </p:sp>
        <p:sp>
          <p:nvSpPr>
            <p:cNvPr id="10" name="Tekstfelt 37">
              <a:extLst>
                <a:ext uri="{FF2B5EF4-FFF2-40B4-BE49-F238E27FC236}">
                  <a16:creationId xmlns:a16="http://schemas.microsoft.com/office/drawing/2014/main" id="{859854C4-680C-40A7-9E0E-78588D71A497}"/>
                </a:ext>
              </a:extLst>
            </p:cNvPr>
            <p:cNvSpPr txBox="1"/>
            <p:nvPr/>
          </p:nvSpPr>
          <p:spPr>
            <a:xfrm>
              <a:off x="6620404" y="3167651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sz="2000" dirty="0"/>
            </a:p>
            <a:p>
              <a:pPr algn="ctr"/>
              <a:endParaRPr lang="da-DK" sz="2000" dirty="0"/>
            </a:p>
            <a:p>
              <a:pPr algn="ctr"/>
              <a:r>
                <a:rPr lang="da-DK" sz="2000" dirty="0"/>
                <a:t>Opsummering</a:t>
              </a:r>
            </a:p>
          </p:txBody>
        </p:sp>
      </p:grpSp>
      <p:pic>
        <p:nvPicPr>
          <p:cNvPr id="16" name="Grafik 2" descr="Klasseværelse kontur">
            <a:extLst>
              <a:ext uri="{FF2B5EF4-FFF2-40B4-BE49-F238E27FC236}">
                <a16:creationId xmlns:a16="http://schemas.microsoft.com/office/drawing/2014/main" id="{42F0AC75-19C7-42E7-9830-0D5E5979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3117" y="3104919"/>
            <a:ext cx="1160585" cy="116058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ABA927-E78E-4C99-B729-A255A205FB2F}"/>
              </a:ext>
            </a:extLst>
          </p:cNvPr>
          <p:cNvGrpSpPr>
            <a:grpSpLocks noChangeAspect="1"/>
          </p:cNvGrpSpPr>
          <p:nvPr/>
        </p:nvGrpSpPr>
        <p:grpSpPr>
          <a:xfrm>
            <a:off x="5636854" y="3172683"/>
            <a:ext cx="818715" cy="973157"/>
            <a:chOff x="5851373" y="3799233"/>
            <a:chExt cx="489251" cy="593247"/>
          </a:xfrm>
        </p:grpSpPr>
        <p:sp>
          <p:nvSpPr>
            <p:cNvPr id="17" name="Freeform: Shape 74">
              <a:extLst>
                <a:ext uri="{FF2B5EF4-FFF2-40B4-BE49-F238E27FC236}">
                  <a16:creationId xmlns:a16="http://schemas.microsoft.com/office/drawing/2014/main" id="{05E0776E-18C3-4F6C-98B6-A7310A856040}"/>
                </a:ext>
              </a:extLst>
            </p:cNvPr>
            <p:cNvSpPr/>
            <p:nvPr/>
          </p:nvSpPr>
          <p:spPr>
            <a:xfrm>
              <a:off x="5945736" y="3799233"/>
              <a:ext cx="394888" cy="593247"/>
            </a:xfrm>
            <a:custGeom>
              <a:avLst/>
              <a:gdLst>
                <a:gd name="connsiteX0" fmla="*/ 5039 w 114789"/>
                <a:gd name="connsiteY0" fmla="*/ 167 h 152162"/>
                <a:gd name="connsiteX1" fmla="*/ 180 w 114789"/>
                <a:gd name="connsiteY1" fmla="*/ 5026 h 152162"/>
                <a:gd name="connsiteX2" fmla="*/ 180 w 114789"/>
                <a:gd name="connsiteY2" fmla="*/ 19561 h 152162"/>
                <a:gd name="connsiteX3" fmla="*/ 8749 w 114789"/>
                <a:gd name="connsiteY3" fmla="*/ 28117 h 152162"/>
                <a:gd name="connsiteX4" fmla="*/ 9897 w 114789"/>
                <a:gd name="connsiteY4" fmla="*/ 29265 h 152162"/>
                <a:gd name="connsiteX5" fmla="*/ 9897 w 114789"/>
                <a:gd name="connsiteY5" fmla="*/ 9871 h 152162"/>
                <a:gd name="connsiteX6" fmla="*/ 72871 w 114789"/>
                <a:gd name="connsiteY6" fmla="*/ 9871 h 152162"/>
                <a:gd name="connsiteX7" fmla="*/ 72871 w 114789"/>
                <a:gd name="connsiteY7" fmla="*/ 36739 h 152162"/>
                <a:gd name="connsiteX8" fmla="*/ 77676 w 114789"/>
                <a:gd name="connsiteY8" fmla="*/ 41598 h 152162"/>
                <a:gd name="connsiteX9" fmla="*/ 77717 w 114789"/>
                <a:gd name="connsiteY9" fmla="*/ 41598 h 152162"/>
                <a:gd name="connsiteX10" fmla="*/ 105960 w 114789"/>
                <a:gd name="connsiteY10" fmla="*/ 41598 h 152162"/>
                <a:gd name="connsiteX11" fmla="*/ 105960 w 114789"/>
                <a:gd name="connsiteY11" fmla="*/ 142532 h 152162"/>
                <a:gd name="connsiteX12" fmla="*/ 9857 w 114789"/>
                <a:gd name="connsiteY12" fmla="*/ 142532 h 152162"/>
                <a:gd name="connsiteX13" fmla="*/ 9857 w 114789"/>
                <a:gd name="connsiteY13" fmla="*/ 80306 h 152162"/>
                <a:gd name="connsiteX14" fmla="*/ 140 w 114789"/>
                <a:gd name="connsiteY14" fmla="*/ 70602 h 152162"/>
                <a:gd name="connsiteX15" fmla="*/ 140 w 114789"/>
                <a:gd name="connsiteY15" fmla="*/ 147351 h 152162"/>
                <a:gd name="connsiteX16" fmla="*/ 4999 w 114789"/>
                <a:gd name="connsiteY16" fmla="*/ 152209 h 152162"/>
                <a:gd name="connsiteX17" fmla="*/ 110765 w 114789"/>
                <a:gd name="connsiteY17" fmla="*/ 152209 h 152162"/>
                <a:gd name="connsiteX18" fmla="*/ 115624 w 114789"/>
                <a:gd name="connsiteY18" fmla="*/ 147351 h 152162"/>
                <a:gd name="connsiteX19" fmla="*/ 115624 w 114789"/>
                <a:gd name="connsiteY19" fmla="*/ 36886 h 152162"/>
                <a:gd name="connsiteX20" fmla="*/ 114129 w 114789"/>
                <a:gd name="connsiteY20" fmla="*/ 33189 h 152162"/>
                <a:gd name="connsiteX21" fmla="*/ 81040 w 114789"/>
                <a:gd name="connsiteY21" fmla="*/ 1475 h 152162"/>
                <a:gd name="connsiteX22" fmla="*/ 77783 w 114789"/>
                <a:gd name="connsiteY22" fmla="*/ 140 h 152162"/>
                <a:gd name="connsiteX23" fmla="*/ 82575 w 114789"/>
                <a:gd name="connsiteY23" fmla="*/ 16625 h 152162"/>
                <a:gd name="connsiteX24" fmla="*/ 98525 w 114789"/>
                <a:gd name="connsiteY24" fmla="*/ 31908 h 152162"/>
                <a:gd name="connsiteX25" fmla="*/ 82615 w 114789"/>
                <a:gd name="connsiteY25" fmla="*/ 31908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789" h="152162">
                  <a:moveTo>
                    <a:pt x="5039" y="167"/>
                  </a:moveTo>
                  <a:cubicBezTo>
                    <a:pt x="2359" y="180"/>
                    <a:pt x="187" y="2343"/>
                    <a:pt x="180" y="5026"/>
                  </a:cubicBezTo>
                  <a:lnTo>
                    <a:pt x="180" y="19561"/>
                  </a:lnTo>
                  <a:cubicBezTo>
                    <a:pt x="3050" y="22391"/>
                    <a:pt x="5853" y="25314"/>
                    <a:pt x="8749" y="28117"/>
                  </a:cubicBezTo>
                  <a:cubicBezTo>
                    <a:pt x="9137" y="28491"/>
                    <a:pt x="9510" y="28878"/>
                    <a:pt x="9897" y="29265"/>
                  </a:cubicBezTo>
                  <a:lnTo>
                    <a:pt x="9897" y="9871"/>
                  </a:lnTo>
                  <a:lnTo>
                    <a:pt x="72871" y="9871"/>
                  </a:lnTo>
                  <a:lnTo>
                    <a:pt x="72871" y="36739"/>
                  </a:lnTo>
                  <a:cubicBezTo>
                    <a:pt x="72858" y="39409"/>
                    <a:pt x="75007" y="41585"/>
                    <a:pt x="77676" y="41598"/>
                  </a:cubicBezTo>
                  <a:cubicBezTo>
                    <a:pt x="77690" y="41598"/>
                    <a:pt x="77703" y="41598"/>
                    <a:pt x="77717" y="41598"/>
                  </a:cubicBezTo>
                  <a:lnTo>
                    <a:pt x="105960" y="41598"/>
                  </a:lnTo>
                  <a:lnTo>
                    <a:pt x="105960" y="142532"/>
                  </a:lnTo>
                  <a:lnTo>
                    <a:pt x="9857" y="142532"/>
                  </a:lnTo>
                  <a:lnTo>
                    <a:pt x="9857" y="80306"/>
                  </a:lnTo>
                  <a:lnTo>
                    <a:pt x="140" y="70602"/>
                  </a:lnTo>
                  <a:lnTo>
                    <a:pt x="140" y="147351"/>
                  </a:lnTo>
                  <a:cubicBezTo>
                    <a:pt x="148" y="150034"/>
                    <a:pt x="2319" y="152196"/>
                    <a:pt x="4999" y="152209"/>
                  </a:cubicBezTo>
                  <a:lnTo>
                    <a:pt x="110765" y="152209"/>
                  </a:lnTo>
                  <a:cubicBezTo>
                    <a:pt x="113448" y="152209"/>
                    <a:pt x="115624" y="150034"/>
                    <a:pt x="115624" y="147351"/>
                  </a:cubicBezTo>
                  <a:lnTo>
                    <a:pt x="115624" y="36886"/>
                  </a:lnTo>
                  <a:cubicBezTo>
                    <a:pt x="115544" y="35525"/>
                    <a:pt x="115023" y="34230"/>
                    <a:pt x="114129" y="33189"/>
                  </a:cubicBezTo>
                  <a:lnTo>
                    <a:pt x="81040" y="1475"/>
                  </a:lnTo>
                  <a:cubicBezTo>
                    <a:pt x="80159" y="648"/>
                    <a:pt x="78998" y="167"/>
                    <a:pt x="77783" y="140"/>
                  </a:cubicBezTo>
                  <a:close/>
                  <a:moveTo>
                    <a:pt x="82575" y="16625"/>
                  </a:moveTo>
                  <a:lnTo>
                    <a:pt x="98525" y="31908"/>
                  </a:lnTo>
                  <a:lnTo>
                    <a:pt x="82615" y="31908"/>
                  </a:ln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8" name="Freeform: Shape 75">
              <a:extLst>
                <a:ext uri="{FF2B5EF4-FFF2-40B4-BE49-F238E27FC236}">
                  <a16:creationId xmlns:a16="http://schemas.microsoft.com/office/drawing/2014/main" id="{A97C1C1F-9062-4701-A9CC-7E60295639AC}"/>
                </a:ext>
              </a:extLst>
            </p:cNvPr>
            <p:cNvSpPr/>
            <p:nvPr/>
          </p:nvSpPr>
          <p:spPr>
            <a:xfrm>
              <a:off x="6107504" y="4058138"/>
              <a:ext cx="160712" cy="36426"/>
            </a:xfrm>
            <a:custGeom>
              <a:avLst/>
              <a:gdLst>
                <a:gd name="connsiteX0" fmla="*/ 140 w 46716"/>
                <a:gd name="connsiteY0" fmla="*/ 150 h 9343"/>
                <a:gd name="connsiteX1" fmla="*/ 9857 w 46716"/>
                <a:gd name="connsiteY1" fmla="*/ 9854 h 9343"/>
                <a:gd name="connsiteX2" fmla="*/ 42479 w 46716"/>
                <a:gd name="connsiteY2" fmla="*/ 9854 h 9343"/>
                <a:gd name="connsiteX3" fmla="*/ 47591 w 46716"/>
                <a:gd name="connsiteY3" fmla="*/ 5262 h 9343"/>
                <a:gd name="connsiteX4" fmla="*/ 42986 w 46716"/>
                <a:gd name="connsiteY4" fmla="*/ 150 h 9343"/>
                <a:gd name="connsiteX5" fmla="*/ 42479 w 46716"/>
                <a:gd name="connsiteY5" fmla="*/ 150 h 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16" h="9343">
                  <a:moveTo>
                    <a:pt x="140" y="150"/>
                  </a:moveTo>
                  <a:lnTo>
                    <a:pt x="9857" y="9854"/>
                  </a:lnTo>
                  <a:lnTo>
                    <a:pt x="42479" y="9854"/>
                  </a:lnTo>
                  <a:cubicBezTo>
                    <a:pt x="45162" y="10001"/>
                    <a:pt x="47444" y="7932"/>
                    <a:pt x="47591" y="5262"/>
                  </a:cubicBezTo>
                  <a:cubicBezTo>
                    <a:pt x="47724" y="2580"/>
                    <a:pt x="45669" y="297"/>
                    <a:pt x="42986" y="150"/>
                  </a:cubicBezTo>
                  <a:cubicBezTo>
                    <a:pt x="42812" y="137"/>
                    <a:pt x="42652" y="137"/>
                    <a:pt x="42479" y="15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Freeform: Shape 76">
              <a:extLst>
                <a:ext uri="{FF2B5EF4-FFF2-40B4-BE49-F238E27FC236}">
                  <a16:creationId xmlns:a16="http://schemas.microsoft.com/office/drawing/2014/main" id="{C8DBFF46-AA3B-4007-AC63-2B129381D3F5}"/>
                </a:ext>
              </a:extLst>
            </p:cNvPr>
            <p:cNvSpPr/>
            <p:nvPr/>
          </p:nvSpPr>
          <p:spPr>
            <a:xfrm>
              <a:off x="6170317" y="4129368"/>
              <a:ext cx="96427" cy="36426"/>
            </a:xfrm>
            <a:custGeom>
              <a:avLst/>
              <a:gdLst>
                <a:gd name="connsiteX0" fmla="*/ 140 w 28029"/>
                <a:gd name="connsiteY0" fmla="*/ 140 h 9343"/>
                <a:gd name="connsiteX1" fmla="*/ 9831 w 28029"/>
                <a:gd name="connsiteY1" fmla="*/ 9857 h 9343"/>
                <a:gd name="connsiteX2" fmla="*/ 24219 w 28029"/>
                <a:gd name="connsiteY2" fmla="*/ 9857 h 9343"/>
                <a:gd name="connsiteX3" fmla="*/ 29078 w 28029"/>
                <a:gd name="connsiteY3" fmla="*/ 4999 h 9343"/>
                <a:gd name="connsiteX4" fmla="*/ 24219 w 28029"/>
                <a:gd name="connsiteY4" fmla="*/ 140 h 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9" h="9343">
                  <a:moveTo>
                    <a:pt x="140" y="140"/>
                  </a:moveTo>
                  <a:lnTo>
                    <a:pt x="9831" y="9857"/>
                  </a:lnTo>
                  <a:lnTo>
                    <a:pt x="24219" y="9857"/>
                  </a:lnTo>
                  <a:cubicBezTo>
                    <a:pt x="26902" y="9857"/>
                    <a:pt x="29078" y="7682"/>
                    <a:pt x="29078" y="4999"/>
                  </a:cubicBezTo>
                  <a:cubicBezTo>
                    <a:pt x="29078" y="2316"/>
                    <a:pt x="26902" y="140"/>
                    <a:pt x="24219" y="14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Freeform: Shape 77">
              <a:extLst>
                <a:ext uri="{FF2B5EF4-FFF2-40B4-BE49-F238E27FC236}">
                  <a16:creationId xmlns:a16="http://schemas.microsoft.com/office/drawing/2014/main" id="{F4A36EEE-590D-411E-8B07-FF7B0842576E}"/>
                </a:ext>
              </a:extLst>
            </p:cNvPr>
            <p:cNvSpPr/>
            <p:nvPr/>
          </p:nvSpPr>
          <p:spPr>
            <a:xfrm>
              <a:off x="5851373" y="3868389"/>
              <a:ext cx="381114" cy="431924"/>
            </a:xfrm>
            <a:custGeom>
              <a:avLst/>
              <a:gdLst>
                <a:gd name="connsiteX0" fmla="*/ 18228 w 110785"/>
                <a:gd name="connsiteY0" fmla="*/ 141 h 110785"/>
                <a:gd name="connsiteX1" fmla="*/ 15558 w 110785"/>
                <a:gd name="connsiteY1" fmla="*/ 1222 h 110785"/>
                <a:gd name="connsiteX2" fmla="*/ 1223 w 110785"/>
                <a:gd name="connsiteY2" fmla="*/ 15557 h 110785"/>
                <a:gd name="connsiteX3" fmla="*/ 1208 w 110785"/>
                <a:gd name="connsiteY3" fmla="*/ 20749 h 110785"/>
                <a:gd name="connsiteX4" fmla="*/ 1223 w 110785"/>
                <a:gd name="connsiteY4" fmla="*/ 20763 h 110785"/>
                <a:gd name="connsiteX5" fmla="*/ 7630 w 110785"/>
                <a:gd name="connsiteY5" fmla="*/ 27183 h 110785"/>
                <a:gd name="connsiteX6" fmla="*/ 9311 w 110785"/>
                <a:gd name="connsiteY6" fmla="*/ 28838 h 110785"/>
                <a:gd name="connsiteX7" fmla="*/ 9992 w 110785"/>
                <a:gd name="connsiteY7" fmla="*/ 29519 h 110785"/>
                <a:gd name="connsiteX8" fmla="*/ 29533 w 110785"/>
                <a:gd name="connsiteY8" fmla="*/ 9978 h 110785"/>
                <a:gd name="connsiteX9" fmla="*/ 28852 w 110785"/>
                <a:gd name="connsiteY9" fmla="*/ 9297 h 110785"/>
                <a:gd name="connsiteX10" fmla="*/ 27170 w 110785"/>
                <a:gd name="connsiteY10" fmla="*/ 7629 h 110785"/>
                <a:gd name="connsiteX11" fmla="*/ 20764 w 110785"/>
                <a:gd name="connsiteY11" fmla="*/ 1222 h 110785"/>
                <a:gd name="connsiteX12" fmla="*/ 18228 w 110785"/>
                <a:gd name="connsiteY12" fmla="*/ 141 h 110785"/>
                <a:gd name="connsiteX13" fmla="*/ 31869 w 110785"/>
                <a:gd name="connsiteY13" fmla="*/ 12260 h 110785"/>
                <a:gd name="connsiteX14" fmla="*/ 12328 w 110785"/>
                <a:gd name="connsiteY14" fmla="*/ 31801 h 110785"/>
                <a:gd name="connsiteX15" fmla="*/ 82416 w 110785"/>
                <a:gd name="connsiteY15" fmla="*/ 101889 h 110785"/>
                <a:gd name="connsiteX16" fmla="*/ 101957 w 110785"/>
                <a:gd name="connsiteY16" fmla="*/ 82349 h 110785"/>
                <a:gd name="connsiteX17" fmla="*/ 104240 w 110785"/>
                <a:gd name="connsiteY17" fmla="*/ 84631 h 110785"/>
                <a:gd name="connsiteX18" fmla="*/ 84685 w 110785"/>
                <a:gd name="connsiteY18" fmla="*/ 104105 h 110785"/>
                <a:gd name="connsiteX19" fmla="*/ 108484 w 110785"/>
                <a:gd name="connsiteY19" fmla="*/ 110632 h 110785"/>
                <a:gd name="connsiteX20" fmla="*/ 110753 w 110785"/>
                <a:gd name="connsiteY20" fmla="*/ 109311 h 110785"/>
                <a:gd name="connsiteX21" fmla="*/ 110753 w 110785"/>
                <a:gd name="connsiteY21" fmla="*/ 108363 h 110785"/>
                <a:gd name="connsiteX22" fmla="*/ 104226 w 110785"/>
                <a:gd name="connsiteY22" fmla="*/ 84564 h 1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785" h="110785">
                  <a:moveTo>
                    <a:pt x="18228" y="141"/>
                  </a:moveTo>
                  <a:cubicBezTo>
                    <a:pt x="17228" y="127"/>
                    <a:pt x="16264" y="514"/>
                    <a:pt x="15558" y="1222"/>
                  </a:cubicBezTo>
                  <a:lnTo>
                    <a:pt x="1223" y="15557"/>
                  </a:lnTo>
                  <a:cubicBezTo>
                    <a:pt x="-215" y="16985"/>
                    <a:pt x="-221" y="19308"/>
                    <a:pt x="1208" y="20749"/>
                  </a:cubicBezTo>
                  <a:cubicBezTo>
                    <a:pt x="1213" y="20749"/>
                    <a:pt x="1217" y="20763"/>
                    <a:pt x="1223" y="20763"/>
                  </a:cubicBezTo>
                  <a:lnTo>
                    <a:pt x="7630" y="27183"/>
                  </a:lnTo>
                  <a:lnTo>
                    <a:pt x="9311" y="28838"/>
                  </a:lnTo>
                  <a:lnTo>
                    <a:pt x="9992" y="29519"/>
                  </a:lnTo>
                  <a:lnTo>
                    <a:pt x="29533" y="9978"/>
                  </a:lnTo>
                  <a:lnTo>
                    <a:pt x="28852" y="9297"/>
                  </a:lnTo>
                  <a:lnTo>
                    <a:pt x="27170" y="7629"/>
                  </a:lnTo>
                  <a:lnTo>
                    <a:pt x="20764" y="1222"/>
                  </a:lnTo>
                  <a:cubicBezTo>
                    <a:pt x="20092" y="541"/>
                    <a:pt x="19182" y="154"/>
                    <a:pt x="18228" y="141"/>
                  </a:cubicBezTo>
                  <a:close/>
                  <a:moveTo>
                    <a:pt x="31869" y="12260"/>
                  </a:moveTo>
                  <a:lnTo>
                    <a:pt x="12328" y="31801"/>
                  </a:lnTo>
                  <a:lnTo>
                    <a:pt x="82416" y="101889"/>
                  </a:lnTo>
                  <a:lnTo>
                    <a:pt x="101957" y="82349"/>
                  </a:lnTo>
                  <a:close/>
                  <a:moveTo>
                    <a:pt x="104240" y="84631"/>
                  </a:moveTo>
                  <a:lnTo>
                    <a:pt x="84685" y="104105"/>
                  </a:lnTo>
                  <a:lnTo>
                    <a:pt x="108484" y="110632"/>
                  </a:lnTo>
                  <a:cubicBezTo>
                    <a:pt x="109472" y="110899"/>
                    <a:pt x="110486" y="110298"/>
                    <a:pt x="110753" y="109311"/>
                  </a:cubicBezTo>
                  <a:cubicBezTo>
                    <a:pt x="110833" y="109004"/>
                    <a:pt x="110833" y="108670"/>
                    <a:pt x="110753" y="108363"/>
                  </a:cubicBezTo>
                  <a:lnTo>
                    <a:pt x="104226" y="84564"/>
                  </a:ln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A55B16-DE88-4476-B6BC-394C3B600FDD}"/>
              </a:ext>
            </a:extLst>
          </p:cNvPr>
          <p:cNvGrpSpPr>
            <a:grpSpLocks noChangeAspect="1"/>
          </p:cNvGrpSpPr>
          <p:nvPr/>
        </p:nvGrpSpPr>
        <p:grpSpPr>
          <a:xfrm>
            <a:off x="9090132" y="3007188"/>
            <a:ext cx="1120645" cy="1159200"/>
            <a:chOff x="8919413" y="3638481"/>
            <a:chExt cx="754526" cy="780485"/>
          </a:xfrm>
        </p:grpSpPr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B6F8BC85-67DB-4481-888A-EB27182E4FCA}"/>
                </a:ext>
              </a:extLst>
            </p:cNvPr>
            <p:cNvSpPr/>
            <p:nvPr/>
          </p:nvSpPr>
          <p:spPr>
            <a:xfrm>
              <a:off x="9101529" y="3691598"/>
              <a:ext cx="72702" cy="119848"/>
            </a:xfrm>
            <a:custGeom>
              <a:avLst/>
              <a:gdLst>
                <a:gd name="connsiteX0" fmla="*/ 13249 w 14682"/>
                <a:gd name="connsiteY0" fmla="*/ 21483 h 21356"/>
                <a:gd name="connsiteX1" fmla="*/ 13943 w 14682"/>
                <a:gd name="connsiteY1" fmla="*/ 21083 h 21356"/>
                <a:gd name="connsiteX2" fmla="*/ 15024 w 14682"/>
                <a:gd name="connsiteY2" fmla="*/ 17078 h 21356"/>
                <a:gd name="connsiteX3" fmla="*/ 5681 w 14682"/>
                <a:gd name="connsiteY3" fmla="*/ 1622 h 21356"/>
                <a:gd name="connsiteX4" fmla="*/ 1623 w 14682"/>
                <a:gd name="connsiteY4" fmla="*/ 541 h 21356"/>
                <a:gd name="connsiteX5" fmla="*/ 542 w 14682"/>
                <a:gd name="connsiteY5" fmla="*/ 4598 h 21356"/>
                <a:gd name="connsiteX6" fmla="*/ 9258 w 14682"/>
                <a:gd name="connsiteY6" fmla="*/ 20429 h 21356"/>
                <a:gd name="connsiteX7" fmla="*/ 13249 w 14682"/>
                <a:gd name="connsiteY7" fmla="*/ 21504 h 21356"/>
                <a:gd name="connsiteX8" fmla="*/ 13262 w 14682"/>
                <a:gd name="connsiteY8" fmla="*/ 21496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2" h="21356">
                  <a:moveTo>
                    <a:pt x="13249" y="21483"/>
                  </a:moveTo>
                  <a:lnTo>
                    <a:pt x="13943" y="21083"/>
                  </a:lnTo>
                  <a:cubicBezTo>
                    <a:pt x="15345" y="20274"/>
                    <a:pt x="15825" y="18483"/>
                    <a:pt x="15024" y="17078"/>
                  </a:cubicBezTo>
                  <a:lnTo>
                    <a:pt x="5681" y="1622"/>
                  </a:lnTo>
                  <a:cubicBezTo>
                    <a:pt x="4853" y="203"/>
                    <a:pt x="3038" y="-282"/>
                    <a:pt x="1623" y="541"/>
                  </a:cubicBezTo>
                  <a:cubicBezTo>
                    <a:pt x="209" y="1363"/>
                    <a:pt x="-285" y="3180"/>
                    <a:pt x="542" y="4598"/>
                  </a:cubicBezTo>
                  <a:lnTo>
                    <a:pt x="9258" y="20429"/>
                  </a:lnTo>
                  <a:cubicBezTo>
                    <a:pt x="10059" y="21827"/>
                    <a:pt x="11848" y="22309"/>
                    <a:pt x="13249" y="21504"/>
                  </a:cubicBezTo>
                  <a:cubicBezTo>
                    <a:pt x="13249" y="21502"/>
                    <a:pt x="13262" y="21499"/>
                    <a:pt x="13262" y="21496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4" name="Freeform: Shape 41">
              <a:extLst>
                <a:ext uri="{FF2B5EF4-FFF2-40B4-BE49-F238E27FC236}">
                  <a16:creationId xmlns:a16="http://schemas.microsoft.com/office/drawing/2014/main" id="{C062BA23-0DDD-414F-B483-E6F56CDFA5E1}"/>
                </a:ext>
              </a:extLst>
            </p:cNvPr>
            <p:cNvSpPr/>
            <p:nvPr/>
          </p:nvSpPr>
          <p:spPr>
            <a:xfrm>
              <a:off x="8969535" y="3841936"/>
              <a:ext cx="165236" cy="119848"/>
            </a:xfrm>
            <a:custGeom>
              <a:avLst/>
              <a:gdLst>
                <a:gd name="connsiteX0" fmla="*/ 32443 w 33369"/>
                <a:gd name="connsiteY0" fmla="*/ 20829 h 21356"/>
                <a:gd name="connsiteX1" fmla="*/ 33057 w 33369"/>
                <a:gd name="connsiteY1" fmla="*/ 19775 h 21356"/>
                <a:gd name="connsiteX2" fmla="*/ 31949 w 33369"/>
                <a:gd name="connsiteY2" fmla="*/ 15637 h 21356"/>
                <a:gd name="connsiteX3" fmla="*/ 4600 w 33369"/>
                <a:gd name="connsiteY3" fmla="*/ 541 h 21356"/>
                <a:gd name="connsiteX4" fmla="*/ 542 w 33369"/>
                <a:gd name="connsiteY4" fmla="*/ 1622 h 21356"/>
                <a:gd name="connsiteX5" fmla="*/ 1623 w 33369"/>
                <a:gd name="connsiteY5" fmla="*/ 5680 h 21356"/>
                <a:gd name="connsiteX6" fmla="*/ 28319 w 33369"/>
                <a:gd name="connsiteY6" fmla="*/ 21924 h 21356"/>
                <a:gd name="connsiteX7" fmla="*/ 32456 w 33369"/>
                <a:gd name="connsiteY7" fmla="*/ 20829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69" h="21356">
                  <a:moveTo>
                    <a:pt x="32443" y="20829"/>
                  </a:moveTo>
                  <a:lnTo>
                    <a:pt x="33057" y="19775"/>
                  </a:lnTo>
                  <a:cubicBezTo>
                    <a:pt x="33898" y="18326"/>
                    <a:pt x="33391" y="16474"/>
                    <a:pt x="31949" y="15637"/>
                  </a:cubicBezTo>
                  <a:lnTo>
                    <a:pt x="4600" y="541"/>
                  </a:lnTo>
                  <a:cubicBezTo>
                    <a:pt x="3185" y="-282"/>
                    <a:pt x="1370" y="203"/>
                    <a:pt x="542" y="1622"/>
                  </a:cubicBezTo>
                  <a:cubicBezTo>
                    <a:pt x="-285" y="3041"/>
                    <a:pt x="209" y="4857"/>
                    <a:pt x="1623" y="5680"/>
                  </a:cubicBezTo>
                  <a:lnTo>
                    <a:pt x="28319" y="21924"/>
                  </a:lnTo>
                  <a:cubicBezTo>
                    <a:pt x="29760" y="22762"/>
                    <a:pt x="31615" y="22272"/>
                    <a:pt x="32456" y="20829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:a16="http://schemas.microsoft.com/office/drawing/2014/main" id="{C5209D39-1A06-4E6D-8F8C-968D0B9DA229}"/>
                </a:ext>
              </a:extLst>
            </p:cNvPr>
            <p:cNvSpPr/>
            <p:nvPr/>
          </p:nvSpPr>
          <p:spPr>
            <a:xfrm>
              <a:off x="8919413" y="4044482"/>
              <a:ext cx="118971" cy="37454"/>
            </a:xfrm>
            <a:custGeom>
              <a:avLst/>
              <a:gdLst>
                <a:gd name="connsiteX0" fmla="*/ 24321 w 24025"/>
                <a:gd name="connsiteY0" fmla="*/ 3864 h 6673"/>
                <a:gd name="connsiteX1" fmla="*/ 24321 w 24025"/>
                <a:gd name="connsiteY1" fmla="*/ 3063 h 6673"/>
                <a:gd name="connsiteX2" fmla="*/ 21398 w 24025"/>
                <a:gd name="connsiteY2" fmla="*/ 140 h 6673"/>
                <a:gd name="connsiteX3" fmla="*/ 21384 w 24025"/>
                <a:gd name="connsiteY3" fmla="*/ 140 h 6673"/>
                <a:gd name="connsiteX4" fmla="*/ 3312 w 24025"/>
                <a:gd name="connsiteY4" fmla="*/ 554 h 6673"/>
                <a:gd name="connsiteX5" fmla="*/ 148 w 24025"/>
                <a:gd name="connsiteY5" fmla="*/ 3325 h 6673"/>
                <a:gd name="connsiteX6" fmla="*/ 2911 w 24025"/>
                <a:gd name="connsiteY6" fmla="*/ 6494 h 6673"/>
                <a:gd name="connsiteX7" fmla="*/ 3312 w 24025"/>
                <a:gd name="connsiteY7" fmla="*/ 6494 h 6673"/>
                <a:gd name="connsiteX8" fmla="*/ 21371 w 24025"/>
                <a:gd name="connsiteY8" fmla="*/ 6814 h 6673"/>
                <a:gd name="connsiteX9" fmla="*/ 24294 w 24025"/>
                <a:gd name="connsiteY9" fmla="*/ 3864 h 6673"/>
                <a:gd name="connsiteX10" fmla="*/ 24294 w 24025"/>
                <a:gd name="connsiteY10" fmla="*/ 3864 h 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25" h="6673">
                  <a:moveTo>
                    <a:pt x="24321" y="3864"/>
                  </a:moveTo>
                  <a:lnTo>
                    <a:pt x="24321" y="3063"/>
                  </a:lnTo>
                  <a:cubicBezTo>
                    <a:pt x="24321" y="1448"/>
                    <a:pt x="23013" y="140"/>
                    <a:pt x="21398" y="140"/>
                  </a:cubicBezTo>
                  <a:cubicBezTo>
                    <a:pt x="21398" y="140"/>
                    <a:pt x="21384" y="140"/>
                    <a:pt x="21384" y="140"/>
                  </a:cubicBezTo>
                  <a:lnTo>
                    <a:pt x="3312" y="554"/>
                  </a:lnTo>
                  <a:cubicBezTo>
                    <a:pt x="1670" y="445"/>
                    <a:pt x="255" y="1685"/>
                    <a:pt x="148" y="3325"/>
                  </a:cubicBezTo>
                  <a:cubicBezTo>
                    <a:pt x="28" y="4965"/>
                    <a:pt x="1270" y="6384"/>
                    <a:pt x="2911" y="6494"/>
                  </a:cubicBezTo>
                  <a:cubicBezTo>
                    <a:pt x="3045" y="6503"/>
                    <a:pt x="3178" y="6503"/>
                    <a:pt x="3312" y="6494"/>
                  </a:cubicBezTo>
                  <a:lnTo>
                    <a:pt x="21371" y="6814"/>
                  </a:lnTo>
                  <a:cubicBezTo>
                    <a:pt x="22986" y="6807"/>
                    <a:pt x="24308" y="5486"/>
                    <a:pt x="24294" y="3864"/>
                  </a:cubicBezTo>
                  <a:cubicBezTo>
                    <a:pt x="24294" y="3864"/>
                    <a:pt x="24294" y="3864"/>
                    <a:pt x="24294" y="3864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6" name="Freeform: Shape 43">
              <a:extLst>
                <a:ext uri="{FF2B5EF4-FFF2-40B4-BE49-F238E27FC236}">
                  <a16:creationId xmlns:a16="http://schemas.microsoft.com/office/drawing/2014/main" id="{3D4E4412-D59E-4475-89D5-63ABA5B2C8DF}"/>
                </a:ext>
              </a:extLst>
            </p:cNvPr>
            <p:cNvSpPr/>
            <p:nvPr/>
          </p:nvSpPr>
          <p:spPr>
            <a:xfrm>
              <a:off x="9416903" y="3691379"/>
              <a:ext cx="72702" cy="119848"/>
            </a:xfrm>
            <a:custGeom>
              <a:avLst/>
              <a:gdLst>
                <a:gd name="connsiteX0" fmla="*/ 1658 w 14682"/>
                <a:gd name="connsiteY0" fmla="*/ 21122 h 21356"/>
                <a:gd name="connsiteX1" fmla="*/ 2365 w 14682"/>
                <a:gd name="connsiteY1" fmla="*/ 21522 h 21356"/>
                <a:gd name="connsiteX2" fmla="*/ 6370 w 14682"/>
                <a:gd name="connsiteY2" fmla="*/ 20441 h 21356"/>
                <a:gd name="connsiteX3" fmla="*/ 15032 w 14682"/>
                <a:gd name="connsiteY3" fmla="*/ 4584 h 21356"/>
                <a:gd name="connsiteX4" fmla="*/ 13938 w 14682"/>
                <a:gd name="connsiteY4" fmla="*/ 533 h 21356"/>
                <a:gd name="connsiteX5" fmla="*/ 9880 w 14682"/>
                <a:gd name="connsiteY5" fmla="*/ 1634 h 21356"/>
                <a:gd name="connsiteX6" fmla="*/ 537 w 14682"/>
                <a:gd name="connsiteY6" fmla="*/ 17117 h 21356"/>
                <a:gd name="connsiteX7" fmla="*/ 1604 w 14682"/>
                <a:gd name="connsiteY7" fmla="*/ 21112 h 21356"/>
                <a:gd name="connsiteX8" fmla="*/ 1618 w 14682"/>
                <a:gd name="connsiteY8" fmla="*/ 21122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2" h="21356">
                  <a:moveTo>
                    <a:pt x="1658" y="21122"/>
                  </a:moveTo>
                  <a:lnTo>
                    <a:pt x="2365" y="21522"/>
                  </a:lnTo>
                  <a:cubicBezTo>
                    <a:pt x="3767" y="22327"/>
                    <a:pt x="5555" y="21844"/>
                    <a:pt x="6370" y="20441"/>
                  </a:cubicBezTo>
                  <a:lnTo>
                    <a:pt x="15032" y="4584"/>
                  </a:lnTo>
                  <a:cubicBezTo>
                    <a:pt x="15846" y="3161"/>
                    <a:pt x="15353" y="1347"/>
                    <a:pt x="13938" y="533"/>
                  </a:cubicBezTo>
                  <a:cubicBezTo>
                    <a:pt x="12510" y="-281"/>
                    <a:pt x="10694" y="211"/>
                    <a:pt x="9880" y="1634"/>
                  </a:cubicBezTo>
                  <a:lnTo>
                    <a:pt x="537" y="17117"/>
                  </a:lnTo>
                  <a:cubicBezTo>
                    <a:pt x="-277" y="18515"/>
                    <a:pt x="203" y="20302"/>
                    <a:pt x="1604" y="21112"/>
                  </a:cubicBezTo>
                  <a:cubicBezTo>
                    <a:pt x="1604" y="21115"/>
                    <a:pt x="1618" y="21119"/>
                    <a:pt x="1618" y="21122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7" name="Freeform: Shape 44">
              <a:extLst>
                <a:ext uri="{FF2B5EF4-FFF2-40B4-BE49-F238E27FC236}">
                  <a16:creationId xmlns:a16="http://schemas.microsoft.com/office/drawing/2014/main" id="{53B06F6D-58A1-4E9C-AADB-736C8050AEE2}"/>
                </a:ext>
              </a:extLst>
            </p:cNvPr>
            <p:cNvSpPr/>
            <p:nvPr/>
          </p:nvSpPr>
          <p:spPr>
            <a:xfrm>
              <a:off x="9554968" y="4044628"/>
              <a:ext cx="118971" cy="37454"/>
            </a:xfrm>
            <a:custGeom>
              <a:avLst/>
              <a:gdLst>
                <a:gd name="connsiteX0" fmla="*/ 140 w 24025"/>
                <a:gd name="connsiteY0" fmla="*/ 3878 h 6673"/>
                <a:gd name="connsiteX1" fmla="*/ 140 w 24025"/>
                <a:gd name="connsiteY1" fmla="*/ 3063 h 6673"/>
                <a:gd name="connsiteX2" fmla="*/ 3063 w 24025"/>
                <a:gd name="connsiteY2" fmla="*/ 140 h 6673"/>
                <a:gd name="connsiteX3" fmla="*/ 21136 w 24025"/>
                <a:gd name="connsiteY3" fmla="*/ 501 h 6673"/>
                <a:gd name="connsiteX4" fmla="*/ 23912 w 24025"/>
                <a:gd name="connsiteY4" fmla="*/ 3669 h 6673"/>
                <a:gd name="connsiteX5" fmla="*/ 21136 w 24025"/>
                <a:gd name="connsiteY5" fmla="*/ 6440 h 6673"/>
                <a:gd name="connsiteX6" fmla="*/ 3063 w 24025"/>
                <a:gd name="connsiteY6" fmla="*/ 6814 h 6673"/>
                <a:gd name="connsiteX7" fmla="*/ 140 w 24025"/>
                <a:gd name="connsiteY7" fmla="*/ 3891 h 6673"/>
                <a:gd name="connsiteX8" fmla="*/ 140 w 24025"/>
                <a:gd name="connsiteY8" fmla="*/ 3878 h 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" h="6673">
                  <a:moveTo>
                    <a:pt x="140" y="3878"/>
                  </a:moveTo>
                  <a:lnTo>
                    <a:pt x="140" y="3063"/>
                  </a:lnTo>
                  <a:cubicBezTo>
                    <a:pt x="140" y="1448"/>
                    <a:pt x="1448" y="140"/>
                    <a:pt x="3063" y="140"/>
                  </a:cubicBezTo>
                  <a:lnTo>
                    <a:pt x="21136" y="501"/>
                  </a:lnTo>
                  <a:cubicBezTo>
                    <a:pt x="22778" y="610"/>
                    <a:pt x="24019" y="2029"/>
                    <a:pt x="23912" y="3669"/>
                  </a:cubicBezTo>
                  <a:cubicBezTo>
                    <a:pt x="23806" y="5156"/>
                    <a:pt x="22618" y="6340"/>
                    <a:pt x="21136" y="6440"/>
                  </a:cubicBezTo>
                  <a:lnTo>
                    <a:pt x="3063" y="6814"/>
                  </a:lnTo>
                  <a:cubicBezTo>
                    <a:pt x="1448" y="6814"/>
                    <a:pt x="140" y="5506"/>
                    <a:pt x="140" y="3891"/>
                  </a:cubicBezTo>
                  <a:cubicBezTo>
                    <a:pt x="140" y="3887"/>
                    <a:pt x="140" y="3882"/>
                    <a:pt x="140" y="3878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8" name="Freeform: Shape 45">
              <a:extLst>
                <a:ext uri="{FF2B5EF4-FFF2-40B4-BE49-F238E27FC236}">
                  <a16:creationId xmlns:a16="http://schemas.microsoft.com/office/drawing/2014/main" id="{051235E7-72F4-4125-8244-2380616E1F88}"/>
                </a:ext>
              </a:extLst>
            </p:cNvPr>
            <p:cNvSpPr/>
            <p:nvPr/>
          </p:nvSpPr>
          <p:spPr>
            <a:xfrm>
              <a:off x="9279090" y="3638481"/>
              <a:ext cx="33048" cy="202248"/>
            </a:xfrm>
            <a:custGeom>
              <a:avLst/>
              <a:gdLst>
                <a:gd name="connsiteX0" fmla="*/ 3170 w 6673"/>
                <a:gd name="connsiteY0" fmla="*/ 37114 h 36038"/>
                <a:gd name="connsiteX1" fmla="*/ 4371 w 6673"/>
                <a:gd name="connsiteY1" fmla="*/ 37114 h 36038"/>
                <a:gd name="connsiteX2" fmla="*/ 7401 w 6673"/>
                <a:gd name="connsiteY2" fmla="*/ 34085 h 36038"/>
                <a:gd name="connsiteX3" fmla="*/ 6694 w 6673"/>
                <a:gd name="connsiteY3" fmla="*/ 2918 h 36038"/>
                <a:gd name="connsiteX4" fmla="*/ 3531 w 6673"/>
                <a:gd name="connsiteY4" fmla="*/ 147 h 36038"/>
                <a:gd name="connsiteX5" fmla="*/ 754 w 6673"/>
                <a:gd name="connsiteY5" fmla="*/ 2918 h 36038"/>
                <a:gd name="connsiteX6" fmla="*/ 140 w 6673"/>
                <a:gd name="connsiteY6" fmla="*/ 34138 h 36038"/>
                <a:gd name="connsiteX7" fmla="*/ 3157 w 6673"/>
                <a:gd name="connsiteY7" fmla="*/ 37155 h 36038"/>
                <a:gd name="connsiteX8" fmla="*/ 3170 w 6673"/>
                <a:gd name="connsiteY8" fmla="*/ 37155 h 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3" h="36038">
                  <a:moveTo>
                    <a:pt x="3170" y="37114"/>
                  </a:moveTo>
                  <a:lnTo>
                    <a:pt x="4371" y="37114"/>
                  </a:lnTo>
                  <a:cubicBezTo>
                    <a:pt x="6040" y="37114"/>
                    <a:pt x="7401" y="35758"/>
                    <a:pt x="7401" y="34085"/>
                  </a:cubicBezTo>
                  <a:lnTo>
                    <a:pt x="6694" y="2918"/>
                  </a:lnTo>
                  <a:cubicBezTo>
                    <a:pt x="6587" y="1277"/>
                    <a:pt x="5159" y="37"/>
                    <a:pt x="3531" y="147"/>
                  </a:cubicBezTo>
                  <a:cubicBezTo>
                    <a:pt x="2036" y="247"/>
                    <a:pt x="848" y="1431"/>
                    <a:pt x="754" y="2918"/>
                  </a:cubicBezTo>
                  <a:lnTo>
                    <a:pt x="140" y="34138"/>
                  </a:lnTo>
                  <a:cubicBezTo>
                    <a:pt x="140" y="35804"/>
                    <a:pt x="1488" y="37155"/>
                    <a:pt x="3157" y="37155"/>
                  </a:cubicBezTo>
                  <a:cubicBezTo>
                    <a:pt x="3157" y="37155"/>
                    <a:pt x="3170" y="37155"/>
                    <a:pt x="3170" y="37155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:a16="http://schemas.microsoft.com/office/drawing/2014/main" id="{A969B9A1-00E8-4E19-8335-E6C0DBDA74CF}"/>
                </a:ext>
              </a:extLst>
            </p:cNvPr>
            <p:cNvSpPr/>
            <p:nvPr/>
          </p:nvSpPr>
          <p:spPr>
            <a:xfrm>
              <a:off x="8968718" y="4160677"/>
              <a:ext cx="165236" cy="119848"/>
            </a:xfrm>
            <a:custGeom>
              <a:avLst/>
              <a:gdLst>
                <a:gd name="connsiteX0" fmla="*/ 33198 w 33369"/>
                <a:gd name="connsiteY0" fmla="*/ 2699 h 21356"/>
                <a:gd name="connsiteX1" fmla="*/ 32597 w 33369"/>
                <a:gd name="connsiteY1" fmla="*/ 1658 h 21356"/>
                <a:gd name="connsiteX2" fmla="*/ 28500 w 33369"/>
                <a:gd name="connsiteY2" fmla="*/ 534 h 21356"/>
                <a:gd name="connsiteX3" fmla="*/ 28473 w 33369"/>
                <a:gd name="connsiteY3" fmla="*/ 550 h 21356"/>
                <a:gd name="connsiteX4" fmla="*/ 1778 w 33369"/>
                <a:gd name="connsiteY4" fmla="*/ 16688 h 21356"/>
                <a:gd name="connsiteX5" fmla="*/ 456 w 33369"/>
                <a:gd name="connsiteY5" fmla="*/ 20684 h 21356"/>
                <a:gd name="connsiteX6" fmla="*/ 4447 w 33369"/>
                <a:gd name="connsiteY6" fmla="*/ 22008 h 21356"/>
                <a:gd name="connsiteX7" fmla="*/ 4741 w 33369"/>
                <a:gd name="connsiteY7" fmla="*/ 21840 h 21356"/>
                <a:gd name="connsiteX8" fmla="*/ 32130 w 33369"/>
                <a:gd name="connsiteY8" fmla="*/ 6837 h 21356"/>
                <a:gd name="connsiteX9" fmla="*/ 33198 w 33369"/>
                <a:gd name="connsiteY9" fmla="*/ 2709 h 21356"/>
                <a:gd name="connsiteX10" fmla="*/ 33198 w 33369"/>
                <a:gd name="connsiteY10" fmla="*/ 2699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" h="21356">
                  <a:moveTo>
                    <a:pt x="33198" y="2699"/>
                  </a:moveTo>
                  <a:lnTo>
                    <a:pt x="32597" y="1658"/>
                  </a:lnTo>
                  <a:cubicBezTo>
                    <a:pt x="31783" y="217"/>
                    <a:pt x="29941" y="-287"/>
                    <a:pt x="28500" y="534"/>
                  </a:cubicBezTo>
                  <a:cubicBezTo>
                    <a:pt x="28486" y="540"/>
                    <a:pt x="28486" y="545"/>
                    <a:pt x="28473" y="550"/>
                  </a:cubicBezTo>
                  <a:lnTo>
                    <a:pt x="1778" y="16688"/>
                  </a:lnTo>
                  <a:cubicBezTo>
                    <a:pt x="310" y="17426"/>
                    <a:pt x="-278" y="19214"/>
                    <a:pt x="456" y="20684"/>
                  </a:cubicBezTo>
                  <a:cubicBezTo>
                    <a:pt x="1190" y="22152"/>
                    <a:pt x="2979" y="22745"/>
                    <a:pt x="4447" y="22008"/>
                  </a:cubicBezTo>
                  <a:cubicBezTo>
                    <a:pt x="4554" y="21957"/>
                    <a:pt x="4647" y="21901"/>
                    <a:pt x="4741" y="21840"/>
                  </a:cubicBezTo>
                  <a:lnTo>
                    <a:pt x="32130" y="6837"/>
                  </a:lnTo>
                  <a:cubicBezTo>
                    <a:pt x="33572" y="5993"/>
                    <a:pt x="34052" y="4145"/>
                    <a:pt x="33198" y="2709"/>
                  </a:cubicBezTo>
                  <a:cubicBezTo>
                    <a:pt x="33198" y="2705"/>
                    <a:pt x="33198" y="2702"/>
                    <a:pt x="33198" y="2699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0" name="Freeform: Shape 47">
              <a:extLst>
                <a:ext uri="{FF2B5EF4-FFF2-40B4-BE49-F238E27FC236}">
                  <a16:creationId xmlns:a16="http://schemas.microsoft.com/office/drawing/2014/main" id="{90646C6F-2F3F-44DE-BBCB-1574EAC771A6}"/>
                </a:ext>
              </a:extLst>
            </p:cNvPr>
            <p:cNvSpPr/>
            <p:nvPr/>
          </p:nvSpPr>
          <p:spPr>
            <a:xfrm>
              <a:off x="9459973" y="3842643"/>
              <a:ext cx="165236" cy="119848"/>
            </a:xfrm>
            <a:custGeom>
              <a:avLst/>
              <a:gdLst>
                <a:gd name="connsiteX0" fmla="*/ 484 w 33369"/>
                <a:gd name="connsiteY0" fmla="*/ 19688 h 21356"/>
                <a:gd name="connsiteX1" fmla="*/ 1085 w 33369"/>
                <a:gd name="connsiteY1" fmla="*/ 20730 h 21356"/>
                <a:gd name="connsiteX2" fmla="*/ 5196 w 33369"/>
                <a:gd name="connsiteY2" fmla="*/ 21849 h 21356"/>
                <a:gd name="connsiteX3" fmla="*/ 5223 w 33369"/>
                <a:gd name="connsiteY3" fmla="*/ 21837 h 21356"/>
                <a:gd name="connsiteX4" fmla="*/ 31918 w 33369"/>
                <a:gd name="connsiteY4" fmla="*/ 5647 h 21356"/>
                <a:gd name="connsiteX5" fmla="*/ 32879 w 33369"/>
                <a:gd name="connsiteY5" fmla="*/ 1549 h 21356"/>
                <a:gd name="connsiteX6" fmla="*/ 28941 w 33369"/>
                <a:gd name="connsiteY6" fmla="*/ 495 h 21356"/>
                <a:gd name="connsiteX7" fmla="*/ 1659 w 33369"/>
                <a:gd name="connsiteY7" fmla="*/ 15551 h 21356"/>
                <a:gd name="connsiteX8" fmla="*/ 538 w 33369"/>
                <a:gd name="connsiteY8" fmla="*/ 19667 h 21356"/>
                <a:gd name="connsiteX9" fmla="*/ 551 w 33369"/>
                <a:gd name="connsiteY9" fmla="*/ 19688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69" h="21356">
                  <a:moveTo>
                    <a:pt x="484" y="19688"/>
                  </a:moveTo>
                  <a:lnTo>
                    <a:pt x="1085" y="20730"/>
                  </a:lnTo>
                  <a:cubicBezTo>
                    <a:pt x="1913" y="22175"/>
                    <a:pt x="3755" y="22677"/>
                    <a:pt x="5196" y="21849"/>
                  </a:cubicBezTo>
                  <a:cubicBezTo>
                    <a:pt x="5210" y="21845"/>
                    <a:pt x="5210" y="21841"/>
                    <a:pt x="5223" y="21837"/>
                  </a:cubicBezTo>
                  <a:lnTo>
                    <a:pt x="31918" y="5647"/>
                  </a:lnTo>
                  <a:cubicBezTo>
                    <a:pt x="33320" y="4780"/>
                    <a:pt x="33747" y="2946"/>
                    <a:pt x="32879" y="1549"/>
                  </a:cubicBezTo>
                  <a:cubicBezTo>
                    <a:pt x="32052" y="213"/>
                    <a:pt x="30330" y="-249"/>
                    <a:pt x="28941" y="495"/>
                  </a:cubicBezTo>
                  <a:lnTo>
                    <a:pt x="1659" y="15551"/>
                  </a:lnTo>
                  <a:cubicBezTo>
                    <a:pt x="218" y="16378"/>
                    <a:pt x="-290" y="18222"/>
                    <a:pt x="538" y="19667"/>
                  </a:cubicBezTo>
                  <a:cubicBezTo>
                    <a:pt x="538" y="19674"/>
                    <a:pt x="551" y="19682"/>
                    <a:pt x="551" y="19688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1" name="Freeform: Shape 48">
              <a:extLst>
                <a:ext uri="{FF2B5EF4-FFF2-40B4-BE49-F238E27FC236}">
                  <a16:creationId xmlns:a16="http://schemas.microsoft.com/office/drawing/2014/main" id="{99267C85-F4E2-4F75-860E-F833269D059D}"/>
                </a:ext>
              </a:extLst>
            </p:cNvPr>
            <p:cNvSpPr/>
            <p:nvPr/>
          </p:nvSpPr>
          <p:spPr>
            <a:xfrm>
              <a:off x="9459339" y="4161025"/>
              <a:ext cx="165236" cy="119848"/>
            </a:xfrm>
            <a:custGeom>
              <a:avLst/>
              <a:gdLst>
                <a:gd name="connsiteX0" fmla="*/ 1142 w 33369"/>
                <a:gd name="connsiteY0" fmla="*/ 1610 h 21356"/>
                <a:gd name="connsiteX1" fmla="*/ 541 w 33369"/>
                <a:gd name="connsiteY1" fmla="*/ 2664 h 21356"/>
                <a:gd name="connsiteX2" fmla="*/ 1649 w 33369"/>
                <a:gd name="connsiteY2" fmla="*/ 6783 h 21356"/>
                <a:gd name="connsiteX3" fmla="*/ 1663 w 33369"/>
                <a:gd name="connsiteY3" fmla="*/ 6789 h 21356"/>
                <a:gd name="connsiteX4" fmla="*/ 29092 w 33369"/>
                <a:gd name="connsiteY4" fmla="*/ 21725 h 21356"/>
                <a:gd name="connsiteX5" fmla="*/ 33190 w 33369"/>
                <a:gd name="connsiteY5" fmla="*/ 20776 h 21356"/>
                <a:gd name="connsiteX6" fmla="*/ 32242 w 33369"/>
                <a:gd name="connsiteY6" fmla="*/ 16675 h 21356"/>
                <a:gd name="connsiteX7" fmla="*/ 32042 w 33369"/>
                <a:gd name="connsiteY7" fmla="*/ 16559 h 21356"/>
                <a:gd name="connsiteX8" fmla="*/ 5266 w 33369"/>
                <a:gd name="connsiteY8" fmla="*/ 542 h 21356"/>
                <a:gd name="connsiteX9" fmla="*/ 1142 w 33369"/>
                <a:gd name="connsiteY9" fmla="*/ 1654 h 21356"/>
                <a:gd name="connsiteX10" fmla="*/ 1142 w 33369"/>
                <a:gd name="connsiteY10" fmla="*/ 1663 h 2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" h="21356">
                  <a:moveTo>
                    <a:pt x="1142" y="1610"/>
                  </a:moveTo>
                  <a:lnTo>
                    <a:pt x="541" y="2664"/>
                  </a:lnTo>
                  <a:cubicBezTo>
                    <a:pt x="-286" y="4108"/>
                    <a:pt x="208" y="5953"/>
                    <a:pt x="1649" y="6783"/>
                  </a:cubicBezTo>
                  <a:cubicBezTo>
                    <a:pt x="1663" y="6785"/>
                    <a:pt x="1663" y="6787"/>
                    <a:pt x="1663" y="6789"/>
                  </a:cubicBezTo>
                  <a:lnTo>
                    <a:pt x="29092" y="21725"/>
                  </a:lnTo>
                  <a:cubicBezTo>
                    <a:pt x="30480" y="22595"/>
                    <a:pt x="32322" y="22171"/>
                    <a:pt x="33190" y="20776"/>
                  </a:cubicBezTo>
                  <a:cubicBezTo>
                    <a:pt x="34057" y="19382"/>
                    <a:pt x="33643" y="17546"/>
                    <a:pt x="32242" y="16675"/>
                  </a:cubicBezTo>
                  <a:cubicBezTo>
                    <a:pt x="32175" y="16634"/>
                    <a:pt x="32108" y="16595"/>
                    <a:pt x="32042" y="16559"/>
                  </a:cubicBezTo>
                  <a:lnTo>
                    <a:pt x="5266" y="542"/>
                  </a:lnTo>
                  <a:cubicBezTo>
                    <a:pt x="3825" y="-288"/>
                    <a:pt x="1983" y="210"/>
                    <a:pt x="1142" y="1654"/>
                  </a:cubicBezTo>
                  <a:cubicBezTo>
                    <a:pt x="1142" y="1657"/>
                    <a:pt x="1142" y="1661"/>
                    <a:pt x="1142" y="1663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Freeform: Shape 49">
              <a:extLst>
                <a:ext uri="{FF2B5EF4-FFF2-40B4-BE49-F238E27FC236}">
                  <a16:creationId xmlns:a16="http://schemas.microsoft.com/office/drawing/2014/main" id="{FB72B1C7-33C3-4776-96FE-77393F692CE2}"/>
                </a:ext>
              </a:extLst>
            </p:cNvPr>
            <p:cNvSpPr/>
            <p:nvPr/>
          </p:nvSpPr>
          <p:spPr>
            <a:xfrm>
              <a:off x="9226096" y="4276911"/>
              <a:ext cx="138798" cy="22470"/>
            </a:xfrm>
            <a:custGeom>
              <a:avLst/>
              <a:gdLst>
                <a:gd name="connsiteX0" fmla="*/ 2517 w 28029"/>
                <a:gd name="connsiteY0" fmla="*/ 141 h 4004"/>
                <a:gd name="connsiteX1" fmla="*/ 26409 w 28029"/>
                <a:gd name="connsiteY1" fmla="*/ 141 h 4004"/>
                <a:gd name="connsiteX2" fmla="*/ 28865 w 28029"/>
                <a:gd name="connsiteY2" fmla="*/ 2515 h 4004"/>
                <a:gd name="connsiteX3" fmla="*/ 28865 w 28029"/>
                <a:gd name="connsiteY3" fmla="*/ 2610 h 4004"/>
                <a:gd name="connsiteX4" fmla="*/ 28865 w 28029"/>
                <a:gd name="connsiteY4" fmla="*/ 2610 h 4004"/>
                <a:gd name="connsiteX5" fmla="*/ 26449 w 28029"/>
                <a:gd name="connsiteY5" fmla="*/ 5012 h 4004"/>
                <a:gd name="connsiteX6" fmla="*/ 2557 w 28029"/>
                <a:gd name="connsiteY6" fmla="*/ 5012 h 4004"/>
                <a:gd name="connsiteX7" fmla="*/ 141 w 28029"/>
                <a:gd name="connsiteY7" fmla="*/ 2610 h 4004"/>
                <a:gd name="connsiteX8" fmla="*/ 141 w 28029"/>
                <a:gd name="connsiteY8" fmla="*/ 2610 h 4004"/>
                <a:gd name="connsiteX9" fmla="*/ 2503 w 28029"/>
                <a:gd name="connsiteY9" fmla="*/ 141 h 4004"/>
                <a:gd name="connsiteX10" fmla="*/ 2517 w 28029"/>
                <a:gd name="connsiteY10" fmla="*/ 141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29" h="4004">
                  <a:moveTo>
                    <a:pt x="2517" y="141"/>
                  </a:moveTo>
                  <a:lnTo>
                    <a:pt x="26409" y="141"/>
                  </a:lnTo>
                  <a:cubicBezTo>
                    <a:pt x="27744" y="118"/>
                    <a:pt x="28838" y="1182"/>
                    <a:pt x="28865" y="2515"/>
                  </a:cubicBezTo>
                  <a:cubicBezTo>
                    <a:pt x="28865" y="2547"/>
                    <a:pt x="28865" y="2578"/>
                    <a:pt x="28865" y="2610"/>
                  </a:cubicBezTo>
                  <a:lnTo>
                    <a:pt x="28865" y="2610"/>
                  </a:lnTo>
                  <a:cubicBezTo>
                    <a:pt x="28851" y="3939"/>
                    <a:pt x="27784" y="5012"/>
                    <a:pt x="26449" y="5012"/>
                  </a:cubicBezTo>
                  <a:lnTo>
                    <a:pt x="2557" y="5012"/>
                  </a:lnTo>
                  <a:cubicBezTo>
                    <a:pt x="1222" y="5012"/>
                    <a:pt x="154" y="3939"/>
                    <a:pt x="141" y="2610"/>
                  </a:cubicBezTo>
                  <a:lnTo>
                    <a:pt x="141" y="2610"/>
                  </a:lnTo>
                  <a:cubicBezTo>
                    <a:pt x="114" y="1276"/>
                    <a:pt x="1169" y="170"/>
                    <a:pt x="2503" y="141"/>
                  </a:cubicBezTo>
                  <a:cubicBezTo>
                    <a:pt x="2503" y="141"/>
                    <a:pt x="2517" y="141"/>
                    <a:pt x="2517" y="141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Freeform: Shape 50">
              <a:extLst>
                <a:ext uri="{FF2B5EF4-FFF2-40B4-BE49-F238E27FC236}">
                  <a16:creationId xmlns:a16="http://schemas.microsoft.com/office/drawing/2014/main" id="{0BF623B6-DC08-4D7E-915A-9962F460F15A}"/>
                </a:ext>
              </a:extLst>
            </p:cNvPr>
            <p:cNvSpPr/>
            <p:nvPr/>
          </p:nvSpPr>
          <p:spPr>
            <a:xfrm>
              <a:off x="9225898" y="4316913"/>
              <a:ext cx="138798" cy="22470"/>
            </a:xfrm>
            <a:custGeom>
              <a:avLst/>
              <a:gdLst>
                <a:gd name="connsiteX0" fmla="*/ 2556 w 28029"/>
                <a:gd name="connsiteY0" fmla="*/ 140 h 4004"/>
                <a:gd name="connsiteX1" fmla="*/ 26448 w 28029"/>
                <a:gd name="connsiteY1" fmla="*/ 140 h 4004"/>
                <a:gd name="connsiteX2" fmla="*/ 28864 w 28029"/>
                <a:gd name="connsiteY2" fmla="*/ 2556 h 4004"/>
                <a:gd name="connsiteX3" fmla="*/ 28864 w 28029"/>
                <a:gd name="connsiteY3" fmla="*/ 2556 h 4004"/>
                <a:gd name="connsiteX4" fmla="*/ 26448 w 28029"/>
                <a:gd name="connsiteY4" fmla="*/ 4972 h 4004"/>
                <a:gd name="connsiteX5" fmla="*/ 2556 w 28029"/>
                <a:gd name="connsiteY5" fmla="*/ 4972 h 4004"/>
                <a:gd name="connsiteX6" fmla="*/ 140 w 28029"/>
                <a:gd name="connsiteY6" fmla="*/ 2556 h 4004"/>
                <a:gd name="connsiteX7" fmla="*/ 140 w 28029"/>
                <a:gd name="connsiteY7" fmla="*/ 2556 h 4004"/>
                <a:gd name="connsiteX8" fmla="*/ 2556 w 28029"/>
                <a:gd name="connsiteY8" fmla="*/ 140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29" h="4004">
                  <a:moveTo>
                    <a:pt x="2556" y="140"/>
                  </a:moveTo>
                  <a:lnTo>
                    <a:pt x="26448" y="140"/>
                  </a:lnTo>
                  <a:cubicBezTo>
                    <a:pt x="27783" y="140"/>
                    <a:pt x="28864" y="1221"/>
                    <a:pt x="28864" y="2556"/>
                  </a:cubicBezTo>
                  <a:lnTo>
                    <a:pt x="28864" y="2556"/>
                  </a:lnTo>
                  <a:cubicBezTo>
                    <a:pt x="28864" y="3891"/>
                    <a:pt x="27783" y="4972"/>
                    <a:pt x="26448" y="4972"/>
                  </a:cubicBezTo>
                  <a:lnTo>
                    <a:pt x="2556" y="4972"/>
                  </a:lnTo>
                  <a:cubicBezTo>
                    <a:pt x="1221" y="4972"/>
                    <a:pt x="140" y="3891"/>
                    <a:pt x="140" y="2556"/>
                  </a:cubicBezTo>
                  <a:lnTo>
                    <a:pt x="140" y="2556"/>
                  </a:lnTo>
                  <a:cubicBezTo>
                    <a:pt x="140" y="1221"/>
                    <a:pt x="1221" y="140"/>
                    <a:pt x="2556" y="14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Freeform: Shape 51">
              <a:extLst>
                <a:ext uri="{FF2B5EF4-FFF2-40B4-BE49-F238E27FC236}">
                  <a16:creationId xmlns:a16="http://schemas.microsoft.com/office/drawing/2014/main" id="{44DD63CD-90B3-4A56-9A64-7D2BCB90AB47}"/>
                </a:ext>
              </a:extLst>
            </p:cNvPr>
            <p:cNvSpPr/>
            <p:nvPr/>
          </p:nvSpPr>
          <p:spPr>
            <a:xfrm>
              <a:off x="9225898" y="4356909"/>
              <a:ext cx="138798" cy="22470"/>
            </a:xfrm>
            <a:custGeom>
              <a:avLst/>
              <a:gdLst>
                <a:gd name="connsiteX0" fmla="*/ 2556 w 28029"/>
                <a:gd name="connsiteY0" fmla="*/ 140 h 4004"/>
                <a:gd name="connsiteX1" fmla="*/ 26448 w 28029"/>
                <a:gd name="connsiteY1" fmla="*/ 140 h 4004"/>
                <a:gd name="connsiteX2" fmla="*/ 28864 w 28029"/>
                <a:gd name="connsiteY2" fmla="*/ 2556 h 4004"/>
                <a:gd name="connsiteX3" fmla="*/ 28864 w 28029"/>
                <a:gd name="connsiteY3" fmla="*/ 2556 h 4004"/>
                <a:gd name="connsiteX4" fmla="*/ 26448 w 28029"/>
                <a:gd name="connsiteY4" fmla="*/ 4972 h 4004"/>
                <a:gd name="connsiteX5" fmla="*/ 2556 w 28029"/>
                <a:gd name="connsiteY5" fmla="*/ 4972 h 4004"/>
                <a:gd name="connsiteX6" fmla="*/ 140 w 28029"/>
                <a:gd name="connsiteY6" fmla="*/ 2556 h 4004"/>
                <a:gd name="connsiteX7" fmla="*/ 140 w 28029"/>
                <a:gd name="connsiteY7" fmla="*/ 2556 h 4004"/>
                <a:gd name="connsiteX8" fmla="*/ 2556 w 28029"/>
                <a:gd name="connsiteY8" fmla="*/ 140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29" h="4004">
                  <a:moveTo>
                    <a:pt x="2556" y="140"/>
                  </a:moveTo>
                  <a:lnTo>
                    <a:pt x="26448" y="140"/>
                  </a:lnTo>
                  <a:cubicBezTo>
                    <a:pt x="27783" y="140"/>
                    <a:pt x="28864" y="1221"/>
                    <a:pt x="28864" y="2556"/>
                  </a:cubicBezTo>
                  <a:lnTo>
                    <a:pt x="28864" y="2556"/>
                  </a:lnTo>
                  <a:cubicBezTo>
                    <a:pt x="28864" y="3891"/>
                    <a:pt x="27783" y="4972"/>
                    <a:pt x="26448" y="4972"/>
                  </a:cubicBezTo>
                  <a:lnTo>
                    <a:pt x="2556" y="4972"/>
                  </a:lnTo>
                  <a:cubicBezTo>
                    <a:pt x="1221" y="4972"/>
                    <a:pt x="140" y="3891"/>
                    <a:pt x="140" y="2556"/>
                  </a:cubicBezTo>
                  <a:lnTo>
                    <a:pt x="140" y="2556"/>
                  </a:lnTo>
                  <a:cubicBezTo>
                    <a:pt x="140" y="1221"/>
                    <a:pt x="1221" y="140"/>
                    <a:pt x="2556" y="14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Freeform: Shape 52">
              <a:extLst>
                <a:ext uri="{FF2B5EF4-FFF2-40B4-BE49-F238E27FC236}">
                  <a16:creationId xmlns:a16="http://schemas.microsoft.com/office/drawing/2014/main" id="{08EE264D-B9DB-41CF-A746-98A3E25A43DC}"/>
                </a:ext>
              </a:extLst>
            </p:cNvPr>
            <p:cNvSpPr/>
            <p:nvPr/>
          </p:nvSpPr>
          <p:spPr>
            <a:xfrm>
              <a:off x="9258154" y="4396496"/>
              <a:ext cx="72702" cy="22470"/>
            </a:xfrm>
            <a:custGeom>
              <a:avLst/>
              <a:gdLst>
                <a:gd name="connsiteX0" fmla="*/ 1555 w 14682"/>
                <a:gd name="connsiteY0" fmla="*/ 228 h 4004"/>
                <a:gd name="connsiteX1" fmla="*/ 140 w 14682"/>
                <a:gd name="connsiteY1" fmla="*/ 228 h 4004"/>
                <a:gd name="connsiteX2" fmla="*/ 13328 w 14682"/>
                <a:gd name="connsiteY2" fmla="*/ 2742 h 4004"/>
                <a:gd name="connsiteX3" fmla="*/ 15837 w 14682"/>
                <a:gd name="connsiteY3" fmla="*/ 228 h 4004"/>
                <a:gd name="connsiteX4" fmla="*/ 2823 w 14682"/>
                <a:gd name="connsiteY4" fmla="*/ 148 h 4004"/>
                <a:gd name="connsiteX5" fmla="*/ 1555 w 14682"/>
                <a:gd name="connsiteY5" fmla="*/ 148 h 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2" h="4004">
                  <a:moveTo>
                    <a:pt x="1555" y="228"/>
                  </a:moveTo>
                  <a:lnTo>
                    <a:pt x="140" y="228"/>
                  </a:lnTo>
                  <a:cubicBezTo>
                    <a:pt x="3090" y="4562"/>
                    <a:pt x="8990" y="5687"/>
                    <a:pt x="13328" y="2742"/>
                  </a:cubicBezTo>
                  <a:cubicBezTo>
                    <a:pt x="14315" y="2069"/>
                    <a:pt x="15170" y="1217"/>
                    <a:pt x="15837" y="228"/>
                  </a:cubicBezTo>
                  <a:cubicBezTo>
                    <a:pt x="11499" y="335"/>
                    <a:pt x="7148" y="95"/>
                    <a:pt x="2823" y="148"/>
                  </a:cubicBezTo>
                  <a:cubicBezTo>
                    <a:pt x="2409" y="148"/>
                    <a:pt x="1982" y="148"/>
                    <a:pt x="1555" y="148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Freeform: Shape 53">
              <a:extLst>
                <a:ext uri="{FF2B5EF4-FFF2-40B4-BE49-F238E27FC236}">
                  <a16:creationId xmlns:a16="http://schemas.microsoft.com/office/drawing/2014/main" id="{293B2567-FB90-4A24-B601-1B87BE8829B7}"/>
                </a:ext>
              </a:extLst>
            </p:cNvPr>
            <p:cNvSpPr/>
            <p:nvPr/>
          </p:nvSpPr>
          <p:spPr>
            <a:xfrm>
              <a:off x="9134082" y="3878341"/>
              <a:ext cx="323861" cy="382021"/>
            </a:xfrm>
            <a:custGeom>
              <a:avLst/>
              <a:gdLst>
                <a:gd name="connsiteX0" fmla="*/ 33042 w 65403"/>
                <a:gd name="connsiteY0" fmla="*/ 140 h 68072"/>
                <a:gd name="connsiteX1" fmla="*/ 140 w 65403"/>
                <a:gd name="connsiteY1" fmla="*/ 33042 h 68072"/>
                <a:gd name="connsiteX2" fmla="*/ 12660 w 65403"/>
                <a:gd name="connsiteY2" fmla="*/ 59817 h 68072"/>
                <a:gd name="connsiteX3" fmla="*/ 19334 w 65403"/>
                <a:gd name="connsiteY3" fmla="*/ 68854 h 68072"/>
                <a:gd name="connsiteX4" fmla="*/ 46777 w 65403"/>
                <a:gd name="connsiteY4" fmla="*/ 68854 h 68072"/>
                <a:gd name="connsiteX5" fmla="*/ 53451 w 65403"/>
                <a:gd name="connsiteY5" fmla="*/ 59817 h 68072"/>
                <a:gd name="connsiteX6" fmla="*/ 65971 w 65403"/>
                <a:gd name="connsiteY6" fmla="*/ 33042 h 68072"/>
                <a:gd name="connsiteX7" fmla="*/ 33069 w 65403"/>
                <a:gd name="connsiteY7" fmla="*/ 140 h 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03" h="68072">
                  <a:moveTo>
                    <a:pt x="33042" y="140"/>
                  </a:moveTo>
                  <a:cubicBezTo>
                    <a:pt x="14876" y="140"/>
                    <a:pt x="140" y="14871"/>
                    <a:pt x="140" y="33042"/>
                  </a:cubicBezTo>
                  <a:cubicBezTo>
                    <a:pt x="140" y="43520"/>
                    <a:pt x="5693" y="53064"/>
                    <a:pt x="12660" y="59817"/>
                  </a:cubicBezTo>
                  <a:cubicBezTo>
                    <a:pt x="15383" y="62424"/>
                    <a:pt x="17639" y="65481"/>
                    <a:pt x="19334" y="68854"/>
                  </a:cubicBezTo>
                  <a:lnTo>
                    <a:pt x="46777" y="68854"/>
                  </a:lnTo>
                  <a:cubicBezTo>
                    <a:pt x="48459" y="65475"/>
                    <a:pt x="50714" y="62418"/>
                    <a:pt x="53451" y="59817"/>
                  </a:cubicBezTo>
                  <a:cubicBezTo>
                    <a:pt x="60418" y="53037"/>
                    <a:pt x="65971" y="43520"/>
                    <a:pt x="65971" y="33042"/>
                  </a:cubicBezTo>
                  <a:cubicBezTo>
                    <a:pt x="65971" y="14871"/>
                    <a:pt x="51235" y="140"/>
                    <a:pt x="33069" y="140"/>
                  </a:cubicBezTo>
                  <a:close/>
                </a:path>
              </a:pathLst>
            </a:custGeom>
            <a:solidFill>
              <a:schemeClr val="bg1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121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049F9-E6CC-49AC-8DFC-A672075E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Bestil rapport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9DE52E7-55AB-42F7-B396-65E12EB3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38" y="4849228"/>
            <a:ext cx="1745430" cy="547296"/>
          </a:xfrm>
          <a:prstGeom prst="rect">
            <a:avLst/>
          </a:prstGeom>
        </p:spPr>
      </p:pic>
      <p:pic>
        <p:nvPicPr>
          <p:cNvPr id="11" name="Grafik 10" descr="Markør med massiv udfyldning">
            <a:extLst>
              <a:ext uri="{FF2B5EF4-FFF2-40B4-BE49-F238E27FC236}">
                <a16:creationId xmlns:a16="http://schemas.microsoft.com/office/drawing/2014/main" id="{1CEE0946-E229-4F73-8423-DE4110070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279896" y="5025085"/>
            <a:ext cx="814426" cy="814426"/>
          </a:xfrm>
          <a:prstGeom prst="rect">
            <a:avLst/>
          </a:prstGeom>
        </p:spPr>
      </p:pic>
      <p:cxnSp>
        <p:nvCxnSpPr>
          <p:cNvPr id="33" name="Straight Arrow Connector 8">
            <a:extLst>
              <a:ext uri="{FF2B5EF4-FFF2-40B4-BE49-F238E27FC236}">
                <a16:creationId xmlns:a16="http://schemas.microsoft.com/office/drawing/2014/main" id="{B6732AEC-AF93-419D-9438-4CA7372F7355}"/>
              </a:ext>
            </a:extLst>
          </p:cNvPr>
          <p:cNvCxnSpPr>
            <a:cxnSpLocks/>
          </p:cNvCxnSpPr>
          <p:nvPr/>
        </p:nvCxnSpPr>
        <p:spPr>
          <a:xfrm flipV="1">
            <a:off x="9532268" y="4406242"/>
            <a:ext cx="556862" cy="442986"/>
          </a:xfrm>
          <a:prstGeom prst="straightConnector1">
            <a:avLst/>
          </a:prstGeom>
          <a:ln w="9525" cap="flat" cmpd="sng" algn="ctr">
            <a:solidFill>
              <a:srgbClr val="33007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F6F93783-5BDA-4524-AB9D-AC1880BD9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615" y="2440590"/>
            <a:ext cx="9403982" cy="1965652"/>
          </a:xfrm>
          <a:prstGeom prst="rect">
            <a:avLst/>
          </a:prstGeom>
          <a:ln w="38100" cap="sq">
            <a:solidFill>
              <a:srgbClr val="0073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3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08082-027C-4389-B0A4-2AC420D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Når du skal bestille en rapport, skal du udfylde…</a:t>
            </a:r>
          </a:p>
        </p:txBody>
      </p:sp>
      <p:pic>
        <p:nvPicPr>
          <p:cNvPr id="5" name="Grafik 4" descr="Papir kontur">
            <a:extLst>
              <a:ext uri="{FF2B5EF4-FFF2-40B4-BE49-F238E27FC236}">
                <a16:creationId xmlns:a16="http://schemas.microsoft.com/office/drawing/2014/main" id="{D28ADA6D-9437-4172-A09C-987E9749A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5216" y="1872747"/>
            <a:ext cx="4081844" cy="408184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D2DB18F-2E7A-4350-85D6-02CF43BADD1C}"/>
              </a:ext>
            </a:extLst>
          </p:cNvPr>
          <p:cNvSpPr txBox="1"/>
          <p:nvPr/>
        </p:nvSpPr>
        <p:spPr>
          <a:xfrm>
            <a:off x="4845363" y="2932482"/>
            <a:ext cx="2216448" cy="2497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007398"/>
                </a:solidFill>
                <a:latin typeface="Trebuchet MS" panose="020B0603020202020204" pitchFamily="34" charset="0"/>
              </a:rPr>
              <a:t>Filnavn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007398"/>
                </a:solidFill>
                <a:latin typeface="Trebuchet MS" panose="020B0603020202020204" pitchFamily="34" charset="0"/>
              </a:rPr>
              <a:t>Rapporttype 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007398"/>
                </a:solidFill>
                <a:latin typeface="Trebuchet MS" panose="020B0603020202020204" pitchFamily="34" charset="0"/>
              </a:rPr>
              <a:t>Periode fra </a:t>
            </a:r>
          </a:p>
          <a:p>
            <a:pPr algn="l">
              <a:lnSpc>
                <a:spcPct val="150000"/>
              </a:lnSpc>
            </a:pPr>
            <a:r>
              <a:rPr lang="da-DK" sz="2800" dirty="0">
                <a:solidFill>
                  <a:srgbClr val="007398"/>
                </a:solidFill>
                <a:latin typeface="Trebuchet MS" panose="020B0603020202020204" pitchFamily="34" charset="0"/>
              </a:rPr>
              <a:t>Periode til </a:t>
            </a:r>
          </a:p>
        </p:txBody>
      </p:sp>
      <p:pic>
        <p:nvPicPr>
          <p:cNvPr id="16" name="Grafik 15" descr="Underskrift kontur">
            <a:extLst>
              <a:ext uri="{FF2B5EF4-FFF2-40B4-BE49-F238E27FC236}">
                <a16:creationId xmlns:a16="http://schemas.microsoft.com/office/drawing/2014/main" id="{281CC454-AFCF-41B4-8AAA-8E587E9DB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01" y="2013097"/>
            <a:ext cx="1538054" cy="15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1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5D0CF-E3CF-4EEE-A8A7-532DCA0C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Bestil rapport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B0EBBB4-80A0-4831-84F7-E79AF9BD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77" y="893419"/>
            <a:ext cx="3301556" cy="435661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332394C-14FB-464D-80DC-B0DB5E7C3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33" y="1365573"/>
            <a:ext cx="4862521" cy="4919545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77A2DE21-3A64-40F4-9616-0319F4BA91FB}"/>
              </a:ext>
            </a:extLst>
          </p:cNvPr>
          <p:cNvCxnSpPr>
            <a:cxnSpLocks/>
          </p:cNvCxnSpPr>
          <p:nvPr/>
        </p:nvCxnSpPr>
        <p:spPr>
          <a:xfrm flipV="1">
            <a:off x="5415012" y="1287019"/>
            <a:ext cx="1631831" cy="1162600"/>
          </a:xfrm>
          <a:prstGeom prst="straightConnector1">
            <a:avLst/>
          </a:prstGeom>
          <a:ln w="82550">
            <a:solidFill>
              <a:srgbClr val="E36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Markør med massiv udfyldning">
            <a:extLst>
              <a:ext uri="{FF2B5EF4-FFF2-40B4-BE49-F238E27FC236}">
                <a16:creationId xmlns:a16="http://schemas.microsoft.com/office/drawing/2014/main" id="{ACECB82E-4852-46A1-9B03-A322D58C7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8951" y="2300613"/>
            <a:ext cx="867281" cy="8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3977C-CAB9-441B-AFF9-7AC9C793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Vælg kolonner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8917A5D-D3DC-466C-8E5B-F7ED12E6A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038" y="866079"/>
            <a:ext cx="2992122" cy="3955818"/>
          </a:xfrm>
          <a:prstGeom prst="rect">
            <a:avLst/>
          </a:prstGeom>
          <a:ln w="38100" cap="sq">
            <a:solidFill>
              <a:srgbClr val="0073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rafik 7" descr="Markør med massiv udfyldning">
            <a:extLst>
              <a:ext uri="{FF2B5EF4-FFF2-40B4-BE49-F238E27FC236}">
                <a16:creationId xmlns:a16="http://schemas.microsoft.com/office/drawing/2014/main" id="{9CC577DB-A5D1-462A-988A-169965E29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038" y="2316556"/>
            <a:ext cx="867281" cy="86728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75879A0-FAA6-467A-9AA0-6E47C70820C0}"/>
              </a:ext>
            </a:extLst>
          </p:cNvPr>
          <p:cNvSpPr txBox="1"/>
          <p:nvPr/>
        </p:nvSpPr>
        <p:spPr>
          <a:xfrm>
            <a:off x="2082824" y="1616021"/>
            <a:ext cx="4070167" cy="4303644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9731303-8503-4D72-B5BD-BC90274191D8}"/>
              </a:ext>
            </a:extLst>
          </p:cNvPr>
          <p:cNvSpPr txBox="1"/>
          <p:nvPr/>
        </p:nvSpPr>
        <p:spPr>
          <a:xfrm>
            <a:off x="2321037" y="1903849"/>
            <a:ext cx="3593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Kolonner </a:t>
            </a:r>
          </a:p>
          <a:p>
            <a:pPr algn="ctr"/>
            <a:endParaRPr lang="da-DK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I skal vælge de kolonner, som I vil have med i rapporten.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ABA6CEB-962F-4CC9-B363-B2AC59F5D377}"/>
              </a:ext>
            </a:extLst>
          </p:cNvPr>
          <p:cNvSpPr txBox="1"/>
          <p:nvPr/>
        </p:nvSpPr>
        <p:spPr>
          <a:xfrm>
            <a:off x="2321037" y="2820888"/>
            <a:ext cx="35937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Der er nogle kolonner som er valgt automatisk. De er markeret med blå og et flueben. 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rebuchet MS" panose="020B0603020202020204" pitchFamily="34" charset="0"/>
              </a:rPr>
              <a:t>Hvis I ikke vil have dem med i rapporten, så fjerner I bare fluebenet ved at klikke på det.</a:t>
            </a:r>
          </a:p>
          <a:p>
            <a:pPr algn="ctr"/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9D6CE040-FA78-4F36-A965-A52082B1DAF8}"/>
              </a:ext>
            </a:extLst>
          </p:cNvPr>
          <p:cNvCxnSpPr>
            <a:cxnSpLocks/>
          </p:cNvCxnSpPr>
          <p:nvPr/>
        </p:nvCxnSpPr>
        <p:spPr>
          <a:xfrm flipV="1">
            <a:off x="6152991" y="1703999"/>
            <a:ext cx="994156" cy="724334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5D0CF-E3CF-4EEE-A8A7-532DCA0C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Filtrering på kolonner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332394C-14FB-464D-80DC-B0DB5E7C3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53"/>
          <a:stretch/>
        </p:blipFill>
        <p:spPr>
          <a:xfrm>
            <a:off x="0" y="1951942"/>
            <a:ext cx="7243537" cy="4063392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77A2DE21-3A64-40F4-9616-0319F4BA91FB}"/>
              </a:ext>
            </a:extLst>
          </p:cNvPr>
          <p:cNvCxnSpPr>
            <a:cxnSpLocks/>
          </p:cNvCxnSpPr>
          <p:nvPr/>
        </p:nvCxnSpPr>
        <p:spPr>
          <a:xfrm flipV="1">
            <a:off x="6299200" y="3309257"/>
            <a:ext cx="944337" cy="1175658"/>
          </a:xfrm>
          <a:prstGeom prst="straightConnector1">
            <a:avLst/>
          </a:prstGeom>
          <a:ln w="82550">
            <a:solidFill>
              <a:srgbClr val="E36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313411-A8C2-48D9-BD93-A23F8EBD6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26" y="592548"/>
            <a:ext cx="5133333" cy="25238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682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EC00999-7290-43E0-8EC1-70B96ADD8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30" y="1543823"/>
            <a:ext cx="4489395" cy="4542043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33977C-CAB9-441B-AFF9-7AC9C793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Hjælp til kolonner</a:t>
            </a:r>
          </a:p>
        </p:txBody>
      </p:sp>
      <p:pic>
        <p:nvPicPr>
          <p:cNvPr id="8" name="Grafik 7" descr="Markør med massiv udfyldning">
            <a:extLst>
              <a:ext uri="{FF2B5EF4-FFF2-40B4-BE49-F238E27FC236}">
                <a16:creationId xmlns:a16="http://schemas.microsoft.com/office/drawing/2014/main" id="{9CC577DB-A5D1-462A-988A-169965E29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02123">
            <a:off x="1668314" y="3476272"/>
            <a:ext cx="867281" cy="8672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EC51B5-0327-437E-BDFA-B619490F1C79}"/>
              </a:ext>
            </a:extLst>
          </p:cNvPr>
          <p:cNvGrpSpPr/>
          <p:nvPr/>
        </p:nvGrpSpPr>
        <p:grpSpPr>
          <a:xfrm>
            <a:off x="2560327" y="1305954"/>
            <a:ext cx="9178484" cy="3111029"/>
            <a:chOff x="2560327" y="1305954"/>
            <a:chExt cx="9178484" cy="3111029"/>
          </a:xfrm>
        </p:grpSpPr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AB83BDED-FC4D-4080-AB2C-66231F67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7911" y="1305954"/>
              <a:ext cx="784372" cy="711744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2E18948C-47F4-4B2F-8143-752C68FD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2279" y="3500238"/>
              <a:ext cx="7776532" cy="916745"/>
            </a:xfrm>
            <a:prstGeom prst="rect">
              <a:avLst/>
            </a:prstGeom>
            <a:ln w="38100" cap="sq">
              <a:solidFill>
                <a:srgbClr val="005776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21" name="Straight Arrow Connector 8">
              <a:extLst>
                <a:ext uri="{FF2B5EF4-FFF2-40B4-BE49-F238E27FC236}">
                  <a16:creationId xmlns:a16="http://schemas.microsoft.com/office/drawing/2014/main" id="{DAC9A5B5-0BCD-4B2E-849F-BFF0ADEA7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0327" y="1703999"/>
              <a:ext cx="4586820" cy="1862161"/>
            </a:xfrm>
            <a:prstGeom prst="straightConnector1">
              <a:avLst/>
            </a:prstGeom>
            <a:ln w="9525" cap="flat" cmpd="sng" algn="ctr">
              <a:solidFill>
                <a:srgbClr val="007398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1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E0D87-B7FA-48EF-8CAD-3E136BE0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Vælg periode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7AD975B-BE74-49C7-A882-29351CD42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088" y="1523082"/>
            <a:ext cx="1886996" cy="2086178"/>
          </a:xfrm>
          <a:prstGeom prst="rect">
            <a:avLst/>
          </a:prstGeom>
          <a:ln w="38100" cap="sq">
            <a:solidFill>
              <a:srgbClr val="0073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9521DDA-A23D-4058-9CD0-B4A7F5847CCE}"/>
              </a:ext>
            </a:extLst>
          </p:cNvPr>
          <p:cNvSpPr txBox="1"/>
          <p:nvPr/>
        </p:nvSpPr>
        <p:spPr>
          <a:xfrm>
            <a:off x="651573" y="1714500"/>
            <a:ext cx="3548952" cy="3928531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B1E7429-DD82-415F-B484-9D629D817FFC}"/>
              </a:ext>
            </a:extLst>
          </p:cNvPr>
          <p:cNvSpPr txBox="1"/>
          <p:nvPr/>
        </p:nvSpPr>
        <p:spPr>
          <a:xfrm>
            <a:off x="711533" y="2105561"/>
            <a:ext cx="3430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Periodevælger  </a:t>
            </a:r>
          </a:p>
          <a:p>
            <a:pPr algn="ctr"/>
            <a:endParaRPr lang="da-DK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Når du opretter en rapport, skal du udfylde den periode, som du vil udtrække data fra.</a:t>
            </a:r>
          </a:p>
          <a:p>
            <a:pPr algn="ctr"/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”Periode fra” vil som standard være udfyldt med den 1. i indeværende måned. </a:t>
            </a:r>
          </a:p>
          <a:p>
            <a:pPr algn="ctr"/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Du kan enten indtaste datoen manuelt eller klikke på datoen i periodevælgeren.</a:t>
            </a:r>
            <a:endParaRPr lang="da-DK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E8A97-ED26-4259-8187-B6A5CAB54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930" y="3118983"/>
            <a:ext cx="3876190" cy="1304762"/>
          </a:xfrm>
          <a:prstGeom prst="rect">
            <a:avLst/>
          </a:prstGeom>
          <a:ln w="38100" cap="sq">
            <a:solidFill>
              <a:srgbClr val="0073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EF6E0B52-5A5B-41D2-944A-ADD7291792BC}"/>
              </a:ext>
            </a:extLst>
          </p:cNvPr>
          <p:cNvCxnSpPr>
            <a:cxnSpLocks/>
          </p:cNvCxnSpPr>
          <p:nvPr/>
        </p:nvCxnSpPr>
        <p:spPr>
          <a:xfrm flipV="1">
            <a:off x="9269820" y="2948384"/>
            <a:ext cx="578441" cy="573116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62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A65CF-1568-453A-B216-3F4C1383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Systemets behandling af rapporter</a:t>
            </a:r>
          </a:p>
        </p:txBody>
      </p:sp>
      <p:sp>
        <p:nvSpPr>
          <p:cNvPr id="13" name="Tekstfelt 37">
            <a:extLst>
              <a:ext uri="{FF2B5EF4-FFF2-40B4-BE49-F238E27FC236}">
                <a16:creationId xmlns:a16="http://schemas.microsoft.com/office/drawing/2014/main" id="{C492F91E-5339-4C4F-B4DA-B76BC207D7D1}"/>
              </a:ext>
            </a:extLst>
          </p:cNvPr>
          <p:cNvSpPr txBox="1"/>
          <p:nvPr/>
        </p:nvSpPr>
        <p:spPr>
          <a:xfrm>
            <a:off x="510190" y="4124372"/>
            <a:ext cx="11171619" cy="1930946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4969502-4B4F-461F-8A64-E408EC60C1D1}"/>
              </a:ext>
            </a:extLst>
          </p:cNvPr>
          <p:cNvSpPr txBox="1"/>
          <p:nvPr/>
        </p:nvSpPr>
        <p:spPr>
          <a:xfrm>
            <a:off x="3868694" y="4831733"/>
            <a:ext cx="2120468" cy="9206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Under behandling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Rapporten bliver genereret i KP Basis 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E1B83A1D-F01D-4EF1-9BAC-358845A8D972}"/>
              </a:ext>
            </a:extLst>
          </p:cNvPr>
          <p:cNvCxnSpPr>
            <a:cxnSpLocks/>
          </p:cNvCxnSpPr>
          <p:nvPr/>
        </p:nvCxnSpPr>
        <p:spPr>
          <a:xfrm>
            <a:off x="3299389" y="5287178"/>
            <a:ext cx="4623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CEE800A4-FBE5-4AC0-9994-FE803455BDB7}"/>
              </a:ext>
            </a:extLst>
          </p:cNvPr>
          <p:cNvSpPr txBox="1"/>
          <p:nvPr/>
        </p:nvSpPr>
        <p:spPr>
          <a:xfrm>
            <a:off x="1077830" y="4834607"/>
            <a:ext cx="1953559" cy="510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Bestilt</a:t>
            </a:r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Rapporten er bestilt og venter på at blive genereret i KP Basis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8D56AD16-7927-48FD-826E-AFF7C2B147D0}"/>
              </a:ext>
            </a:extLst>
          </p:cNvPr>
          <p:cNvSpPr txBox="1"/>
          <p:nvPr/>
        </p:nvSpPr>
        <p:spPr>
          <a:xfrm>
            <a:off x="6605096" y="4826798"/>
            <a:ext cx="2265877" cy="920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Færdig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Rapporten er færdig og du kan enten downloade den eller se den online </a:t>
            </a:r>
          </a:p>
        </p:txBody>
      </p: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BE302CE8-1F25-4113-9454-97200085DA9C}"/>
              </a:ext>
            </a:extLst>
          </p:cNvPr>
          <p:cNvCxnSpPr>
            <a:cxnSpLocks/>
          </p:cNvCxnSpPr>
          <p:nvPr/>
        </p:nvCxnSpPr>
        <p:spPr>
          <a:xfrm>
            <a:off x="5925220" y="5291992"/>
            <a:ext cx="4623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Stopur med massiv udfyldning">
            <a:extLst>
              <a:ext uri="{FF2B5EF4-FFF2-40B4-BE49-F238E27FC236}">
                <a16:creationId xmlns:a16="http://schemas.microsoft.com/office/drawing/2014/main" id="{50547D02-9327-4E5E-A079-543225C10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6065" y="4298972"/>
            <a:ext cx="530351" cy="540749"/>
          </a:xfrm>
          <a:prstGeom prst="rect">
            <a:avLst/>
          </a:prstGeom>
        </p:spPr>
      </p:pic>
      <p:pic>
        <p:nvPicPr>
          <p:cNvPr id="17" name="Grafik 16" descr="Underskrift med massiv udfyldning">
            <a:extLst>
              <a:ext uri="{FF2B5EF4-FFF2-40B4-BE49-F238E27FC236}">
                <a16:creationId xmlns:a16="http://schemas.microsoft.com/office/drawing/2014/main" id="{EFAAF629-842B-4220-BF48-77B9EE9CE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8993" y="4266928"/>
            <a:ext cx="584157" cy="595610"/>
          </a:xfrm>
          <a:prstGeom prst="rect">
            <a:avLst/>
          </a:prstGeom>
        </p:spPr>
      </p:pic>
      <p:pic>
        <p:nvPicPr>
          <p:cNvPr id="15" name="Grafik 14" descr="Indbakke flueben med massiv udfyldning">
            <a:extLst>
              <a:ext uri="{FF2B5EF4-FFF2-40B4-BE49-F238E27FC236}">
                <a16:creationId xmlns:a16="http://schemas.microsoft.com/office/drawing/2014/main" id="{8BB0AAC3-2013-488D-A7A4-05DBE531D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338" y="4244633"/>
            <a:ext cx="542639" cy="553278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29843B41-ECAF-4831-A54E-7B234DE5BD59}"/>
              </a:ext>
            </a:extLst>
          </p:cNvPr>
          <p:cNvSpPr txBox="1"/>
          <p:nvPr/>
        </p:nvSpPr>
        <p:spPr>
          <a:xfrm>
            <a:off x="9202734" y="4927110"/>
            <a:ext cx="2265877" cy="920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Fejl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Rapporten er fejlet</a:t>
            </a:r>
          </a:p>
        </p:txBody>
      </p:sp>
      <p:pic>
        <p:nvPicPr>
          <p:cNvPr id="19" name="Grafik 18" descr="Advarsel med massiv udfyldning">
            <a:extLst>
              <a:ext uri="{FF2B5EF4-FFF2-40B4-BE49-F238E27FC236}">
                <a16:creationId xmlns:a16="http://schemas.microsoft.com/office/drawing/2014/main" id="{717CB0D2-1963-4BD4-AF2E-42BD06B20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9118" y="4309260"/>
            <a:ext cx="553278" cy="55327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F1BD8C7-F50F-4147-A614-3A29502A7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23" y="2301086"/>
            <a:ext cx="11163874" cy="1143059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693B54FA-64D0-46CE-84D8-299C025B8AD3}"/>
              </a:ext>
            </a:extLst>
          </p:cNvPr>
          <p:cNvSpPr txBox="1"/>
          <p:nvPr/>
        </p:nvSpPr>
        <p:spPr>
          <a:xfrm>
            <a:off x="6730492" y="2578892"/>
            <a:ext cx="1237673" cy="547690"/>
          </a:xfrm>
          <a:prstGeom prst="rect">
            <a:avLst/>
          </a:prstGeom>
          <a:noFill/>
          <a:ln w="57150">
            <a:solidFill>
              <a:srgbClr val="00577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/>
            <a:endParaRPr lang="da-DK" sz="1600" dirty="0" err="1"/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F1683D1A-3EE6-42B3-966C-B5436B7118AC}"/>
              </a:ext>
            </a:extLst>
          </p:cNvPr>
          <p:cNvCxnSpPr>
            <a:cxnSpLocks/>
          </p:cNvCxnSpPr>
          <p:nvPr/>
        </p:nvCxnSpPr>
        <p:spPr>
          <a:xfrm flipH="1">
            <a:off x="9231391" y="4458934"/>
            <a:ext cx="8343" cy="1261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E59EE8A0-BD76-4626-8400-F232FD452B5D}"/>
              </a:ext>
            </a:extLst>
          </p:cNvPr>
          <p:cNvCxnSpPr>
            <a:cxnSpLocks/>
          </p:cNvCxnSpPr>
          <p:nvPr/>
        </p:nvCxnSpPr>
        <p:spPr>
          <a:xfrm flipH="1">
            <a:off x="11411656" y="4458933"/>
            <a:ext cx="8343" cy="1261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ankeboble: sky 39">
            <a:extLst>
              <a:ext uri="{FF2B5EF4-FFF2-40B4-BE49-F238E27FC236}">
                <a16:creationId xmlns:a16="http://schemas.microsoft.com/office/drawing/2014/main" id="{77D4F3DE-D56E-4B77-AD19-F8ECF8BFAD36}"/>
              </a:ext>
            </a:extLst>
          </p:cNvPr>
          <p:cNvSpPr/>
          <p:nvPr/>
        </p:nvSpPr>
        <p:spPr>
          <a:xfrm rot="732195">
            <a:off x="7187979" y="206968"/>
            <a:ext cx="3357855" cy="1979263"/>
          </a:xfrm>
          <a:prstGeom prst="cloudCallout">
            <a:avLst>
              <a:gd name="adj1" fmla="val -4948"/>
              <a:gd name="adj2" fmla="val 80466"/>
            </a:avLst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48C00B3B-8518-444A-B262-0E94145E65C2}"/>
              </a:ext>
            </a:extLst>
          </p:cNvPr>
          <p:cNvSpPr txBox="1"/>
          <p:nvPr/>
        </p:nvSpPr>
        <p:spPr>
          <a:xfrm rot="732195">
            <a:off x="7520235" y="703026"/>
            <a:ext cx="2524335" cy="1092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Når I har bestilt en rapport, så viser KP Basis automatisk, når rapporten er klar</a:t>
            </a:r>
            <a:endParaRPr lang="da-DK" sz="1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5" grpId="0"/>
      <p:bldP spid="26" grpId="0"/>
      <p:bldP spid="28" grpId="0"/>
      <p:bldP spid="30" grpId="0" animBg="1"/>
      <p:bldP spid="40" grpId="0" animBg="1"/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Callcenter kontur">
            <a:extLst>
              <a:ext uri="{FF2B5EF4-FFF2-40B4-BE49-F238E27FC236}">
                <a16:creationId xmlns:a16="http://schemas.microsoft.com/office/drawing/2014/main" id="{AD44B6F8-AD63-41B1-8780-F25D49E0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0306" y="848975"/>
            <a:ext cx="2245759" cy="22457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32647659-375B-48F3-83B3-F858AFFE8956}"/>
              </a:ext>
            </a:extLst>
          </p:cNvPr>
          <p:cNvSpPr txBox="1"/>
          <p:nvPr/>
        </p:nvSpPr>
        <p:spPr>
          <a:xfrm>
            <a:off x="768956" y="3963179"/>
            <a:ext cx="2448776" cy="1430802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8BDEC5-5E35-4983-A4F5-10A97BB0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Evt. fejlhåndtering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1D75AC-D880-49C4-9F19-B684AE4FF73D}"/>
              </a:ext>
            </a:extLst>
          </p:cNvPr>
          <p:cNvSpPr txBox="1"/>
          <p:nvPr/>
        </p:nvSpPr>
        <p:spPr>
          <a:xfrm>
            <a:off x="860405" y="4581029"/>
            <a:ext cx="2265877" cy="920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Trebuchet MS" panose="020B0603020202020204" pitchFamily="34" charset="0"/>
              </a:rPr>
              <a:t>Fejl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</a:rPr>
              <a:t>Rapporten er fejlet</a:t>
            </a:r>
          </a:p>
        </p:txBody>
      </p:sp>
      <p:pic>
        <p:nvPicPr>
          <p:cNvPr id="7" name="Grafik 6" descr="Advarsel med massiv udfyldning">
            <a:extLst>
              <a:ext uri="{FF2B5EF4-FFF2-40B4-BE49-F238E27FC236}">
                <a16:creationId xmlns:a16="http://schemas.microsoft.com/office/drawing/2014/main" id="{86678161-32A0-488C-B10F-6018B053D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6705" y="3979582"/>
            <a:ext cx="553278" cy="553278"/>
          </a:xfrm>
          <a:prstGeom prst="rect">
            <a:avLst/>
          </a:prstGeom>
        </p:spPr>
      </p:pic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9B1B1C32-5E65-4528-AEA2-3C20130FEEEE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3217732" y="3855521"/>
            <a:ext cx="947749" cy="823059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C101582F-0461-4D12-BF01-4DC5026AC5BE}"/>
              </a:ext>
            </a:extLst>
          </p:cNvPr>
          <p:cNvSpPr txBox="1"/>
          <p:nvPr/>
        </p:nvSpPr>
        <p:spPr>
          <a:xfrm>
            <a:off x="4165481" y="2735382"/>
            <a:ext cx="6019064" cy="2240278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A2B3B3D-7F87-4E21-B983-D2C80B5B0C57}"/>
              </a:ext>
            </a:extLst>
          </p:cNvPr>
          <p:cNvSpPr txBox="1"/>
          <p:nvPr/>
        </p:nvSpPr>
        <p:spPr>
          <a:xfrm>
            <a:off x="4493504" y="3454087"/>
            <a:ext cx="5250148" cy="952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Kontakt din kommunes supportberettigede bruger</a:t>
            </a:r>
          </a:p>
        </p:txBody>
      </p:sp>
    </p:spTree>
    <p:extLst>
      <p:ext uri="{BB962C8B-B14F-4D97-AF65-F5344CB8AC3E}">
        <p14:creationId xmlns:p14="http://schemas.microsoft.com/office/powerpoint/2010/main" val="22361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CBF0BA4-9199-469A-9B21-F87F3BD1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4" y="2406597"/>
            <a:ext cx="11138472" cy="20448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6545E-6418-4205-AF6E-02BFBD9A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Bestilte Rapporter </a:t>
            </a: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4D1A981E-1B65-42DD-B83A-CFBEBA34A5B7}"/>
              </a:ext>
            </a:extLst>
          </p:cNvPr>
          <p:cNvSpPr/>
          <p:nvPr/>
        </p:nvSpPr>
        <p:spPr>
          <a:xfrm rot="867785">
            <a:off x="6601114" y="1354491"/>
            <a:ext cx="2859382" cy="1781154"/>
          </a:xfrm>
          <a:prstGeom prst="cloudCallout">
            <a:avLst>
              <a:gd name="adj1" fmla="val -4948"/>
              <a:gd name="adj2" fmla="val 80466"/>
            </a:avLst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7C7CFEC-4406-4CCE-B96C-4CF37DAB6CF5}"/>
              </a:ext>
            </a:extLst>
          </p:cNvPr>
          <p:cNvSpPr txBox="1"/>
          <p:nvPr/>
        </p:nvSpPr>
        <p:spPr>
          <a:xfrm rot="527733">
            <a:off x="6930605" y="1804239"/>
            <a:ext cx="2097875" cy="928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Rapporten bliver gemt her i en måned </a:t>
            </a:r>
          </a:p>
        </p:txBody>
      </p:sp>
      <p:pic>
        <p:nvPicPr>
          <p:cNvPr id="8" name="Grafik 7" descr="Markør med massiv udfyldning">
            <a:extLst>
              <a:ext uri="{FF2B5EF4-FFF2-40B4-BE49-F238E27FC236}">
                <a16:creationId xmlns:a16="http://schemas.microsoft.com/office/drawing/2014/main" id="{B3ED8F6F-E59C-4DAC-A752-9A3BBCDB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02123">
            <a:off x="8323996" y="3594411"/>
            <a:ext cx="867281" cy="8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079FC3-8B39-4022-BC17-529A80CA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Undervisningsmaterialer</a:t>
            </a:r>
          </a:p>
        </p:txBody>
      </p:sp>
      <p:grpSp>
        <p:nvGrpSpPr>
          <p:cNvPr id="8" name="Gruppe 39">
            <a:extLst>
              <a:ext uri="{FF2B5EF4-FFF2-40B4-BE49-F238E27FC236}">
                <a16:creationId xmlns:a16="http://schemas.microsoft.com/office/drawing/2014/main" id="{E7F4A1A2-4A41-4DB4-A7BF-2C7F9589E64B}"/>
              </a:ext>
            </a:extLst>
          </p:cNvPr>
          <p:cNvGrpSpPr/>
          <p:nvPr/>
        </p:nvGrpSpPr>
        <p:grpSpPr>
          <a:xfrm>
            <a:off x="1076252" y="2444262"/>
            <a:ext cx="10031361" cy="2527625"/>
            <a:chOff x="1502446" y="3167651"/>
            <a:chExt cx="7213680" cy="568326"/>
          </a:xfrm>
        </p:grpSpPr>
        <p:sp>
          <p:nvSpPr>
            <p:cNvPr id="9" name="Tekstfelt 31">
              <a:extLst>
                <a:ext uri="{FF2B5EF4-FFF2-40B4-BE49-F238E27FC236}">
                  <a16:creationId xmlns:a16="http://schemas.microsoft.com/office/drawing/2014/main" id="{2EC51D19-D402-4D2C-AFA1-BA84A447BFCA}"/>
                </a:ext>
              </a:extLst>
            </p:cNvPr>
            <p:cNvSpPr txBox="1"/>
            <p:nvPr/>
          </p:nvSpPr>
          <p:spPr>
            <a:xfrm>
              <a:off x="1502446" y="3167652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r>
                <a:rPr lang="da-DK" sz="2000" dirty="0"/>
                <a:t>Underviserens</a:t>
              </a:r>
              <a:r>
                <a:rPr lang="en-US" sz="2000" dirty="0"/>
                <a:t> </a:t>
              </a:r>
              <a:r>
                <a:rPr lang="en-US" sz="2000" dirty="0" err="1"/>
                <a:t>præsentationsmateriale</a:t>
              </a:r>
              <a:endParaRPr lang="en-US" sz="2000" dirty="0"/>
            </a:p>
          </p:txBody>
        </p:sp>
        <p:sp>
          <p:nvSpPr>
            <p:cNvPr id="10" name="Tekstfelt 34">
              <a:extLst>
                <a:ext uri="{FF2B5EF4-FFF2-40B4-BE49-F238E27FC236}">
                  <a16:creationId xmlns:a16="http://schemas.microsoft.com/office/drawing/2014/main" id="{C8F543CD-4206-4DAE-A97E-566DFE04A6D6}"/>
                </a:ext>
              </a:extLst>
            </p:cNvPr>
            <p:cNvSpPr txBox="1"/>
            <p:nvPr/>
          </p:nvSpPr>
          <p:spPr>
            <a:xfrm>
              <a:off x="4061425" y="3167651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r>
                <a:rPr lang="da-DK" sz="2000" dirty="0"/>
                <a:t>Opgavesæt</a:t>
              </a:r>
            </a:p>
          </p:txBody>
        </p:sp>
        <p:sp>
          <p:nvSpPr>
            <p:cNvPr id="11" name="Tekstfelt 37">
              <a:extLst>
                <a:ext uri="{FF2B5EF4-FFF2-40B4-BE49-F238E27FC236}">
                  <a16:creationId xmlns:a16="http://schemas.microsoft.com/office/drawing/2014/main" id="{69D2315B-D372-4C98-BBA1-D9CC9C437B2A}"/>
                </a:ext>
              </a:extLst>
            </p:cNvPr>
            <p:cNvSpPr txBox="1"/>
            <p:nvPr/>
          </p:nvSpPr>
          <p:spPr>
            <a:xfrm>
              <a:off x="6620404" y="3167651"/>
              <a:ext cx="2095722" cy="568325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endParaRPr lang="da-DK" dirty="0"/>
            </a:p>
            <a:p>
              <a:pPr algn="ctr"/>
              <a:r>
                <a:rPr lang="da-DK" sz="2000" dirty="0"/>
                <a:t>Navigationssedler til udvalgte arbejdsgange</a:t>
              </a:r>
            </a:p>
          </p:txBody>
        </p:sp>
      </p:grpSp>
      <p:pic>
        <p:nvPicPr>
          <p:cNvPr id="12" name="Grafik 2" descr="Klasseværelse kontur">
            <a:extLst>
              <a:ext uri="{FF2B5EF4-FFF2-40B4-BE49-F238E27FC236}">
                <a16:creationId xmlns:a16="http://schemas.microsoft.com/office/drawing/2014/main" id="{D106DB31-5B36-4BBE-81FC-BBB2A290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3117" y="2635639"/>
            <a:ext cx="1160585" cy="1160585"/>
          </a:xfrm>
          <a:prstGeom prst="rect">
            <a:avLst/>
          </a:prstGeom>
        </p:spPr>
      </p:pic>
      <p:pic>
        <p:nvPicPr>
          <p:cNvPr id="13" name="Grafik 5" descr="Åben bog kontur">
            <a:extLst>
              <a:ext uri="{FF2B5EF4-FFF2-40B4-BE49-F238E27FC236}">
                <a16:creationId xmlns:a16="http://schemas.microsoft.com/office/drawing/2014/main" id="{669BB52C-571B-4597-9873-740015B4A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3186" y="2767525"/>
            <a:ext cx="1037492" cy="1037492"/>
          </a:xfrm>
          <a:prstGeom prst="rect">
            <a:avLst/>
          </a:prstGeom>
        </p:spPr>
      </p:pic>
      <p:pic>
        <p:nvPicPr>
          <p:cNvPr id="16" name="Grafik 7" descr="Dokument kontur">
            <a:extLst>
              <a:ext uri="{FF2B5EF4-FFF2-40B4-BE49-F238E27FC236}">
                <a16:creationId xmlns:a16="http://schemas.microsoft.com/office/drawing/2014/main" id="{592C522C-2197-4D57-9F76-CD4A4DB68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3255" y="2829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9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53BDF-07A8-4C28-AE04-3E464247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Du kan se rapporter på to måder (1/2)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6290400-C338-40F2-BED6-37311766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3" y="1899674"/>
            <a:ext cx="11295899" cy="3612761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ankeboble: sky 4">
            <a:extLst>
              <a:ext uri="{FF2B5EF4-FFF2-40B4-BE49-F238E27FC236}">
                <a16:creationId xmlns:a16="http://schemas.microsoft.com/office/drawing/2014/main" id="{3C2CEDFE-0643-4D45-9DB1-741E4ECE47E0}"/>
              </a:ext>
            </a:extLst>
          </p:cNvPr>
          <p:cNvSpPr/>
          <p:nvPr/>
        </p:nvSpPr>
        <p:spPr>
          <a:xfrm rot="1389247">
            <a:off x="811630" y="1316093"/>
            <a:ext cx="3282464" cy="2120507"/>
          </a:xfrm>
          <a:prstGeom prst="cloudCallout">
            <a:avLst>
              <a:gd name="adj1" fmla="val -4948"/>
              <a:gd name="adj2" fmla="val 80466"/>
            </a:avLst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D65A338-D9ED-4DB1-A766-2CE7268E8AFF}"/>
              </a:ext>
            </a:extLst>
          </p:cNvPr>
          <p:cNvSpPr txBox="1"/>
          <p:nvPr/>
        </p:nvSpPr>
        <p:spPr>
          <a:xfrm rot="1147153">
            <a:off x="1292479" y="1760573"/>
            <a:ext cx="2316594" cy="1138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Du kan klikke på et CPR-nr. for at åbne borgeren</a:t>
            </a:r>
          </a:p>
        </p:txBody>
      </p:sp>
      <p:pic>
        <p:nvPicPr>
          <p:cNvPr id="15" name="Grafik 14" descr="Markør med massiv udfyldning">
            <a:extLst>
              <a:ext uri="{FF2B5EF4-FFF2-40B4-BE49-F238E27FC236}">
                <a16:creationId xmlns:a16="http://schemas.microsoft.com/office/drawing/2014/main" id="{F0C10ED7-E9E7-4948-923B-53151D51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02123">
            <a:off x="277892" y="3918448"/>
            <a:ext cx="867281" cy="867281"/>
          </a:xfrm>
          <a:prstGeom prst="rect">
            <a:avLst/>
          </a:prstGeom>
        </p:spPr>
      </p:pic>
      <p:pic>
        <p:nvPicPr>
          <p:cNvPr id="16" name="Grafik 15" descr="Markør med massiv udfyldning">
            <a:extLst>
              <a:ext uri="{FF2B5EF4-FFF2-40B4-BE49-F238E27FC236}">
                <a16:creationId xmlns:a16="http://schemas.microsoft.com/office/drawing/2014/main" id="{8383849A-A18A-4C2C-B703-D28E8DECA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02123">
            <a:off x="9340086" y="3438701"/>
            <a:ext cx="867281" cy="867281"/>
          </a:xfrm>
          <a:prstGeom prst="rect">
            <a:avLst/>
          </a:prstGeom>
        </p:spPr>
      </p:pic>
      <p:sp>
        <p:nvSpPr>
          <p:cNvPr id="17" name="Tankeboble: sky 4">
            <a:extLst>
              <a:ext uri="{FF2B5EF4-FFF2-40B4-BE49-F238E27FC236}">
                <a16:creationId xmlns:a16="http://schemas.microsoft.com/office/drawing/2014/main" id="{C8AA43C4-C033-42B3-B855-C13101C95E58}"/>
              </a:ext>
            </a:extLst>
          </p:cNvPr>
          <p:cNvSpPr/>
          <p:nvPr/>
        </p:nvSpPr>
        <p:spPr>
          <a:xfrm rot="20606076" flipH="1">
            <a:off x="7515413" y="355799"/>
            <a:ext cx="3347457" cy="2478177"/>
          </a:xfrm>
          <a:prstGeom prst="cloudCallout">
            <a:avLst>
              <a:gd name="adj1" fmla="val -4948"/>
              <a:gd name="adj2" fmla="val 80466"/>
            </a:avLst>
          </a:prstGeom>
          <a:solidFill>
            <a:schemeClr val="bg1"/>
          </a:solidFill>
          <a:ln>
            <a:solidFill>
              <a:srgbClr val="005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5F26241-2C00-447A-809E-B89527C7114A}"/>
              </a:ext>
            </a:extLst>
          </p:cNvPr>
          <p:cNvSpPr txBox="1"/>
          <p:nvPr/>
        </p:nvSpPr>
        <p:spPr>
          <a:xfrm rot="20774953">
            <a:off x="7956020" y="1015164"/>
            <a:ext cx="2316594" cy="1138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0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Du kan klikke på Sags-ID for at åbne sagen </a:t>
            </a:r>
          </a:p>
        </p:txBody>
      </p:sp>
    </p:spTree>
    <p:extLst>
      <p:ext uri="{BB962C8B-B14F-4D97-AF65-F5344CB8AC3E}">
        <p14:creationId xmlns:p14="http://schemas.microsoft.com/office/powerpoint/2010/main" val="13440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7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53BDF-07A8-4C28-AE04-3E464247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Du kan se rapporter på to måder (2/2)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063559-4E97-4E8B-999B-A1B0F8133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90" y="2020773"/>
            <a:ext cx="11400336" cy="3164056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759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>
                <a:latin typeface="Trebuchet MS" panose="020B0603020202020204" pitchFamily="34" charset="0"/>
              </a:rPr>
              <a:t>Opret rapporter </a:t>
            </a:r>
          </a:p>
          <a:p>
            <a:pPr marL="0" indent="0">
              <a:buNone/>
            </a:pPr>
            <a:r>
              <a:rPr lang="da-DK" sz="2400" dirty="0">
                <a:latin typeface="Trebuchet MS" panose="020B0603020202020204" pitchFamily="34" charset="0"/>
              </a:rPr>
              <a:t>Tilgå rapporter </a:t>
            </a:r>
          </a:p>
          <a:p>
            <a:pPr marL="0" indent="0">
              <a:buNone/>
            </a:pPr>
            <a:r>
              <a:rPr lang="da-DK" sz="2400" dirty="0">
                <a:latin typeface="Trebuchet MS" panose="020B0603020202020204" pitchFamily="34" charset="0"/>
              </a:rPr>
              <a:t>Forstå indholdet i rapporten</a:t>
            </a:r>
          </a:p>
          <a:p>
            <a:pPr marL="0" indent="0" algn="l">
              <a:buNone/>
            </a:pPr>
            <a:r>
              <a:rPr lang="da-DK" sz="2400" dirty="0">
                <a:latin typeface="Trebuchet MS" panose="020B0603020202020204" pitchFamily="34" charset="0"/>
              </a:rPr>
              <a:t>Rapporttyper</a:t>
            </a:r>
          </a:p>
          <a:p>
            <a:endParaRPr lang="da-DK" dirty="0"/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Opgaver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B0ECB5DC-6F48-4781-B2BB-B09725D1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858" y="1427105"/>
            <a:ext cx="4003790" cy="40037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0DC218-884B-4BDF-9F5D-380296790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r>
              <a:rPr lang="da-DK" dirty="0"/>
              <a:t>Opgave 1: Udtræk rapport om opgaver</a:t>
            </a:r>
          </a:p>
          <a:p>
            <a:r>
              <a:rPr lang="da-DK" dirty="0"/>
              <a:t>Opgave 2: Udtræk rapport om udbetalinger til borger</a:t>
            </a:r>
          </a:p>
        </p:txBody>
      </p:sp>
    </p:spTree>
    <p:extLst>
      <p:ext uri="{BB962C8B-B14F-4D97-AF65-F5344CB8AC3E}">
        <p14:creationId xmlns:p14="http://schemas.microsoft.com/office/powerpoint/2010/main" val="3898475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5A16-F6A3-4AF9-B20F-0F18C605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37" y="1371445"/>
            <a:ext cx="5308490" cy="41151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4AB42D-79C1-4FAF-AE8D-AFD831858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Login til PC</a:t>
            </a:r>
          </a:p>
          <a:p>
            <a:r>
              <a:rPr lang="da-DK" dirty="0"/>
              <a:t>Kode: </a:t>
            </a:r>
            <a:r>
              <a:rPr lang="da-DK" b="1" dirty="0"/>
              <a:t>nc2020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Login til KP Basis:</a:t>
            </a:r>
          </a:p>
          <a:p>
            <a:r>
              <a:rPr lang="da-DK" dirty="0"/>
              <a:t>Password: </a:t>
            </a:r>
            <a:r>
              <a:rPr lang="da-DK" b="1" dirty="0" err="1"/>
              <a:t>KombitSPK</a:t>
            </a:r>
            <a:endParaRPr lang="da-DK" b="1" dirty="0"/>
          </a:p>
          <a:p>
            <a:r>
              <a:rPr lang="da-DK" dirty="0" err="1"/>
              <a:t>Username</a:t>
            </a:r>
            <a:r>
              <a:rPr lang="da-DK" dirty="0"/>
              <a:t>: </a:t>
            </a:r>
            <a:r>
              <a:rPr lang="da-DK" b="1" dirty="0"/>
              <a:t>Angivet i følgeseddel</a:t>
            </a:r>
          </a:p>
          <a:p>
            <a:r>
              <a:rPr lang="da-DK" dirty="0"/>
              <a:t>Kommune: </a:t>
            </a:r>
            <a:r>
              <a:rPr lang="da-DK" b="1" dirty="0"/>
              <a:t>Hillerød Kommune</a:t>
            </a:r>
          </a:p>
        </p:txBody>
      </p:sp>
    </p:spTree>
    <p:extLst>
      <p:ext uri="{BB962C8B-B14F-4D97-AF65-F5344CB8AC3E}">
        <p14:creationId xmlns:p14="http://schemas.microsoft.com/office/powerpoint/2010/main" val="964754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92A5D-929B-4249-B41C-47F05258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7F1DFAD4-C175-4684-979C-8DAD8BEC0647}"/>
              </a:ext>
            </a:extLst>
          </p:cNvPr>
          <p:cNvGrpSpPr/>
          <p:nvPr/>
        </p:nvGrpSpPr>
        <p:grpSpPr>
          <a:xfrm>
            <a:off x="1701017" y="2352675"/>
            <a:ext cx="8789965" cy="2292929"/>
            <a:chOff x="1861288" y="2852224"/>
            <a:chExt cx="8070601" cy="1805919"/>
          </a:xfrm>
        </p:grpSpPr>
        <p:sp>
          <p:nvSpPr>
            <p:cNvPr id="4" name="Rectangle 99">
              <a:extLst>
                <a:ext uri="{FF2B5EF4-FFF2-40B4-BE49-F238E27FC236}">
                  <a16:creationId xmlns:a16="http://schemas.microsoft.com/office/drawing/2014/main" id="{6CA2F4D2-DD43-45D7-ADCB-087FD46A0DAF}"/>
                </a:ext>
              </a:extLst>
            </p:cNvPr>
            <p:cNvSpPr/>
            <p:nvPr/>
          </p:nvSpPr>
          <p:spPr>
            <a:xfrm>
              <a:off x="1861288" y="2852224"/>
              <a:ext cx="8070601" cy="180591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5" name="Group 96">
              <a:extLst>
                <a:ext uri="{FF2B5EF4-FFF2-40B4-BE49-F238E27FC236}">
                  <a16:creationId xmlns:a16="http://schemas.microsoft.com/office/drawing/2014/main" id="{C1F46396-A681-449C-B2EA-4475C3725609}"/>
                </a:ext>
              </a:extLst>
            </p:cNvPr>
            <p:cNvGrpSpPr/>
            <p:nvPr/>
          </p:nvGrpSpPr>
          <p:grpSpPr>
            <a:xfrm>
              <a:off x="2960747" y="3085642"/>
              <a:ext cx="1338943" cy="1273774"/>
              <a:chOff x="1058091" y="1469671"/>
              <a:chExt cx="1338943" cy="1273774"/>
            </a:xfrm>
          </p:grpSpPr>
          <p:sp>
            <p:nvSpPr>
              <p:cNvPr id="6" name="Rectangle 78">
                <a:extLst>
                  <a:ext uri="{FF2B5EF4-FFF2-40B4-BE49-F238E27FC236}">
                    <a16:creationId xmlns:a16="http://schemas.microsoft.com/office/drawing/2014/main" id="{64F921F4-8FF8-436D-BE9F-7D08F9E4DC79}"/>
                  </a:ext>
                </a:extLst>
              </p:cNvPr>
              <p:cNvSpPr/>
              <p:nvPr/>
            </p:nvSpPr>
            <p:spPr>
              <a:xfrm>
                <a:off x="1058091" y="1999358"/>
                <a:ext cx="1338943" cy="7386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da-DK" sz="1400" b="1" dirty="0"/>
                  <a:t>Hvad mødte I </a:t>
                </a:r>
                <a:r>
                  <a:rPr lang="da-DK" sz="1400" dirty="0"/>
                  <a:t>ved løsning af denne opgave?</a:t>
                </a:r>
              </a:p>
            </p:txBody>
          </p:sp>
          <p:grpSp>
            <p:nvGrpSpPr>
              <p:cNvPr id="7" name="Group 79">
                <a:extLst>
                  <a:ext uri="{FF2B5EF4-FFF2-40B4-BE49-F238E27FC236}">
                    <a16:creationId xmlns:a16="http://schemas.microsoft.com/office/drawing/2014/main" id="{C5BB3DED-9A53-4528-8F4C-E75D5800BF07}"/>
                  </a:ext>
                </a:extLst>
              </p:cNvPr>
              <p:cNvGrpSpPr/>
              <p:nvPr/>
            </p:nvGrpSpPr>
            <p:grpSpPr>
              <a:xfrm>
                <a:off x="1507651" y="1469671"/>
                <a:ext cx="439822" cy="440709"/>
                <a:chOff x="7908737" y="2646784"/>
                <a:chExt cx="151241" cy="151546"/>
              </a:xfrm>
              <a:solidFill>
                <a:schemeClr val="accent5"/>
              </a:solidFill>
            </p:grpSpPr>
            <p:sp>
              <p:nvSpPr>
                <p:cNvPr id="10" name="Freeform: Shape 80">
                  <a:extLst>
                    <a:ext uri="{FF2B5EF4-FFF2-40B4-BE49-F238E27FC236}">
                      <a16:creationId xmlns:a16="http://schemas.microsoft.com/office/drawing/2014/main" id="{07E1AFC2-936F-4A8D-89B5-1F9BA168BB1C}"/>
                    </a:ext>
                  </a:extLst>
                </p:cNvPr>
                <p:cNvSpPr/>
                <p:nvPr/>
              </p:nvSpPr>
              <p:spPr>
                <a:xfrm>
                  <a:off x="7908737" y="2707566"/>
                  <a:ext cx="70742" cy="90764"/>
                </a:xfrm>
                <a:custGeom>
                  <a:avLst/>
                  <a:gdLst>
                    <a:gd name="connsiteX0" fmla="*/ 5607 w 70742"/>
                    <a:gd name="connsiteY0" fmla="*/ 143 h 90763"/>
                    <a:gd name="connsiteX1" fmla="*/ 10119 w 70742"/>
                    <a:gd name="connsiteY1" fmla="*/ 6590 h 90763"/>
                    <a:gd name="connsiteX2" fmla="*/ 10987 w 70742"/>
                    <a:gd name="connsiteY2" fmla="*/ 18096 h 90763"/>
                    <a:gd name="connsiteX3" fmla="*/ 20236 w 70742"/>
                    <a:gd name="connsiteY3" fmla="*/ 35714 h 90763"/>
                    <a:gd name="connsiteX4" fmla="*/ 34025 w 70742"/>
                    <a:gd name="connsiteY4" fmla="*/ 43936 h 90763"/>
                    <a:gd name="connsiteX5" fmla="*/ 24215 w 70742"/>
                    <a:gd name="connsiteY5" fmla="*/ 32591 h 90763"/>
                    <a:gd name="connsiteX6" fmla="*/ 21037 w 70742"/>
                    <a:gd name="connsiteY6" fmla="*/ 21686 h 90763"/>
                    <a:gd name="connsiteX7" fmla="*/ 29380 w 70742"/>
                    <a:gd name="connsiteY7" fmla="*/ 21032 h 90763"/>
                    <a:gd name="connsiteX8" fmla="*/ 48227 w 70742"/>
                    <a:gd name="connsiteY8" fmla="*/ 36796 h 90763"/>
                    <a:gd name="connsiteX9" fmla="*/ 68315 w 70742"/>
                    <a:gd name="connsiteY9" fmla="*/ 54148 h 90763"/>
                    <a:gd name="connsiteX10" fmla="*/ 70197 w 70742"/>
                    <a:gd name="connsiteY10" fmla="*/ 87517 h 90763"/>
                    <a:gd name="connsiteX11" fmla="*/ 68569 w 70742"/>
                    <a:gd name="connsiteY11" fmla="*/ 91427 h 90763"/>
                    <a:gd name="connsiteX12" fmla="*/ 49294 w 70742"/>
                    <a:gd name="connsiteY12" fmla="*/ 91427 h 90763"/>
                    <a:gd name="connsiteX13" fmla="*/ 47693 w 70742"/>
                    <a:gd name="connsiteY13" fmla="*/ 83926 h 90763"/>
                    <a:gd name="connsiteX14" fmla="*/ 34839 w 70742"/>
                    <a:gd name="connsiteY14" fmla="*/ 65640 h 90763"/>
                    <a:gd name="connsiteX15" fmla="*/ 16005 w 70742"/>
                    <a:gd name="connsiteY15" fmla="*/ 52733 h 90763"/>
                    <a:gd name="connsiteX16" fmla="*/ 1790 w 70742"/>
                    <a:gd name="connsiteY16" fmla="*/ 27199 h 90763"/>
                    <a:gd name="connsiteX17" fmla="*/ 5607 w 70742"/>
                    <a:gd name="connsiteY17" fmla="*/ 143 h 90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742" h="90763">
                      <a:moveTo>
                        <a:pt x="5607" y="143"/>
                      </a:moveTo>
                      <a:cubicBezTo>
                        <a:pt x="8571" y="624"/>
                        <a:pt x="9452" y="4148"/>
                        <a:pt x="10119" y="6590"/>
                      </a:cubicBezTo>
                      <a:cubicBezTo>
                        <a:pt x="11080" y="10354"/>
                        <a:pt x="10893" y="14251"/>
                        <a:pt x="10987" y="18096"/>
                      </a:cubicBezTo>
                      <a:cubicBezTo>
                        <a:pt x="11788" y="24903"/>
                        <a:pt x="16967" y="29988"/>
                        <a:pt x="20236" y="35714"/>
                      </a:cubicBezTo>
                      <a:cubicBezTo>
                        <a:pt x="23280" y="40346"/>
                        <a:pt x="28352" y="43870"/>
                        <a:pt x="34025" y="43936"/>
                      </a:cubicBezTo>
                      <a:cubicBezTo>
                        <a:pt x="31756" y="39398"/>
                        <a:pt x="28379" y="35501"/>
                        <a:pt x="24215" y="32591"/>
                      </a:cubicBezTo>
                      <a:cubicBezTo>
                        <a:pt x="21251" y="30002"/>
                        <a:pt x="19383" y="25477"/>
                        <a:pt x="21037" y="21686"/>
                      </a:cubicBezTo>
                      <a:cubicBezTo>
                        <a:pt x="22599" y="18683"/>
                        <a:pt x="27218" y="18883"/>
                        <a:pt x="29380" y="21032"/>
                      </a:cubicBezTo>
                      <a:cubicBezTo>
                        <a:pt x="35814" y="26091"/>
                        <a:pt x="40672" y="33192"/>
                        <a:pt x="48227" y="36796"/>
                      </a:cubicBezTo>
                      <a:cubicBezTo>
                        <a:pt x="55955" y="41094"/>
                        <a:pt x="64538" y="45672"/>
                        <a:pt x="68315" y="54148"/>
                      </a:cubicBezTo>
                      <a:cubicBezTo>
                        <a:pt x="72213" y="65760"/>
                        <a:pt x="72079" y="75504"/>
                        <a:pt x="70197" y="87517"/>
                      </a:cubicBezTo>
                      <a:cubicBezTo>
                        <a:pt x="69943" y="89759"/>
                        <a:pt x="69850" y="91334"/>
                        <a:pt x="68569" y="91427"/>
                      </a:cubicBezTo>
                      <a:lnTo>
                        <a:pt x="49294" y="91427"/>
                      </a:lnTo>
                      <a:cubicBezTo>
                        <a:pt x="47186" y="91267"/>
                        <a:pt x="47746" y="86355"/>
                        <a:pt x="47693" y="83926"/>
                      </a:cubicBezTo>
                      <a:cubicBezTo>
                        <a:pt x="47693" y="74196"/>
                        <a:pt x="41713" y="68256"/>
                        <a:pt x="34839" y="65640"/>
                      </a:cubicBezTo>
                      <a:cubicBezTo>
                        <a:pt x="27658" y="61969"/>
                        <a:pt x="17487" y="55482"/>
                        <a:pt x="16005" y="52733"/>
                      </a:cubicBezTo>
                      <a:cubicBezTo>
                        <a:pt x="11734" y="44417"/>
                        <a:pt x="2778" y="35101"/>
                        <a:pt x="1790" y="27199"/>
                      </a:cubicBezTo>
                      <a:cubicBezTo>
                        <a:pt x="803" y="19297"/>
                        <a:pt x="-2894" y="-137"/>
                        <a:pt x="5607" y="143"/>
                      </a:cubicBezTo>
                      <a:close/>
                    </a:path>
                  </a:pathLst>
                </a:custGeom>
                <a:solidFill>
                  <a:srgbClr val="007398"/>
                </a:solidFill>
                <a:ln w="1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a-DK" sz="1400" dirty="0"/>
                </a:p>
              </p:txBody>
            </p:sp>
            <p:sp>
              <p:nvSpPr>
                <p:cNvPr id="11" name="Freeform: Shape 81">
                  <a:extLst>
                    <a:ext uri="{FF2B5EF4-FFF2-40B4-BE49-F238E27FC236}">
                      <a16:creationId xmlns:a16="http://schemas.microsoft.com/office/drawing/2014/main" id="{EB03DDE8-FC6F-455B-A21C-7575BC386F4A}"/>
                    </a:ext>
                  </a:extLst>
                </p:cNvPr>
                <p:cNvSpPr/>
                <p:nvPr/>
              </p:nvSpPr>
              <p:spPr>
                <a:xfrm>
                  <a:off x="7989236" y="2707539"/>
                  <a:ext cx="70742" cy="90764"/>
                </a:xfrm>
                <a:custGeom>
                  <a:avLst/>
                  <a:gdLst>
                    <a:gd name="connsiteX0" fmla="*/ 66006 w 70742"/>
                    <a:gd name="connsiteY0" fmla="*/ 170 h 90763"/>
                    <a:gd name="connsiteX1" fmla="*/ 61495 w 70742"/>
                    <a:gd name="connsiteY1" fmla="*/ 6617 h 90763"/>
                    <a:gd name="connsiteX2" fmla="*/ 60627 w 70742"/>
                    <a:gd name="connsiteY2" fmla="*/ 18122 h 90763"/>
                    <a:gd name="connsiteX3" fmla="*/ 51377 w 70742"/>
                    <a:gd name="connsiteY3" fmla="*/ 35741 h 90763"/>
                    <a:gd name="connsiteX4" fmla="*/ 37589 w 70742"/>
                    <a:gd name="connsiteY4" fmla="*/ 43963 h 90763"/>
                    <a:gd name="connsiteX5" fmla="*/ 47400 w 70742"/>
                    <a:gd name="connsiteY5" fmla="*/ 32618 h 90763"/>
                    <a:gd name="connsiteX6" fmla="*/ 50576 w 70742"/>
                    <a:gd name="connsiteY6" fmla="*/ 21713 h 90763"/>
                    <a:gd name="connsiteX7" fmla="*/ 42234 w 70742"/>
                    <a:gd name="connsiteY7" fmla="*/ 21059 h 90763"/>
                    <a:gd name="connsiteX8" fmla="*/ 23388 w 70742"/>
                    <a:gd name="connsiteY8" fmla="*/ 36822 h 90763"/>
                    <a:gd name="connsiteX9" fmla="*/ 3299 w 70742"/>
                    <a:gd name="connsiteY9" fmla="*/ 54174 h 90763"/>
                    <a:gd name="connsiteX10" fmla="*/ 1417 w 70742"/>
                    <a:gd name="connsiteY10" fmla="*/ 87543 h 90763"/>
                    <a:gd name="connsiteX11" fmla="*/ 3032 w 70742"/>
                    <a:gd name="connsiteY11" fmla="*/ 91454 h 90763"/>
                    <a:gd name="connsiteX12" fmla="*/ 22319 w 70742"/>
                    <a:gd name="connsiteY12" fmla="*/ 91454 h 90763"/>
                    <a:gd name="connsiteX13" fmla="*/ 23921 w 70742"/>
                    <a:gd name="connsiteY13" fmla="*/ 83953 h 90763"/>
                    <a:gd name="connsiteX14" fmla="*/ 36775 w 70742"/>
                    <a:gd name="connsiteY14" fmla="*/ 65666 h 90763"/>
                    <a:gd name="connsiteX15" fmla="*/ 55608 w 70742"/>
                    <a:gd name="connsiteY15" fmla="*/ 52759 h 90763"/>
                    <a:gd name="connsiteX16" fmla="*/ 69824 w 70742"/>
                    <a:gd name="connsiteY16" fmla="*/ 27225 h 90763"/>
                    <a:gd name="connsiteX17" fmla="*/ 66006 w 70742"/>
                    <a:gd name="connsiteY17" fmla="*/ 143 h 90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742" h="90763">
                      <a:moveTo>
                        <a:pt x="66006" y="170"/>
                      </a:moveTo>
                      <a:cubicBezTo>
                        <a:pt x="63043" y="650"/>
                        <a:pt x="62162" y="4174"/>
                        <a:pt x="61495" y="6617"/>
                      </a:cubicBezTo>
                      <a:cubicBezTo>
                        <a:pt x="60533" y="10381"/>
                        <a:pt x="60720" y="14278"/>
                        <a:pt x="60627" y="18122"/>
                      </a:cubicBezTo>
                      <a:cubicBezTo>
                        <a:pt x="59826" y="24930"/>
                        <a:pt x="54634" y="30015"/>
                        <a:pt x="51377" y="35741"/>
                      </a:cubicBezTo>
                      <a:cubicBezTo>
                        <a:pt x="48334" y="40373"/>
                        <a:pt x="43262" y="43897"/>
                        <a:pt x="37589" y="43963"/>
                      </a:cubicBezTo>
                      <a:cubicBezTo>
                        <a:pt x="39858" y="39425"/>
                        <a:pt x="43235" y="35528"/>
                        <a:pt x="47400" y="32618"/>
                      </a:cubicBezTo>
                      <a:cubicBezTo>
                        <a:pt x="50363" y="30028"/>
                        <a:pt x="52232" y="25504"/>
                        <a:pt x="50576" y="21713"/>
                      </a:cubicBezTo>
                      <a:cubicBezTo>
                        <a:pt x="49015" y="18710"/>
                        <a:pt x="44396" y="18910"/>
                        <a:pt x="42234" y="21059"/>
                      </a:cubicBezTo>
                      <a:cubicBezTo>
                        <a:pt x="35801" y="26118"/>
                        <a:pt x="30942" y="33219"/>
                        <a:pt x="23388" y="36822"/>
                      </a:cubicBezTo>
                      <a:cubicBezTo>
                        <a:pt x="15659" y="41120"/>
                        <a:pt x="7076" y="45698"/>
                        <a:pt x="3299" y="54174"/>
                      </a:cubicBezTo>
                      <a:cubicBezTo>
                        <a:pt x="-598" y="65787"/>
                        <a:pt x="-465" y="75530"/>
                        <a:pt x="1417" y="87543"/>
                      </a:cubicBezTo>
                      <a:cubicBezTo>
                        <a:pt x="1671" y="89786"/>
                        <a:pt x="1764" y="91361"/>
                        <a:pt x="3032" y="91454"/>
                      </a:cubicBezTo>
                      <a:lnTo>
                        <a:pt x="22319" y="91454"/>
                      </a:lnTo>
                      <a:cubicBezTo>
                        <a:pt x="24428" y="91294"/>
                        <a:pt x="23868" y="86382"/>
                        <a:pt x="23921" y="83953"/>
                      </a:cubicBezTo>
                      <a:cubicBezTo>
                        <a:pt x="23921" y="74222"/>
                        <a:pt x="29887" y="68283"/>
                        <a:pt x="36775" y="65666"/>
                      </a:cubicBezTo>
                      <a:cubicBezTo>
                        <a:pt x="43956" y="61996"/>
                        <a:pt x="54127" y="55509"/>
                        <a:pt x="55608" y="52759"/>
                      </a:cubicBezTo>
                      <a:cubicBezTo>
                        <a:pt x="59880" y="44444"/>
                        <a:pt x="68836" y="35127"/>
                        <a:pt x="69824" y="27225"/>
                      </a:cubicBezTo>
                      <a:cubicBezTo>
                        <a:pt x="70811" y="19324"/>
                        <a:pt x="74509" y="-137"/>
                        <a:pt x="66006" y="143"/>
                      </a:cubicBezTo>
                      <a:close/>
                    </a:path>
                  </a:pathLst>
                </a:custGeom>
                <a:solidFill>
                  <a:srgbClr val="007398"/>
                </a:solidFill>
                <a:ln w="1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a-DK" sz="1400" dirty="0">
                    <a:solidFill>
                      <a:srgbClr val="007398"/>
                    </a:solidFill>
                  </a:endParaRPr>
                </a:p>
              </p:txBody>
            </p:sp>
            <p:sp>
              <p:nvSpPr>
                <p:cNvPr id="12" name="Freeform: Shape 82">
                  <a:extLst>
                    <a:ext uri="{FF2B5EF4-FFF2-40B4-BE49-F238E27FC236}">
                      <a16:creationId xmlns:a16="http://schemas.microsoft.com/office/drawing/2014/main" id="{296D1C82-313B-4267-9638-DFEA541E9BCA}"/>
                    </a:ext>
                  </a:extLst>
                </p:cNvPr>
                <p:cNvSpPr/>
                <p:nvPr/>
              </p:nvSpPr>
              <p:spPr>
                <a:xfrm>
                  <a:off x="7936375" y="2646784"/>
                  <a:ext cx="96103" cy="96103"/>
                </a:xfrm>
                <a:custGeom>
                  <a:avLst/>
                  <a:gdLst>
                    <a:gd name="connsiteX0" fmla="*/ 47137 w 96102"/>
                    <a:gd name="connsiteY0" fmla="*/ 140 h 96102"/>
                    <a:gd name="connsiteX1" fmla="*/ 39542 w 96102"/>
                    <a:gd name="connsiteY1" fmla="*/ 3998 h 96102"/>
                    <a:gd name="connsiteX2" fmla="*/ 39542 w 96102"/>
                    <a:gd name="connsiteY2" fmla="*/ 9110 h 96102"/>
                    <a:gd name="connsiteX3" fmla="*/ 37807 w 96102"/>
                    <a:gd name="connsiteY3" fmla="*/ 11125 h 96102"/>
                    <a:gd name="connsiteX4" fmla="*/ 33563 w 96102"/>
                    <a:gd name="connsiteY4" fmla="*/ 12660 h 96102"/>
                    <a:gd name="connsiteX5" fmla="*/ 29558 w 96102"/>
                    <a:gd name="connsiteY5" fmla="*/ 14542 h 96102"/>
                    <a:gd name="connsiteX6" fmla="*/ 26889 w 96102"/>
                    <a:gd name="connsiteY6" fmla="*/ 14342 h 96102"/>
                    <a:gd name="connsiteX7" fmla="*/ 23285 w 96102"/>
                    <a:gd name="connsiteY7" fmla="*/ 10725 h 96102"/>
                    <a:gd name="connsiteX8" fmla="*/ 14275 w 96102"/>
                    <a:gd name="connsiteY8" fmla="*/ 14275 h 96102"/>
                    <a:gd name="connsiteX9" fmla="*/ 10724 w 96102"/>
                    <a:gd name="connsiteY9" fmla="*/ 23285 h 96102"/>
                    <a:gd name="connsiteX10" fmla="*/ 14329 w 96102"/>
                    <a:gd name="connsiteY10" fmla="*/ 26902 h 96102"/>
                    <a:gd name="connsiteX11" fmla="*/ 14529 w 96102"/>
                    <a:gd name="connsiteY11" fmla="*/ 29572 h 96102"/>
                    <a:gd name="connsiteX12" fmla="*/ 12646 w 96102"/>
                    <a:gd name="connsiteY12" fmla="*/ 33576 h 96102"/>
                    <a:gd name="connsiteX13" fmla="*/ 11125 w 96102"/>
                    <a:gd name="connsiteY13" fmla="*/ 37821 h 96102"/>
                    <a:gd name="connsiteX14" fmla="*/ 9096 w 96102"/>
                    <a:gd name="connsiteY14" fmla="*/ 39556 h 96102"/>
                    <a:gd name="connsiteX15" fmla="*/ 3997 w 96102"/>
                    <a:gd name="connsiteY15" fmla="*/ 39556 h 96102"/>
                    <a:gd name="connsiteX16" fmla="*/ 140 w 96102"/>
                    <a:gd name="connsiteY16" fmla="*/ 48445 h 96102"/>
                    <a:gd name="connsiteX17" fmla="*/ 3997 w 96102"/>
                    <a:gd name="connsiteY17" fmla="*/ 57321 h 96102"/>
                    <a:gd name="connsiteX18" fmla="*/ 9096 w 96102"/>
                    <a:gd name="connsiteY18" fmla="*/ 57321 h 96102"/>
                    <a:gd name="connsiteX19" fmla="*/ 11125 w 96102"/>
                    <a:gd name="connsiteY19" fmla="*/ 59056 h 96102"/>
                    <a:gd name="connsiteX20" fmla="*/ 12607 w 96102"/>
                    <a:gd name="connsiteY20" fmla="*/ 63208 h 96102"/>
                    <a:gd name="connsiteX21" fmla="*/ 14529 w 96102"/>
                    <a:gd name="connsiteY21" fmla="*/ 67279 h 96102"/>
                    <a:gd name="connsiteX22" fmla="*/ 14329 w 96102"/>
                    <a:gd name="connsiteY22" fmla="*/ 69948 h 96102"/>
                    <a:gd name="connsiteX23" fmla="*/ 10724 w 96102"/>
                    <a:gd name="connsiteY23" fmla="*/ 73552 h 96102"/>
                    <a:gd name="connsiteX24" fmla="*/ 14275 w 96102"/>
                    <a:gd name="connsiteY24" fmla="*/ 82562 h 96102"/>
                    <a:gd name="connsiteX25" fmla="*/ 23285 w 96102"/>
                    <a:gd name="connsiteY25" fmla="*/ 86112 h 96102"/>
                    <a:gd name="connsiteX26" fmla="*/ 26889 w 96102"/>
                    <a:gd name="connsiteY26" fmla="*/ 82508 h 96102"/>
                    <a:gd name="connsiteX27" fmla="*/ 29558 w 96102"/>
                    <a:gd name="connsiteY27" fmla="*/ 82295 h 96102"/>
                    <a:gd name="connsiteX28" fmla="*/ 33629 w 96102"/>
                    <a:gd name="connsiteY28" fmla="*/ 84217 h 96102"/>
                    <a:gd name="connsiteX29" fmla="*/ 37794 w 96102"/>
                    <a:gd name="connsiteY29" fmla="*/ 85712 h 96102"/>
                    <a:gd name="connsiteX30" fmla="*/ 39529 w 96102"/>
                    <a:gd name="connsiteY30" fmla="*/ 87727 h 96102"/>
                    <a:gd name="connsiteX31" fmla="*/ 39529 w 96102"/>
                    <a:gd name="connsiteY31" fmla="*/ 92826 h 96102"/>
                    <a:gd name="connsiteX32" fmla="*/ 48405 w 96102"/>
                    <a:gd name="connsiteY32" fmla="*/ 96697 h 96102"/>
                    <a:gd name="connsiteX33" fmla="*/ 57281 w 96102"/>
                    <a:gd name="connsiteY33" fmla="*/ 92826 h 96102"/>
                    <a:gd name="connsiteX34" fmla="*/ 57281 w 96102"/>
                    <a:gd name="connsiteY34" fmla="*/ 87727 h 96102"/>
                    <a:gd name="connsiteX35" fmla="*/ 59016 w 96102"/>
                    <a:gd name="connsiteY35" fmla="*/ 85712 h 96102"/>
                    <a:gd name="connsiteX36" fmla="*/ 63194 w 96102"/>
                    <a:gd name="connsiteY36" fmla="*/ 84217 h 96102"/>
                    <a:gd name="connsiteX37" fmla="*/ 67198 w 96102"/>
                    <a:gd name="connsiteY37" fmla="*/ 82295 h 96102"/>
                    <a:gd name="connsiteX38" fmla="*/ 69868 w 96102"/>
                    <a:gd name="connsiteY38" fmla="*/ 82495 h 96102"/>
                    <a:gd name="connsiteX39" fmla="*/ 73472 w 96102"/>
                    <a:gd name="connsiteY39" fmla="*/ 86112 h 96102"/>
                    <a:gd name="connsiteX40" fmla="*/ 82482 w 96102"/>
                    <a:gd name="connsiteY40" fmla="*/ 82562 h 96102"/>
                    <a:gd name="connsiteX41" fmla="*/ 86032 w 96102"/>
                    <a:gd name="connsiteY41" fmla="*/ 73552 h 96102"/>
                    <a:gd name="connsiteX42" fmla="*/ 82428 w 96102"/>
                    <a:gd name="connsiteY42" fmla="*/ 69948 h 96102"/>
                    <a:gd name="connsiteX43" fmla="*/ 82228 w 96102"/>
                    <a:gd name="connsiteY43" fmla="*/ 67279 h 96102"/>
                    <a:gd name="connsiteX44" fmla="*/ 84150 w 96102"/>
                    <a:gd name="connsiteY44" fmla="*/ 63208 h 96102"/>
                    <a:gd name="connsiteX45" fmla="*/ 85631 w 96102"/>
                    <a:gd name="connsiteY45" fmla="*/ 59056 h 96102"/>
                    <a:gd name="connsiteX46" fmla="*/ 87660 w 96102"/>
                    <a:gd name="connsiteY46" fmla="*/ 57321 h 96102"/>
                    <a:gd name="connsiteX47" fmla="*/ 92759 w 96102"/>
                    <a:gd name="connsiteY47" fmla="*/ 57321 h 96102"/>
                    <a:gd name="connsiteX48" fmla="*/ 96616 w 96102"/>
                    <a:gd name="connsiteY48" fmla="*/ 48445 h 96102"/>
                    <a:gd name="connsiteX49" fmla="*/ 92759 w 96102"/>
                    <a:gd name="connsiteY49" fmla="*/ 39556 h 96102"/>
                    <a:gd name="connsiteX50" fmla="*/ 87687 w 96102"/>
                    <a:gd name="connsiteY50" fmla="*/ 39556 h 96102"/>
                    <a:gd name="connsiteX51" fmla="*/ 85658 w 96102"/>
                    <a:gd name="connsiteY51" fmla="*/ 37821 h 96102"/>
                    <a:gd name="connsiteX52" fmla="*/ 84136 w 96102"/>
                    <a:gd name="connsiteY52" fmla="*/ 33576 h 96102"/>
                    <a:gd name="connsiteX53" fmla="*/ 82255 w 96102"/>
                    <a:gd name="connsiteY53" fmla="*/ 29572 h 96102"/>
                    <a:gd name="connsiteX54" fmla="*/ 82455 w 96102"/>
                    <a:gd name="connsiteY54" fmla="*/ 26902 h 96102"/>
                    <a:gd name="connsiteX55" fmla="*/ 86058 w 96102"/>
                    <a:gd name="connsiteY55" fmla="*/ 23285 h 96102"/>
                    <a:gd name="connsiteX56" fmla="*/ 82508 w 96102"/>
                    <a:gd name="connsiteY56" fmla="*/ 14275 h 96102"/>
                    <a:gd name="connsiteX57" fmla="*/ 73499 w 96102"/>
                    <a:gd name="connsiteY57" fmla="*/ 10725 h 96102"/>
                    <a:gd name="connsiteX58" fmla="*/ 69895 w 96102"/>
                    <a:gd name="connsiteY58" fmla="*/ 14342 h 96102"/>
                    <a:gd name="connsiteX59" fmla="*/ 67225 w 96102"/>
                    <a:gd name="connsiteY59" fmla="*/ 14542 h 96102"/>
                    <a:gd name="connsiteX60" fmla="*/ 63221 w 96102"/>
                    <a:gd name="connsiteY60" fmla="*/ 12660 h 96102"/>
                    <a:gd name="connsiteX61" fmla="*/ 58977 w 96102"/>
                    <a:gd name="connsiteY61" fmla="*/ 11125 h 96102"/>
                    <a:gd name="connsiteX62" fmla="*/ 57241 w 96102"/>
                    <a:gd name="connsiteY62" fmla="*/ 9110 h 96102"/>
                    <a:gd name="connsiteX63" fmla="*/ 57241 w 96102"/>
                    <a:gd name="connsiteY63" fmla="*/ 3998 h 96102"/>
                    <a:gd name="connsiteX64" fmla="*/ 48365 w 96102"/>
                    <a:gd name="connsiteY64" fmla="*/ 140 h 96102"/>
                    <a:gd name="connsiteX65" fmla="*/ 48472 w 96102"/>
                    <a:gd name="connsiteY65" fmla="*/ 21683 h 96102"/>
                    <a:gd name="connsiteX66" fmla="*/ 75167 w 96102"/>
                    <a:gd name="connsiteY66" fmla="*/ 48378 h 96102"/>
                    <a:gd name="connsiteX67" fmla="*/ 48472 w 96102"/>
                    <a:gd name="connsiteY67" fmla="*/ 75074 h 96102"/>
                    <a:gd name="connsiteX68" fmla="*/ 21777 w 96102"/>
                    <a:gd name="connsiteY68" fmla="*/ 48378 h 96102"/>
                    <a:gd name="connsiteX69" fmla="*/ 48418 w 96102"/>
                    <a:gd name="connsiteY69" fmla="*/ 21737 h 9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96102" h="96102">
                      <a:moveTo>
                        <a:pt x="47137" y="140"/>
                      </a:moveTo>
                      <a:cubicBezTo>
                        <a:pt x="41010" y="140"/>
                        <a:pt x="39542" y="567"/>
                        <a:pt x="39542" y="3998"/>
                      </a:cubicBezTo>
                      <a:lnTo>
                        <a:pt x="39542" y="9110"/>
                      </a:lnTo>
                      <a:cubicBezTo>
                        <a:pt x="39475" y="10098"/>
                        <a:pt x="38768" y="10912"/>
                        <a:pt x="37807" y="11125"/>
                      </a:cubicBezTo>
                      <a:cubicBezTo>
                        <a:pt x="36365" y="11553"/>
                        <a:pt x="34951" y="12073"/>
                        <a:pt x="33563" y="12660"/>
                      </a:cubicBezTo>
                      <a:cubicBezTo>
                        <a:pt x="32188" y="13208"/>
                        <a:pt x="30853" y="13835"/>
                        <a:pt x="29558" y="14542"/>
                      </a:cubicBezTo>
                      <a:cubicBezTo>
                        <a:pt x="28717" y="15076"/>
                        <a:pt x="27636" y="14996"/>
                        <a:pt x="26889" y="14342"/>
                      </a:cubicBezTo>
                      <a:lnTo>
                        <a:pt x="23285" y="10725"/>
                      </a:lnTo>
                      <a:cubicBezTo>
                        <a:pt x="20695" y="8135"/>
                        <a:pt x="19361" y="9177"/>
                        <a:pt x="14275" y="14275"/>
                      </a:cubicBezTo>
                      <a:cubicBezTo>
                        <a:pt x="9190" y="19374"/>
                        <a:pt x="8135" y="20709"/>
                        <a:pt x="10724" y="23285"/>
                      </a:cubicBezTo>
                      <a:lnTo>
                        <a:pt x="14329" y="26902"/>
                      </a:lnTo>
                      <a:cubicBezTo>
                        <a:pt x="14982" y="27649"/>
                        <a:pt x="15062" y="28731"/>
                        <a:pt x="14529" y="29572"/>
                      </a:cubicBezTo>
                      <a:cubicBezTo>
                        <a:pt x="13835" y="30866"/>
                        <a:pt x="13194" y="32201"/>
                        <a:pt x="12646" y="33576"/>
                      </a:cubicBezTo>
                      <a:cubicBezTo>
                        <a:pt x="12059" y="34964"/>
                        <a:pt x="11552" y="36379"/>
                        <a:pt x="11125" y="37821"/>
                      </a:cubicBezTo>
                      <a:cubicBezTo>
                        <a:pt x="10898" y="38781"/>
                        <a:pt x="10084" y="39489"/>
                        <a:pt x="9096" y="39556"/>
                      </a:cubicBezTo>
                      <a:lnTo>
                        <a:pt x="3997" y="39556"/>
                      </a:lnTo>
                      <a:cubicBezTo>
                        <a:pt x="340" y="39556"/>
                        <a:pt x="140" y="41238"/>
                        <a:pt x="140" y="48445"/>
                      </a:cubicBezTo>
                      <a:cubicBezTo>
                        <a:pt x="140" y="55653"/>
                        <a:pt x="340" y="57321"/>
                        <a:pt x="3997" y="57321"/>
                      </a:cubicBezTo>
                      <a:lnTo>
                        <a:pt x="9096" y="57321"/>
                      </a:lnTo>
                      <a:cubicBezTo>
                        <a:pt x="10084" y="57388"/>
                        <a:pt x="10898" y="58095"/>
                        <a:pt x="11125" y="59056"/>
                      </a:cubicBezTo>
                      <a:cubicBezTo>
                        <a:pt x="11552" y="60471"/>
                        <a:pt x="12046" y="61846"/>
                        <a:pt x="12607" y="63208"/>
                      </a:cubicBezTo>
                      <a:cubicBezTo>
                        <a:pt x="13167" y="64596"/>
                        <a:pt x="13808" y="65957"/>
                        <a:pt x="14529" y="67279"/>
                      </a:cubicBezTo>
                      <a:cubicBezTo>
                        <a:pt x="15049" y="68120"/>
                        <a:pt x="14969" y="69201"/>
                        <a:pt x="14329" y="69948"/>
                      </a:cubicBezTo>
                      <a:lnTo>
                        <a:pt x="10724" y="73552"/>
                      </a:lnTo>
                      <a:cubicBezTo>
                        <a:pt x="8135" y="76141"/>
                        <a:pt x="9177" y="77463"/>
                        <a:pt x="14275" y="82562"/>
                      </a:cubicBezTo>
                      <a:cubicBezTo>
                        <a:pt x="19374" y="87660"/>
                        <a:pt x="20695" y="88701"/>
                        <a:pt x="23285" y="86112"/>
                      </a:cubicBezTo>
                      <a:lnTo>
                        <a:pt x="26889" y="82508"/>
                      </a:lnTo>
                      <a:cubicBezTo>
                        <a:pt x="27636" y="81854"/>
                        <a:pt x="28717" y="81761"/>
                        <a:pt x="29558" y="82295"/>
                      </a:cubicBezTo>
                      <a:cubicBezTo>
                        <a:pt x="30879" y="83015"/>
                        <a:pt x="32241" y="83656"/>
                        <a:pt x="33629" y="84217"/>
                      </a:cubicBezTo>
                      <a:cubicBezTo>
                        <a:pt x="34991" y="84791"/>
                        <a:pt x="36379" y="85298"/>
                        <a:pt x="37794" y="85712"/>
                      </a:cubicBezTo>
                      <a:cubicBezTo>
                        <a:pt x="38754" y="85925"/>
                        <a:pt x="39449" y="86753"/>
                        <a:pt x="39529" y="87727"/>
                      </a:cubicBezTo>
                      <a:lnTo>
                        <a:pt x="39529" y="92826"/>
                      </a:lnTo>
                      <a:cubicBezTo>
                        <a:pt x="39529" y="96483"/>
                        <a:pt x="41197" y="96697"/>
                        <a:pt x="48405" y="96697"/>
                      </a:cubicBezTo>
                      <a:cubicBezTo>
                        <a:pt x="55613" y="96697"/>
                        <a:pt x="57281" y="96483"/>
                        <a:pt x="57281" y="92826"/>
                      </a:cubicBezTo>
                      <a:lnTo>
                        <a:pt x="57281" y="87727"/>
                      </a:lnTo>
                      <a:cubicBezTo>
                        <a:pt x="57361" y="86753"/>
                        <a:pt x="58055" y="85925"/>
                        <a:pt x="59016" y="85712"/>
                      </a:cubicBezTo>
                      <a:cubicBezTo>
                        <a:pt x="60431" y="85285"/>
                        <a:pt x="61833" y="84791"/>
                        <a:pt x="63194" y="84217"/>
                      </a:cubicBezTo>
                      <a:cubicBezTo>
                        <a:pt x="64569" y="83656"/>
                        <a:pt x="65904" y="83002"/>
                        <a:pt x="67198" y="82295"/>
                      </a:cubicBezTo>
                      <a:cubicBezTo>
                        <a:pt x="68039" y="81761"/>
                        <a:pt x="69120" y="81841"/>
                        <a:pt x="69868" y="82495"/>
                      </a:cubicBezTo>
                      <a:lnTo>
                        <a:pt x="73472" y="86112"/>
                      </a:lnTo>
                      <a:cubicBezTo>
                        <a:pt x="76061" y="88701"/>
                        <a:pt x="77382" y="87660"/>
                        <a:pt x="82482" y="82562"/>
                      </a:cubicBezTo>
                      <a:cubicBezTo>
                        <a:pt x="87580" y="77463"/>
                        <a:pt x="88622" y="76141"/>
                        <a:pt x="86032" y="73552"/>
                      </a:cubicBezTo>
                      <a:lnTo>
                        <a:pt x="82428" y="69948"/>
                      </a:lnTo>
                      <a:cubicBezTo>
                        <a:pt x="81787" y="69201"/>
                        <a:pt x="81707" y="68120"/>
                        <a:pt x="82228" y="67279"/>
                      </a:cubicBezTo>
                      <a:cubicBezTo>
                        <a:pt x="82949" y="65957"/>
                        <a:pt x="83590" y="64596"/>
                        <a:pt x="84150" y="63208"/>
                      </a:cubicBezTo>
                      <a:cubicBezTo>
                        <a:pt x="84710" y="61846"/>
                        <a:pt x="85205" y="60471"/>
                        <a:pt x="85631" y="59056"/>
                      </a:cubicBezTo>
                      <a:cubicBezTo>
                        <a:pt x="85858" y="58095"/>
                        <a:pt x="86673" y="57388"/>
                        <a:pt x="87660" y="57321"/>
                      </a:cubicBezTo>
                      <a:lnTo>
                        <a:pt x="92759" y="57321"/>
                      </a:lnTo>
                      <a:cubicBezTo>
                        <a:pt x="96416" y="57321"/>
                        <a:pt x="96616" y="55653"/>
                        <a:pt x="96616" y="48445"/>
                      </a:cubicBezTo>
                      <a:cubicBezTo>
                        <a:pt x="96616" y="41238"/>
                        <a:pt x="96416" y="39556"/>
                        <a:pt x="92759" y="39556"/>
                      </a:cubicBezTo>
                      <a:lnTo>
                        <a:pt x="87687" y="39556"/>
                      </a:lnTo>
                      <a:cubicBezTo>
                        <a:pt x="86699" y="39489"/>
                        <a:pt x="85885" y="38781"/>
                        <a:pt x="85658" y="37821"/>
                      </a:cubicBezTo>
                      <a:cubicBezTo>
                        <a:pt x="85231" y="36379"/>
                        <a:pt x="84724" y="34964"/>
                        <a:pt x="84136" y="33576"/>
                      </a:cubicBezTo>
                      <a:cubicBezTo>
                        <a:pt x="83590" y="32201"/>
                        <a:pt x="82949" y="30866"/>
                        <a:pt x="82255" y="29572"/>
                      </a:cubicBezTo>
                      <a:cubicBezTo>
                        <a:pt x="81720" y="28731"/>
                        <a:pt x="81800" y="27649"/>
                        <a:pt x="82455" y="26902"/>
                      </a:cubicBezTo>
                      <a:lnTo>
                        <a:pt x="86058" y="23285"/>
                      </a:lnTo>
                      <a:cubicBezTo>
                        <a:pt x="88648" y="20709"/>
                        <a:pt x="87607" y="19374"/>
                        <a:pt x="82508" y="14275"/>
                      </a:cubicBezTo>
                      <a:cubicBezTo>
                        <a:pt x="77409" y="9177"/>
                        <a:pt x="76088" y="8135"/>
                        <a:pt x="73499" y="10725"/>
                      </a:cubicBezTo>
                      <a:lnTo>
                        <a:pt x="69895" y="14342"/>
                      </a:lnTo>
                      <a:cubicBezTo>
                        <a:pt x="69147" y="14996"/>
                        <a:pt x="68066" y="15076"/>
                        <a:pt x="67225" y="14542"/>
                      </a:cubicBezTo>
                      <a:cubicBezTo>
                        <a:pt x="65931" y="13835"/>
                        <a:pt x="64596" y="13208"/>
                        <a:pt x="63221" y="12660"/>
                      </a:cubicBezTo>
                      <a:cubicBezTo>
                        <a:pt x="61833" y="12073"/>
                        <a:pt x="60418" y="11553"/>
                        <a:pt x="58977" y="11125"/>
                      </a:cubicBezTo>
                      <a:cubicBezTo>
                        <a:pt x="58015" y="10912"/>
                        <a:pt x="57308" y="10098"/>
                        <a:pt x="57241" y="9110"/>
                      </a:cubicBezTo>
                      <a:lnTo>
                        <a:pt x="57241" y="3998"/>
                      </a:lnTo>
                      <a:cubicBezTo>
                        <a:pt x="57241" y="340"/>
                        <a:pt x="55573" y="140"/>
                        <a:pt x="48365" y="140"/>
                      </a:cubicBezTo>
                      <a:close/>
                      <a:moveTo>
                        <a:pt x="48472" y="21683"/>
                      </a:moveTo>
                      <a:cubicBezTo>
                        <a:pt x="63221" y="21683"/>
                        <a:pt x="75167" y="33629"/>
                        <a:pt x="75167" y="48378"/>
                      </a:cubicBezTo>
                      <a:cubicBezTo>
                        <a:pt x="75167" y="63128"/>
                        <a:pt x="63221" y="75074"/>
                        <a:pt x="48472" y="75074"/>
                      </a:cubicBezTo>
                      <a:cubicBezTo>
                        <a:pt x="33722" y="75074"/>
                        <a:pt x="21777" y="63128"/>
                        <a:pt x="21777" y="48378"/>
                      </a:cubicBezTo>
                      <a:cubicBezTo>
                        <a:pt x="21803" y="33683"/>
                        <a:pt x="33722" y="21763"/>
                        <a:pt x="48418" y="21737"/>
                      </a:cubicBezTo>
                      <a:close/>
                    </a:path>
                  </a:pathLst>
                </a:custGeom>
                <a:solidFill>
                  <a:srgbClr val="007398"/>
                </a:solidFill>
                <a:ln w="1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a-DK" sz="1400" dirty="0"/>
                </a:p>
              </p:txBody>
            </p:sp>
          </p:grpSp>
          <p:cxnSp>
            <p:nvCxnSpPr>
              <p:cNvPr id="8" name="Straight Connector 90">
                <a:extLst>
                  <a:ext uri="{FF2B5EF4-FFF2-40B4-BE49-F238E27FC236}">
                    <a16:creationId xmlns:a16="http://schemas.microsoft.com/office/drawing/2014/main" id="{DF949F49-B13A-4ADD-9965-20D0252DB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8091" y="1995474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93">
                <a:extLst>
                  <a:ext uri="{FF2B5EF4-FFF2-40B4-BE49-F238E27FC236}">
                    <a16:creationId xmlns:a16="http://schemas.microsoft.com/office/drawing/2014/main" id="{050CBFF2-6350-42DF-B23B-F2606E9F2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8091" y="2743445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7">
              <a:extLst>
                <a:ext uri="{FF2B5EF4-FFF2-40B4-BE49-F238E27FC236}">
                  <a16:creationId xmlns:a16="http://schemas.microsoft.com/office/drawing/2014/main" id="{C7BB6C7E-9952-4EDB-802E-2C8CE672AD17}"/>
                </a:ext>
              </a:extLst>
            </p:cNvPr>
            <p:cNvGrpSpPr/>
            <p:nvPr/>
          </p:nvGrpSpPr>
          <p:grpSpPr>
            <a:xfrm>
              <a:off x="5229911" y="3085640"/>
              <a:ext cx="1339200" cy="1273776"/>
              <a:chOff x="3396343" y="1469669"/>
              <a:chExt cx="1339200" cy="1273776"/>
            </a:xfrm>
          </p:grpSpPr>
          <p:sp>
            <p:nvSpPr>
              <p:cNvPr id="14" name="Freeform: Shape 59">
                <a:extLst>
                  <a:ext uri="{FF2B5EF4-FFF2-40B4-BE49-F238E27FC236}">
                    <a16:creationId xmlns:a16="http://schemas.microsoft.com/office/drawing/2014/main" id="{19CE0B6D-A805-45D3-B123-06BEF6C84E5D}"/>
                  </a:ext>
                </a:extLst>
              </p:cNvPr>
              <p:cNvSpPr/>
              <p:nvPr/>
            </p:nvSpPr>
            <p:spPr>
              <a:xfrm>
                <a:off x="3876514" y="1469669"/>
                <a:ext cx="378858" cy="440711"/>
              </a:xfrm>
              <a:custGeom>
                <a:avLst/>
                <a:gdLst>
                  <a:gd name="connsiteX0" fmla="*/ 57416 w 130806"/>
                  <a:gd name="connsiteY0" fmla="*/ 141 h 152162"/>
                  <a:gd name="connsiteX1" fmla="*/ 49408 w 130806"/>
                  <a:gd name="connsiteY1" fmla="*/ 435 h 152162"/>
                  <a:gd name="connsiteX2" fmla="*/ 2251 w 130806"/>
                  <a:gd name="connsiteY2" fmla="*/ 66319 h 152162"/>
                  <a:gd name="connsiteX3" fmla="*/ 21458 w 130806"/>
                  <a:gd name="connsiteY3" fmla="*/ 107269 h 152162"/>
                  <a:gd name="connsiteX4" fmla="*/ 22659 w 130806"/>
                  <a:gd name="connsiteY4" fmla="*/ 116853 h 152162"/>
                  <a:gd name="connsiteX5" fmla="*/ 12755 w 130806"/>
                  <a:gd name="connsiteY5" fmla="*/ 147299 h 152162"/>
                  <a:gd name="connsiteX6" fmla="*/ 12488 w 130806"/>
                  <a:gd name="connsiteY6" fmla="*/ 148140 h 152162"/>
                  <a:gd name="connsiteX7" fmla="*/ 13115 w 130806"/>
                  <a:gd name="connsiteY7" fmla="*/ 150969 h 152162"/>
                  <a:gd name="connsiteX8" fmla="*/ 15451 w 130806"/>
                  <a:gd name="connsiteY8" fmla="*/ 152224 h 152162"/>
                  <a:gd name="connsiteX9" fmla="*/ 80694 w 130806"/>
                  <a:gd name="connsiteY9" fmla="*/ 152224 h 152162"/>
                  <a:gd name="connsiteX10" fmla="*/ 82937 w 130806"/>
                  <a:gd name="connsiteY10" fmla="*/ 151103 h 152162"/>
                  <a:gd name="connsiteX11" fmla="*/ 83711 w 130806"/>
                  <a:gd name="connsiteY11" fmla="*/ 148433 h 152162"/>
                  <a:gd name="connsiteX12" fmla="*/ 85753 w 130806"/>
                  <a:gd name="connsiteY12" fmla="*/ 138970 h 152162"/>
                  <a:gd name="connsiteX13" fmla="*/ 96671 w 130806"/>
                  <a:gd name="connsiteY13" fmla="*/ 136447 h 152162"/>
                  <a:gd name="connsiteX14" fmla="*/ 110179 w 130806"/>
                  <a:gd name="connsiteY14" fmla="*/ 134045 h 152162"/>
                  <a:gd name="connsiteX15" fmla="*/ 117147 w 130806"/>
                  <a:gd name="connsiteY15" fmla="*/ 117160 h 152162"/>
                  <a:gd name="connsiteX16" fmla="*/ 118281 w 130806"/>
                  <a:gd name="connsiteY16" fmla="*/ 112061 h 152162"/>
                  <a:gd name="connsiteX17" fmla="*/ 119523 w 130806"/>
                  <a:gd name="connsiteY17" fmla="*/ 105934 h 152162"/>
                  <a:gd name="connsiteX18" fmla="*/ 120363 w 130806"/>
                  <a:gd name="connsiteY18" fmla="*/ 104667 h 152162"/>
                  <a:gd name="connsiteX19" fmla="*/ 122112 w 130806"/>
                  <a:gd name="connsiteY19" fmla="*/ 102851 h 152162"/>
                  <a:gd name="connsiteX20" fmla="*/ 121471 w 130806"/>
                  <a:gd name="connsiteY20" fmla="*/ 99194 h 152162"/>
                  <a:gd name="connsiteX21" fmla="*/ 119830 w 130806"/>
                  <a:gd name="connsiteY21" fmla="*/ 95857 h 152162"/>
                  <a:gd name="connsiteX22" fmla="*/ 120323 w 130806"/>
                  <a:gd name="connsiteY22" fmla="*/ 94629 h 152162"/>
                  <a:gd name="connsiteX23" fmla="*/ 126023 w 130806"/>
                  <a:gd name="connsiteY23" fmla="*/ 94402 h 152162"/>
                  <a:gd name="connsiteX24" fmla="*/ 131882 w 130806"/>
                  <a:gd name="connsiteY24" fmla="*/ 88676 h 152162"/>
                  <a:gd name="connsiteX25" fmla="*/ 125436 w 130806"/>
                  <a:gd name="connsiteY25" fmla="*/ 73607 h 152162"/>
                  <a:gd name="connsiteX26" fmla="*/ 119069 w 130806"/>
                  <a:gd name="connsiteY26" fmla="*/ 64477 h 152162"/>
                  <a:gd name="connsiteX27" fmla="*/ 118094 w 130806"/>
                  <a:gd name="connsiteY27" fmla="*/ 60686 h 152162"/>
                  <a:gd name="connsiteX28" fmla="*/ 118255 w 130806"/>
                  <a:gd name="connsiteY28" fmla="*/ 54506 h 152162"/>
                  <a:gd name="connsiteX29" fmla="*/ 114758 w 130806"/>
                  <a:gd name="connsiteY29" fmla="*/ 36327 h 152162"/>
                  <a:gd name="connsiteX30" fmla="*/ 115331 w 130806"/>
                  <a:gd name="connsiteY30" fmla="*/ 36701 h 152162"/>
                  <a:gd name="connsiteX31" fmla="*/ 119523 w 130806"/>
                  <a:gd name="connsiteY31" fmla="*/ 37408 h 152162"/>
                  <a:gd name="connsiteX32" fmla="*/ 122606 w 130806"/>
                  <a:gd name="connsiteY32" fmla="*/ 32323 h 152162"/>
                  <a:gd name="connsiteX33" fmla="*/ 86794 w 130806"/>
                  <a:gd name="connsiteY33" fmla="*/ 8657 h 152162"/>
                  <a:gd name="connsiteX34" fmla="*/ 57416 w 130806"/>
                  <a:gd name="connsiteY34" fmla="*/ 141 h 152162"/>
                  <a:gd name="connsiteX35" fmla="*/ 82590 w 130806"/>
                  <a:gd name="connsiteY35" fmla="*/ 17200 h 152162"/>
                  <a:gd name="connsiteX36" fmla="*/ 82590 w 130806"/>
                  <a:gd name="connsiteY36" fmla="*/ 17200 h 152162"/>
                  <a:gd name="connsiteX37" fmla="*/ 82803 w 130806"/>
                  <a:gd name="connsiteY37" fmla="*/ 17200 h 152162"/>
                  <a:gd name="connsiteX38" fmla="*/ 85473 w 130806"/>
                  <a:gd name="connsiteY38" fmla="*/ 17747 h 152162"/>
                  <a:gd name="connsiteX39" fmla="*/ 85473 w 130806"/>
                  <a:gd name="connsiteY39" fmla="*/ 17747 h 152162"/>
                  <a:gd name="connsiteX40" fmla="*/ 85686 w 130806"/>
                  <a:gd name="connsiteY40" fmla="*/ 17827 h 152162"/>
                  <a:gd name="connsiteX41" fmla="*/ 87248 w 130806"/>
                  <a:gd name="connsiteY41" fmla="*/ 18414 h 152162"/>
                  <a:gd name="connsiteX42" fmla="*/ 88089 w 130806"/>
                  <a:gd name="connsiteY42" fmla="*/ 18841 h 152162"/>
                  <a:gd name="connsiteX43" fmla="*/ 88810 w 130806"/>
                  <a:gd name="connsiteY43" fmla="*/ 20176 h 152162"/>
                  <a:gd name="connsiteX44" fmla="*/ 88810 w 130806"/>
                  <a:gd name="connsiteY44" fmla="*/ 20376 h 152162"/>
                  <a:gd name="connsiteX45" fmla="*/ 88489 w 130806"/>
                  <a:gd name="connsiteY45" fmla="*/ 21404 h 152162"/>
                  <a:gd name="connsiteX46" fmla="*/ 88489 w 130806"/>
                  <a:gd name="connsiteY46" fmla="*/ 21538 h 152162"/>
                  <a:gd name="connsiteX47" fmla="*/ 88917 w 130806"/>
                  <a:gd name="connsiteY47" fmla="*/ 22779 h 152162"/>
                  <a:gd name="connsiteX48" fmla="*/ 88917 w 130806"/>
                  <a:gd name="connsiteY48" fmla="*/ 22779 h 152162"/>
                  <a:gd name="connsiteX49" fmla="*/ 91733 w 130806"/>
                  <a:gd name="connsiteY49" fmla="*/ 25849 h 152162"/>
                  <a:gd name="connsiteX50" fmla="*/ 92961 w 130806"/>
                  <a:gd name="connsiteY50" fmla="*/ 26423 h 152162"/>
                  <a:gd name="connsiteX51" fmla="*/ 93081 w 130806"/>
                  <a:gd name="connsiteY51" fmla="*/ 26423 h 152162"/>
                  <a:gd name="connsiteX52" fmla="*/ 94135 w 130806"/>
                  <a:gd name="connsiteY52" fmla="*/ 26183 h 152162"/>
                  <a:gd name="connsiteX53" fmla="*/ 94309 w 130806"/>
                  <a:gd name="connsiteY53" fmla="*/ 26183 h 152162"/>
                  <a:gd name="connsiteX54" fmla="*/ 95564 w 130806"/>
                  <a:gd name="connsiteY54" fmla="*/ 26997 h 152162"/>
                  <a:gd name="connsiteX55" fmla="*/ 96431 w 130806"/>
                  <a:gd name="connsiteY55" fmla="*/ 29573 h 152162"/>
                  <a:gd name="connsiteX56" fmla="*/ 96431 w 130806"/>
                  <a:gd name="connsiteY56" fmla="*/ 29573 h 152162"/>
                  <a:gd name="connsiteX57" fmla="*/ 96431 w 130806"/>
                  <a:gd name="connsiteY57" fmla="*/ 29800 h 152162"/>
                  <a:gd name="connsiteX58" fmla="*/ 96431 w 130806"/>
                  <a:gd name="connsiteY58" fmla="*/ 29800 h 152162"/>
                  <a:gd name="connsiteX59" fmla="*/ 96685 w 130806"/>
                  <a:gd name="connsiteY59" fmla="*/ 31455 h 152162"/>
                  <a:gd name="connsiteX60" fmla="*/ 96685 w 130806"/>
                  <a:gd name="connsiteY60" fmla="*/ 32389 h 152162"/>
                  <a:gd name="connsiteX61" fmla="*/ 95897 w 130806"/>
                  <a:gd name="connsiteY61" fmla="*/ 33724 h 152162"/>
                  <a:gd name="connsiteX62" fmla="*/ 95697 w 130806"/>
                  <a:gd name="connsiteY62" fmla="*/ 33724 h 152162"/>
                  <a:gd name="connsiteX63" fmla="*/ 94629 w 130806"/>
                  <a:gd name="connsiteY63" fmla="*/ 33951 h 152162"/>
                  <a:gd name="connsiteX64" fmla="*/ 94509 w 130806"/>
                  <a:gd name="connsiteY64" fmla="*/ 33951 h 152162"/>
                  <a:gd name="connsiteX65" fmla="*/ 93655 w 130806"/>
                  <a:gd name="connsiteY65" fmla="*/ 34939 h 152162"/>
                  <a:gd name="connsiteX66" fmla="*/ 92614 w 130806"/>
                  <a:gd name="connsiteY66" fmla="*/ 38449 h 152162"/>
                  <a:gd name="connsiteX67" fmla="*/ 92387 w 130806"/>
                  <a:gd name="connsiteY67" fmla="*/ 38943 h 152162"/>
                  <a:gd name="connsiteX68" fmla="*/ 92507 w 130806"/>
                  <a:gd name="connsiteY68" fmla="*/ 40278 h 152162"/>
                  <a:gd name="connsiteX69" fmla="*/ 92601 w 130806"/>
                  <a:gd name="connsiteY69" fmla="*/ 40385 h 152162"/>
                  <a:gd name="connsiteX70" fmla="*/ 93321 w 130806"/>
                  <a:gd name="connsiteY70" fmla="*/ 41185 h 152162"/>
                  <a:gd name="connsiteX71" fmla="*/ 93455 w 130806"/>
                  <a:gd name="connsiteY71" fmla="*/ 41332 h 152162"/>
                  <a:gd name="connsiteX72" fmla="*/ 93375 w 130806"/>
                  <a:gd name="connsiteY72" fmla="*/ 42814 h 152162"/>
                  <a:gd name="connsiteX73" fmla="*/ 91559 w 130806"/>
                  <a:gd name="connsiteY73" fmla="*/ 44842 h 152162"/>
                  <a:gd name="connsiteX74" fmla="*/ 91559 w 130806"/>
                  <a:gd name="connsiteY74" fmla="*/ 44842 h 152162"/>
                  <a:gd name="connsiteX75" fmla="*/ 91373 w 130806"/>
                  <a:gd name="connsiteY75" fmla="*/ 45016 h 152162"/>
                  <a:gd name="connsiteX76" fmla="*/ 90038 w 130806"/>
                  <a:gd name="connsiteY76" fmla="*/ 46057 h 152162"/>
                  <a:gd name="connsiteX77" fmla="*/ 89250 w 130806"/>
                  <a:gd name="connsiteY77" fmla="*/ 46591 h 152162"/>
                  <a:gd name="connsiteX78" fmla="*/ 87755 w 130806"/>
                  <a:gd name="connsiteY78" fmla="*/ 46591 h 152162"/>
                  <a:gd name="connsiteX79" fmla="*/ 87595 w 130806"/>
                  <a:gd name="connsiteY79" fmla="*/ 46431 h 152162"/>
                  <a:gd name="connsiteX80" fmla="*/ 86874 w 130806"/>
                  <a:gd name="connsiteY80" fmla="*/ 45643 h 152162"/>
                  <a:gd name="connsiteX81" fmla="*/ 86781 w 130806"/>
                  <a:gd name="connsiteY81" fmla="*/ 45550 h 152162"/>
                  <a:gd name="connsiteX82" fmla="*/ 85446 w 130806"/>
                  <a:gd name="connsiteY82" fmla="*/ 45296 h 152162"/>
                  <a:gd name="connsiteX83" fmla="*/ 81348 w 130806"/>
                  <a:gd name="connsiteY83" fmla="*/ 46217 h 152162"/>
                  <a:gd name="connsiteX84" fmla="*/ 80254 w 130806"/>
                  <a:gd name="connsiteY84" fmla="*/ 46992 h 152162"/>
                  <a:gd name="connsiteX85" fmla="*/ 80254 w 130806"/>
                  <a:gd name="connsiteY85" fmla="*/ 47098 h 152162"/>
                  <a:gd name="connsiteX86" fmla="*/ 79934 w 130806"/>
                  <a:gd name="connsiteY86" fmla="*/ 48126 h 152162"/>
                  <a:gd name="connsiteX87" fmla="*/ 79867 w 130806"/>
                  <a:gd name="connsiteY87" fmla="*/ 48326 h 152162"/>
                  <a:gd name="connsiteX88" fmla="*/ 78532 w 130806"/>
                  <a:gd name="connsiteY88" fmla="*/ 48994 h 152162"/>
                  <a:gd name="connsiteX89" fmla="*/ 75863 w 130806"/>
                  <a:gd name="connsiteY89" fmla="*/ 48446 h 152162"/>
                  <a:gd name="connsiteX90" fmla="*/ 75863 w 130806"/>
                  <a:gd name="connsiteY90" fmla="*/ 48446 h 152162"/>
                  <a:gd name="connsiteX91" fmla="*/ 75636 w 130806"/>
                  <a:gd name="connsiteY91" fmla="*/ 48446 h 152162"/>
                  <a:gd name="connsiteX92" fmla="*/ 74074 w 130806"/>
                  <a:gd name="connsiteY92" fmla="*/ 47846 h 152162"/>
                  <a:gd name="connsiteX93" fmla="*/ 73220 w 130806"/>
                  <a:gd name="connsiteY93" fmla="*/ 47418 h 152162"/>
                  <a:gd name="connsiteX94" fmla="*/ 72526 w 130806"/>
                  <a:gd name="connsiteY94" fmla="*/ 46084 h 152162"/>
                  <a:gd name="connsiteX95" fmla="*/ 72526 w 130806"/>
                  <a:gd name="connsiteY95" fmla="*/ 45870 h 152162"/>
                  <a:gd name="connsiteX96" fmla="*/ 72859 w 130806"/>
                  <a:gd name="connsiteY96" fmla="*/ 44842 h 152162"/>
                  <a:gd name="connsiteX97" fmla="*/ 72859 w 130806"/>
                  <a:gd name="connsiteY97" fmla="*/ 44709 h 152162"/>
                  <a:gd name="connsiteX98" fmla="*/ 72406 w 130806"/>
                  <a:gd name="connsiteY98" fmla="*/ 43468 h 152162"/>
                  <a:gd name="connsiteX99" fmla="*/ 72406 w 130806"/>
                  <a:gd name="connsiteY99" fmla="*/ 43468 h 152162"/>
                  <a:gd name="connsiteX100" fmla="*/ 69602 w 130806"/>
                  <a:gd name="connsiteY100" fmla="*/ 40398 h 152162"/>
                  <a:gd name="connsiteX101" fmla="*/ 68388 w 130806"/>
                  <a:gd name="connsiteY101" fmla="*/ 39837 h 152162"/>
                  <a:gd name="connsiteX102" fmla="*/ 68255 w 130806"/>
                  <a:gd name="connsiteY102" fmla="*/ 39837 h 152162"/>
                  <a:gd name="connsiteX103" fmla="*/ 67213 w 130806"/>
                  <a:gd name="connsiteY103" fmla="*/ 40051 h 152162"/>
                  <a:gd name="connsiteX104" fmla="*/ 67013 w 130806"/>
                  <a:gd name="connsiteY104" fmla="*/ 40051 h 152162"/>
                  <a:gd name="connsiteX105" fmla="*/ 65772 w 130806"/>
                  <a:gd name="connsiteY105" fmla="*/ 39250 h 152162"/>
                  <a:gd name="connsiteX106" fmla="*/ 64918 w 130806"/>
                  <a:gd name="connsiteY106" fmla="*/ 36661 h 152162"/>
                  <a:gd name="connsiteX107" fmla="*/ 64918 w 130806"/>
                  <a:gd name="connsiteY107" fmla="*/ 36661 h 152162"/>
                  <a:gd name="connsiteX108" fmla="*/ 64918 w 130806"/>
                  <a:gd name="connsiteY108" fmla="*/ 36433 h 152162"/>
                  <a:gd name="connsiteX109" fmla="*/ 64918 w 130806"/>
                  <a:gd name="connsiteY109" fmla="*/ 36433 h 152162"/>
                  <a:gd name="connsiteX110" fmla="*/ 64651 w 130806"/>
                  <a:gd name="connsiteY110" fmla="*/ 34792 h 152162"/>
                  <a:gd name="connsiteX111" fmla="*/ 64651 w 130806"/>
                  <a:gd name="connsiteY111" fmla="*/ 33844 h 152162"/>
                  <a:gd name="connsiteX112" fmla="*/ 65451 w 130806"/>
                  <a:gd name="connsiteY112" fmla="*/ 32576 h 152162"/>
                  <a:gd name="connsiteX113" fmla="*/ 65652 w 130806"/>
                  <a:gd name="connsiteY113" fmla="*/ 32576 h 152162"/>
                  <a:gd name="connsiteX114" fmla="*/ 66706 w 130806"/>
                  <a:gd name="connsiteY114" fmla="*/ 32336 h 152162"/>
                  <a:gd name="connsiteX115" fmla="*/ 66840 w 130806"/>
                  <a:gd name="connsiteY115" fmla="*/ 32336 h 152162"/>
                  <a:gd name="connsiteX116" fmla="*/ 67694 w 130806"/>
                  <a:gd name="connsiteY116" fmla="*/ 31348 h 152162"/>
                  <a:gd name="connsiteX117" fmla="*/ 68722 w 130806"/>
                  <a:gd name="connsiteY117" fmla="*/ 27824 h 152162"/>
                  <a:gd name="connsiteX118" fmla="*/ 68948 w 130806"/>
                  <a:gd name="connsiteY118" fmla="*/ 27331 h 152162"/>
                  <a:gd name="connsiteX119" fmla="*/ 68842 w 130806"/>
                  <a:gd name="connsiteY119" fmla="*/ 25996 h 152162"/>
                  <a:gd name="connsiteX120" fmla="*/ 68748 w 130806"/>
                  <a:gd name="connsiteY120" fmla="*/ 25902 h 152162"/>
                  <a:gd name="connsiteX121" fmla="*/ 68028 w 130806"/>
                  <a:gd name="connsiteY121" fmla="*/ 25088 h 152162"/>
                  <a:gd name="connsiteX122" fmla="*/ 67907 w 130806"/>
                  <a:gd name="connsiteY122" fmla="*/ 24955 h 152162"/>
                  <a:gd name="connsiteX123" fmla="*/ 67907 w 130806"/>
                  <a:gd name="connsiteY123" fmla="*/ 23473 h 152162"/>
                  <a:gd name="connsiteX124" fmla="*/ 69723 w 130806"/>
                  <a:gd name="connsiteY124" fmla="*/ 21444 h 152162"/>
                  <a:gd name="connsiteX125" fmla="*/ 69723 w 130806"/>
                  <a:gd name="connsiteY125" fmla="*/ 21444 h 152162"/>
                  <a:gd name="connsiteX126" fmla="*/ 69910 w 130806"/>
                  <a:gd name="connsiteY126" fmla="*/ 21284 h 152162"/>
                  <a:gd name="connsiteX127" fmla="*/ 71244 w 130806"/>
                  <a:gd name="connsiteY127" fmla="*/ 20230 h 152162"/>
                  <a:gd name="connsiteX128" fmla="*/ 72032 w 130806"/>
                  <a:gd name="connsiteY128" fmla="*/ 19709 h 152162"/>
                  <a:gd name="connsiteX129" fmla="*/ 73527 w 130806"/>
                  <a:gd name="connsiteY129" fmla="*/ 19709 h 152162"/>
                  <a:gd name="connsiteX130" fmla="*/ 73687 w 130806"/>
                  <a:gd name="connsiteY130" fmla="*/ 19856 h 152162"/>
                  <a:gd name="connsiteX131" fmla="*/ 74421 w 130806"/>
                  <a:gd name="connsiteY131" fmla="*/ 20657 h 152162"/>
                  <a:gd name="connsiteX132" fmla="*/ 74514 w 130806"/>
                  <a:gd name="connsiteY132" fmla="*/ 20750 h 152162"/>
                  <a:gd name="connsiteX133" fmla="*/ 75849 w 130806"/>
                  <a:gd name="connsiteY133" fmla="*/ 20977 h 152162"/>
                  <a:gd name="connsiteX134" fmla="*/ 75716 w 130806"/>
                  <a:gd name="connsiteY134" fmla="*/ 20977 h 152162"/>
                  <a:gd name="connsiteX135" fmla="*/ 79907 w 130806"/>
                  <a:gd name="connsiteY135" fmla="*/ 20029 h 152162"/>
                  <a:gd name="connsiteX136" fmla="*/ 81001 w 130806"/>
                  <a:gd name="connsiteY136" fmla="*/ 19269 h 152162"/>
                  <a:gd name="connsiteX137" fmla="*/ 81001 w 130806"/>
                  <a:gd name="connsiteY137" fmla="*/ 19135 h 152162"/>
                  <a:gd name="connsiteX138" fmla="*/ 81322 w 130806"/>
                  <a:gd name="connsiteY138" fmla="*/ 18107 h 152162"/>
                  <a:gd name="connsiteX139" fmla="*/ 81322 w 130806"/>
                  <a:gd name="connsiteY139" fmla="*/ 17934 h 152162"/>
                  <a:gd name="connsiteX140" fmla="*/ 82416 w 130806"/>
                  <a:gd name="connsiteY140" fmla="*/ 17240 h 152162"/>
                  <a:gd name="connsiteX141" fmla="*/ 80561 w 130806"/>
                  <a:gd name="connsiteY141" fmla="*/ 25755 h 152162"/>
                  <a:gd name="connsiteX142" fmla="*/ 73420 w 130806"/>
                  <a:gd name="connsiteY142" fmla="*/ 33270 h 152162"/>
                  <a:gd name="connsiteX143" fmla="*/ 77731 w 130806"/>
                  <a:gd name="connsiteY143" fmla="*/ 39757 h 152162"/>
                  <a:gd name="connsiteX144" fmla="*/ 78425 w 130806"/>
                  <a:gd name="connsiteY144" fmla="*/ 40038 h 152162"/>
                  <a:gd name="connsiteX145" fmla="*/ 87555 w 130806"/>
                  <a:gd name="connsiteY145" fmla="*/ 35139 h 152162"/>
                  <a:gd name="connsiteX146" fmla="*/ 84232 w 130806"/>
                  <a:gd name="connsiteY146" fmla="*/ 26690 h 152162"/>
                  <a:gd name="connsiteX147" fmla="*/ 83764 w 130806"/>
                  <a:gd name="connsiteY147" fmla="*/ 26436 h 152162"/>
                  <a:gd name="connsiteX148" fmla="*/ 80561 w 130806"/>
                  <a:gd name="connsiteY148" fmla="*/ 25755 h 152162"/>
                  <a:gd name="connsiteX149" fmla="*/ 33137 w 130806"/>
                  <a:gd name="connsiteY149" fmla="*/ 26636 h 152162"/>
                  <a:gd name="connsiteX150" fmla="*/ 33377 w 130806"/>
                  <a:gd name="connsiteY150" fmla="*/ 26636 h 152162"/>
                  <a:gd name="connsiteX151" fmla="*/ 36380 w 130806"/>
                  <a:gd name="connsiteY151" fmla="*/ 27264 h 152162"/>
                  <a:gd name="connsiteX152" fmla="*/ 36380 w 130806"/>
                  <a:gd name="connsiteY152" fmla="*/ 27264 h 152162"/>
                  <a:gd name="connsiteX153" fmla="*/ 36634 w 130806"/>
                  <a:gd name="connsiteY153" fmla="*/ 27264 h 152162"/>
                  <a:gd name="connsiteX154" fmla="*/ 38396 w 130806"/>
                  <a:gd name="connsiteY154" fmla="*/ 27958 h 152162"/>
                  <a:gd name="connsiteX155" fmla="*/ 39344 w 130806"/>
                  <a:gd name="connsiteY155" fmla="*/ 28425 h 152162"/>
                  <a:gd name="connsiteX156" fmla="*/ 40144 w 130806"/>
                  <a:gd name="connsiteY156" fmla="*/ 29907 h 152162"/>
                  <a:gd name="connsiteX157" fmla="*/ 40144 w 130806"/>
                  <a:gd name="connsiteY157" fmla="*/ 30147 h 152162"/>
                  <a:gd name="connsiteX158" fmla="*/ 39771 w 130806"/>
                  <a:gd name="connsiteY158" fmla="*/ 31295 h 152162"/>
                  <a:gd name="connsiteX159" fmla="*/ 39771 w 130806"/>
                  <a:gd name="connsiteY159" fmla="*/ 31455 h 152162"/>
                  <a:gd name="connsiteX160" fmla="*/ 40251 w 130806"/>
                  <a:gd name="connsiteY160" fmla="*/ 32790 h 152162"/>
                  <a:gd name="connsiteX161" fmla="*/ 40251 w 130806"/>
                  <a:gd name="connsiteY161" fmla="*/ 32790 h 152162"/>
                  <a:gd name="connsiteX162" fmla="*/ 40251 w 130806"/>
                  <a:gd name="connsiteY162" fmla="*/ 32790 h 152162"/>
                  <a:gd name="connsiteX163" fmla="*/ 43414 w 130806"/>
                  <a:gd name="connsiteY163" fmla="*/ 36233 h 152162"/>
                  <a:gd name="connsiteX164" fmla="*/ 44749 w 130806"/>
                  <a:gd name="connsiteY164" fmla="*/ 36874 h 152162"/>
                  <a:gd name="connsiteX165" fmla="*/ 44909 w 130806"/>
                  <a:gd name="connsiteY165" fmla="*/ 36874 h 152162"/>
                  <a:gd name="connsiteX166" fmla="*/ 46084 w 130806"/>
                  <a:gd name="connsiteY166" fmla="*/ 36607 h 152162"/>
                  <a:gd name="connsiteX167" fmla="*/ 46298 w 130806"/>
                  <a:gd name="connsiteY167" fmla="*/ 36607 h 152162"/>
                  <a:gd name="connsiteX168" fmla="*/ 47713 w 130806"/>
                  <a:gd name="connsiteY168" fmla="*/ 37515 h 152162"/>
                  <a:gd name="connsiteX169" fmla="*/ 48674 w 130806"/>
                  <a:gd name="connsiteY169" fmla="*/ 40411 h 152162"/>
                  <a:gd name="connsiteX170" fmla="*/ 48674 w 130806"/>
                  <a:gd name="connsiteY170" fmla="*/ 40411 h 152162"/>
                  <a:gd name="connsiteX171" fmla="*/ 48674 w 130806"/>
                  <a:gd name="connsiteY171" fmla="*/ 40665 h 152162"/>
                  <a:gd name="connsiteX172" fmla="*/ 48954 w 130806"/>
                  <a:gd name="connsiteY172" fmla="*/ 42533 h 152162"/>
                  <a:gd name="connsiteX173" fmla="*/ 49034 w 130806"/>
                  <a:gd name="connsiteY173" fmla="*/ 43588 h 152162"/>
                  <a:gd name="connsiteX174" fmla="*/ 48140 w 130806"/>
                  <a:gd name="connsiteY174" fmla="*/ 45016 h 152162"/>
                  <a:gd name="connsiteX175" fmla="*/ 47899 w 130806"/>
                  <a:gd name="connsiteY175" fmla="*/ 45083 h 152162"/>
                  <a:gd name="connsiteX176" fmla="*/ 46711 w 130806"/>
                  <a:gd name="connsiteY176" fmla="*/ 45336 h 152162"/>
                  <a:gd name="connsiteX177" fmla="*/ 46578 w 130806"/>
                  <a:gd name="connsiteY177" fmla="*/ 45336 h 152162"/>
                  <a:gd name="connsiteX178" fmla="*/ 45617 w 130806"/>
                  <a:gd name="connsiteY178" fmla="*/ 46444 h 152162"/>
                  <a:gd name="connsiteX179" fmla="*/ 44456 w 130806"/>
                  <a:gd name="connsiteY179" fmla="*/ 50448 h 152162"/>
                  <a:gd name="connsiteX180" fmla="*/ 44202 w 130806"/>
                  <a:gd name="connsiteY180" fmla="*/ 51009 h 152162"/>
                  <a:gd name="connsiteX181" fmla="*/ 44322 w 130806"/>
                  <a:gd name="connsiteY181" fmla="*/ 52517 h 152162"/>
                  <a:gd name="connsiteX182" fmla="*/ 44429 w 130806"/>
                  <a:gd name="connsiteY182" fmla="*/ 52624 h 152162"/>
                  <a:gd name="connsiteX183" fmla="*/ 45243 w 130806"/>
                  <a:gd name="connsiteY183" fmla="*/ 53518 h 152162"/>
                  <a:gd name="connsiteX184" fmla="*/ 45390 w 130806"/>
                  <a:gd name="connsiteY184" fmla="*/ 53679 h 152162"/>
                  <a:gd name="connsiteX185" fmla="*/ 45310 w 130806"/>
                  <a:gd name="connsiteY185" fmla="*/ 55347 h 152162"/>
                  <a:gd name="connsiteX186" fmla="*/ 43268 w 130806"/>
                  <a:gd name="connsiteY186" fmla="*/ 57643 h 152162"/>
                  <a:gd name="connsiteX187" fmla="*/ 43268 w 130806"/>
                  <a:gd name="connsiteY187" fmla="*/ 57643 h 152162"/>
                  <a:gd name="connsiteX188" fmla="*/ 43067 w 130806"/>
                  <a:gd name="connsiteY188" fmla="*/ 57830 h 152162"/>
                  <a:gd name="connsiteX189" fmla="*/ 41599 w 130806"/>
                  <a:gd name="connsiteY189" fmla="*/ 59018 h 152162"/>
                  <a:gd name="connsiteX190" fmla="*/ 40718 w 130806"/>
                  <a:gd name="connsiteY190" fmla="*/ 59592 h 152162"/>
                  <a:gd name="connsiteX191" fmla="*/ 39037 w 130806"/>
                  <a:gd name="connsiteY191" fmla="*/ 59592 h 152162"/>
                  <a:gd name="connsiteX192" fmla="*/ 38863 w 130806"/>
                  <a:gd name="connsiteY192" fmla="*/ 59405 h 152162"/>
                  <a:gd name="connsiteX193" fmla="*/ 38049 w 130806"/>
                  <a:gd name="connsiteY193" fmla="*/ 58510 h 152162"/>
                  <a:gd name="connsiteX194" fmla="*/ 37942 w 130806"/>
                  <a:gd name="connsiteY194" fmla="*/ 58404 h 152162"/>
                  <a:gd name="connsiteX195" fmla="*/ 36487 w 130806"/>
                  <a:gd name="connsiteY195" fmla="*/ 58137 h 152162"/>
                  <a:gd name="connsiteX196" fmla="*/ 31882 w 130806"/>
                  <a:gd name="connsiteY196" fmla="*/ 59164 h 152162"/>
                  <a:gd name="connsiteX197" fmla="*/ 30641 w 130806"/>
                  <a:gd name="connsiteY197" fmla="*/ 60032 h 152162"/>
                  <a:gd name="connsiteX198" fmla="*/ 30641 w 130806"/>
                  <a:gd name="connsiteY198" fmla="*/ 60166 h 152162"/>
                  <a:gd name="connsiteX199" fmla="*/ 30280 w 130806"/>
                  <a:gd name="connsiteY199" fmla="*/ 61314 h 152162"/>
                  <a:gd name="connsiteX200" fmla="*/ 30280 w 130806"/>
                  <a:gd name="connsiteY200" fmla="*/ 61527 h 152162"/>
                  <a:gd name="connsiteX201" fmla="*/ 28812 w 130806"/>
                  <a:gd name="connsiteY201" fmla="*/ 62288 h 152162"/>
                  <a:gd name="connsiteX202" fmla="*/ 25796 w 130806"/>
                  <a:gd name="connsiteY202" fmla="*/ 61674 h 152162"/>
                  <a:gd name="connsiteX203" fmla="*/ 25796 w 130806"/>
                  <a:gd name="connsiteY203" fmla="*/ 61674 h 152162"/>
                  <a:gd name="connsiteX204" fmla="*/ 25555 w 130806"/>
                  <a:gd name="connsiteY204" fmla="*/ 61594 h 152162"/>
                  <a:gd name="connsiteX205" fmla="*/ 25555 w 130806"/>
                  <a:gd name="connsiteY205" fmla="*/ 61594 h 152162"/>
                  <a:gd name="connsiteX206" fmla="*/ 23807 w 130806"/>
                  <a:gd name="connsiteY206" fmla="*/ 60913 h 152162"/>
                  <a:gd name="connsiteX207" fmla="*/ 22846 w 130806"/>
                  <a:gd name="connsiteY207" fmla="*/ 60419 h 152162"/>
                  <a:gd name="connsiteX208" fmla="*/ 22058 w 130806"/>
                  <a:gd name="connsiteY208" fmla="*/ 58951 h 152162"/>
                  <a:gd name="connsiteX209" fmla="*/ 22125 w 130806"/>
                  <a:gd name="connsiteY209" fmla="*/ 58711 h 152162"/>
                  <a:gd name="connsiteX210" fmla="*/ 22486 w 130806"/>
                  <a:gd name="connsiteY210" fmla="*/ 57563 h 152162"/>
                  <a:gd name="connsiteX211" fmla="*/ 22486 w 130806"/>
                  <a:gd name="connsiteY211" fmla="*/ 57416 h 152162"/>
                  <a:gd name="connsiteX212" fmla="*/ 21978 w 130806"/>
                  <a:gd name="connsiteY212" fmla="*/ 56015 h 152162"/>
                  <a:gd name="connsiteX213" fmla="*/ 21978 w 130806"/>
                  <a:gd name="connsiteY213" fmla="*/ 56015 h 152162"/>
                  <a:gd name="connsiteX214" fmla="*/ 18815 w 130806"/>
                  <a:gd name="connsiteY214" fmla="*/ 52571 h 152162"/>
                  <a:gd name="connsiteX215" fmla="*/ 17480 w 130806"/>
                  <a:gd name="connsiteY215" fmla="*/ 51930 h 152162"/>
                  <a:gd name="connsiteX216" fmla="*/ 17320 w 130806"/>
                  <a:gd name="connsiteY216" fmla="*/ 51930 h 152162"/>
                  <a:gd name="connsiteX217" fmla="*/ 16145 w 130806"/>
                  <a:gd name="connsiteY217" fmla="*/ 52184 h 152162"/>
                  <a:gd name="connsiteX218" fmla="*/ 15932 w 130806"/>
                  <a:gd name="connsiteY218" fmla="*/ 52184 h 152162"/>
                  <a:gd name="connsiteX219" fmla="*/ 14597 w 130806"/>
                  <a:gd name="connsiteY219" fmla="*/ 51289 h 152162"/>
                  <a:gd name="connsiteX220" fmla="*/ 13636 w 130806"/>
                  <a:gd name="connsiteY220" fmla="*/ 48380 h 152162"/>
                  <a:gd name="connsiteX221" fmla="*/ 13636 w 130806"/>
                  <a:gd name="connsiteY221" fmla="*/ 48380 h 152162"/>
                  <a:gd name="connsiteX222" fmla="*/ 13636 w 130806"/>
                  <a:gd name="connsiteY222" fmla="*/ 48113 h 152162"/>
                  <a:gd name="connsiteX223" fmla="*/ 13342 w 130806"/>
                  <a:gd name="connsiteY223" fmla="*/ 46257 h 152162"/>
                  <a:gd name="connsiteX224" fmla="*/ 13342 w 130806"/>
                  <a:gd name="connsiteY224" fmla="*/ 45203 h 152162"/>
                  <a:gd name="connsiteX225" fmla="*/ 14223 w 130806"/>
                  <a:gd name="connsiteY225" fmla="*/ 43775 h 152162"/>
                  <a:gd name="connsiteX226" fmla="*/ 14464 w 130806"/>
                  <a:gd name="connsiteY226" fmla="*/ 43775 h 152162"/>
                  <a:gd name="connsiteX227" fmla="*/ 15652 w 130806"/>
                  <a:gd name="connsiteY227" fmla="*/ 43508 h 152162"/>
                  <a:gd name="connsiteX228" fmla="*/ 15798 w 130806"/>
                  <a:gd name="connsiteY228" fmla="*/ 43508 h 152162"/>
                  <a:gd name="connsiteX229" fmla="*/ 16746 w 130806"/>
                  <a:gd name="connsiteY229" fmla="*/ 42400 h 152162"/>
                  <a:gd name="connsiteX230" fmla="*/ 17894 w 130806"/>
                  <a:gd name="connsiteY230" fmla="*/ 38395 h 152162"/>
                  <a:gd name="connsiteX231" fmla="*/ 18161 w 130806"/>
                  <a:gd name="connsiteY231" fmla="*/ 37835 h 152162"/>
                  <a:gd name="connsiteX232" fmla="*/ 18041 w 130806"/>
                  <a:gd name="connsiteY232" fmla="*/ 36340 h 152162"/>
                  <a:gd name="connsiteX233" fmla="*/ 17947 w 130806"/>
                  <a:gd name="connsiteY233" fmla="*/ 36207 h 152162"/>
                  <a:gd name="connsiteX234" fmla="*/ 17133 w 130806"/>
                  <a:gd name="connsiteY234" fmla="*/ 35326 h 152162"/>
                  <a:gd name="connsiteX235" fmla="*/ 16973 w 130806"/>
                  <a:gd name="connsiteY235" fmla="*/ 35165 h 152162"/>
                  <a:gd name="connsiteX236" fmla="*/ 17066 w 130806"/>
                  <a:gd name="connsiteY236" fmla="*/ 33497 h 152162"/>
                  <a:gd name="connsiteX237" fmla="*/ 19095 w 130806"/>
                  <a:gd name="connsiteY237" fmla="*/ 31215 h 152162"/>
                  <a:gd name="connsiteX238" fmla="*/ 19095 w 130806"/>
                  <a:gd name="connsiteY238" fmla="*/ 31215 h 152162"/>
                  <a:gd name="connsiteX239" fmla="*/ 19309 w 130806"/>
                  <a:gd name="connsiteY239" fmla="*/ 31028 h 152162"/>
                  <a:gd name="connsiteX240" fmla="*/ 20764 w 130806"/>
                  <a:gd name="connsiteY240" fmla="*/ 29853 h 152162"/>
                  <a:gd name="connsiteX241" fmla="*/ 21645 w 130806"/>
                  <a:gd name="connsiteY241" fmla="*/ 29253 h 152162"/>
                  <a:gd name="connsiteX242" fmla="*/ 23340 w 130806"/>
                  <a:gd name="connsiteY242" fmla="*/ 29319 h 152162"/>
                  <a:gd name="connsiteX243" fmla="*/ 23500 w 130806"/>
                  <a:gd name="connsiteY243" fmla="*/ 29493 h 152162"/>
                  <a:gd name="connsiteX244" fmla="*/ 24328 w 130806"/>
                  <a:gd name="connsiteY244" fmla="*/ 30374 h 152162"/>
                  <a:gd name="connsiteX245" fmla="*/ 24421 w 130806"/>
                  <a:gd name="connsiteY245" fmla="*/ 30480 h 152162"/>
                  <a:gd name="connsiteX246" fmla="*/ 25916 w 130806"/>
                  <a:gd name="connsiteY246" fmla="*/ 30747 h 152162"/>
                  <a:gd name="connsiteX247" fmla="*/ 30481 w 130806"/>
                  <a:gd name="connsiteY247" fmla="*/ 29746 h 152162"/>
                  <a:gd name="connsiteX248" fmla="*/ 31722 w 130806"/>
                  <a:gd name="connsiteY248" fmla="*/ 28865 h 152162"/>
                  <a:gd name="connsiteX249" fmla="*/ 31722 w 130806"/>
                  <a:gd name="connsiteY249" fmla="*/ 28732 h 152162"/>
                  <a:gd name="connsiteX250" fmla="*/ 32082 w 130806"/>
                  <a:gd name="connsiteY250" fmla="*/ 27571 h 152162"/>
                  <a:gd name="connsiteX251" fmla="*/ 32082 w 130806"/>
                  <a:gd name="connsiteY251" fmla="*/ 27371 h 152162"/>
                  <a:gd name="connsiteX252" fmla="*/ 33324 w 130806"/>
                  <a:gd name="connsiteY252" fmla="*/ 26596 h 152162"/>
                  <a:gd name="connsiteX253" fmla="*/ 30855 w 130806"/>
                  <a:gd name="connsiteY253" fmla="*/ 36260 h 152162"/>
                  <a:gd name="connsiteX254" fmla="*/ 22819 w 130806"/>
                  <a:gd name="connsiteY254" fmla="*/ 44709 h 152162"/>
                  <a:gd name="connsiteX255" fmla="*/ 27664 w 130806"/>
                  <a:gd name="connsiteY255" fmla="*/ 52024 h 152162"/>
                  <a:gd name="connsiteX256" fmla="*/ 28452 w 130806"/>
                  <a:gd name="connsiteY256" fmla="*/ 52331 h 152162"/>
                  <a:gd name="connsiteX257" fmla="*/ 38863 w 130806"/>
                  <a:gd name="connsiteY257" fmla="*/ 47071 h 152162"/>
                  <a:gd name="connsiteX258" fmla="*/ 34992 w 130806"/>
                  <a:gd name="connsiteY258" fmla="*/ 37261 h 152162"/>
                  <a:gd name="connsiteX259" fmla="*/ 34445 w 130806"/>
                  <a:gd name="connsiteY259" fmla="*/ 36994 h 152162"/>
                  <a:gd name="connsiteX260" fmla="*/ 30801 w 130806"/>
                  <a:gd name="connsiteY260" fmla="*/ 36260 h 152162"/>
                  <a:gd name="connsiteX261" fmla="*/ 65558 w 130806"/>
                  <a:gd name="connsiteY261" fmla="*/ 45817 h 152162"/>
                  <a:gd name="connsiteX262" fmla="*/ 66666 w 130806"/>
                  <a:gd name="connsiteY262" fmla="*/ 45817 h 152162"/>
                  <a:gd name="connsiteX263" fmla="*/ 66666 w 130806"/>
                  <a:gd name="connsiteY263" fmla="*/ 45817 h 152162"/>
                  <a:gd name="connsiteX264" fmla="*/ 66920 w 130806"/>
                  <a:gd name="connsiteY264" fmla="*/ 45817 h 152162"/>
                  <a:gd name="connsiteX265" fmla="*/ 68708 w 130806"/>
                  <a:gd name="connsiteY265" fmla="*/ 46137 h 152162"/>
                  <a:gd name="connsiteX266" fmla="*/ 69683 w 130806"/>
                  <a:gd name="connsiteY266" fmla="*/ 46457 h 152162"/>
                  <a:gd name="connsiteX267" fmla="*/ 70697 w 130806"/>
                  <a:gd name="connsiteY267" fmla="*/ 47979 h 152162"/>
                  <a:gd name="connsiteX268" fmla="*/ 70697 w 130806"/>
                  <a:gd name="connsiteY268" fmla="*/ 48273 h 152162"/>
                  <a:gd name="connsiteX269" fmla="*/ 70497 w 130806"/>
                  <a:gd name="connsiteY269" fmla="*/ 50222 h 152162"/>
                  <a:gd name="connsiteX270" fmla="*/ 70497 w 130806"/>
                  <a:gd name="connsiteY270" fmla="*/ 50342 h 152162"/>
                  <a:gd name="connsiteX271" fmla="*/ 71191 w 130806"/>
                  <a:gd name="connsiteY271" fmla="*/ 51370 h 152162"/>
                  <a:gd name="connsiteX272" fmla="*/ 74688 w 130806"/>
                  <a:gd name="connsiteY272" fmla="*/ 53252 h 152162"/>
                  <a:gd name="connsiteX273" fmla="*/ 75943 w 130806"/>
                  <a:gd name="connsiteY273" fmla="*/ 53252 h 152162"/>
                  <a:gd name="connsiteX274" fmla="*/ 76023 w 130806"/>
                  <a:gd name="connsiteY274" fmla="*/ 53185 h 152162"/>
                  <a:gd name="connsiteX275" fmla="*/ 77544 w 130806"/>
                  <a:gd name="connsiteY275" fmla="*/ 51943 h 152162"/>
                  <a:gd name="connsiteX276" fmla="*/ 77745 w 130806"/>
                  <a:gd name="connsiteY276" fmla="*/ 51783 h 152162"/>
                  <a:gd name="connsiteX277" fmla="*/ 79560 w 130806"/>
                  <a:gd name="connsiteY277" fmla="*/ 51783 h 152162"/>
                  <a:gd name="connsiteX278" fmla="*/ 81722 w 130806"/>
                  <a:gd name="connsiteY278" fmla="*/ 53812 h 152162"/>
                  <a:gd name="connsiteX279" fmla="*/ 81722 w 130806"/>
                  <a:gd name="connsiteY279" fmla="*/ 53812 h 152162"/>
                  <a:gd name="connsiteX280" fmla="*/ 81896 w 130806"/>
                  <a:gd name="connsiteY280" fmla="*/ 54012 h 152162"/>
                  <a:gd name="connsiteX281" fmla="*/ 82910 w 130806"/>
                  <a:gd name="connsiteY281" fmla="*/ 55507 h 152162"/>
                  <a:gd name="connsiteX282" fmla="*/ 83404 w 130806"/>
                  <a:gd name="connsiteY282" fmla="*/ 56415 h 152162"/>
                  <a:gd name="connsiteX283" fmla="*/ 83017 w 130806"/>
                  <a:gd name="connsiteY283" fmla="*/ 58203 h 152162"/>
                  <a:gd name="connsiteX284" fmla="*/ 82790 w 130806"/>
                  <a:gd name="connsiteY284" fmla="*/ 58390 h 152162"/>
                  <a:gd name="connsiteX285" fmla="*/ 81282 w 130806"/>
                  <a:gd name="connsiteY285" fmla="*/ 59645 h 152162"/>
                  <a:gd name="connsiteX286" fmla="*/ 81202 w 130806"/>
                  <a:gd name="connsiteY286" fmla="*/ 59645 h 152162"/>
                  <a:gd name="connsiteX287" fmla="*/ 80961 w 130806"/>
                  <a:gd name="connsiteY287" fmla="*/ 60860 h 152162"/>
                  <a:gd name="connsiteX288" fmla="*/ 82109 w 130806"/>
                  <a:gd name="connsiteY288" fmla="*/ 64677 h 152162"/>
                  <a:gd name="connsiteX289" fmla="*/ 82963 w 130806"/>
                  <a:gd name="connsiteY289" fmla="*/ 65571 h 152162"/>
                  <a:gd name="connsiteX290" fmla="*/ 83084 w 130806"/>
                  <a:gd name="connsiteY290" fmla="*/ 65571 h 152162"/>
                  <a:gd name="connsiteX291" fmla="*/ 85019 w 130806"/>
                  <a:gd name="connsiteY291" fmla="*/ 65771 h 152162"/>
                  <a:gd name="connsiteX292" fmla="*/ 85299 w 130806"/>
                  <a:gd name="connsiteY292" fmla="*/ 65771 h 152162"/>
                  <a:gd name="connsiteX293" fmla="*/ 86634 w 130806"/>
                  <a:gd name="connsiteY293" fmla="*/ 67106 h 152162"/>
                  <a:gd name="connsiteX294" fmla="*/ 86728 w 130806"/>
                  <a:gd name="connsiteY294" fmla="*/ 70056 h 152162"/>
                  <a:gd name="connsiteX295" fmla="*/ 86728 w 130806"/>
                  <a:gd name="connsiteY295" fmla="*/ 70056 h 152162"/>
                  <a:gd name="connsiteX296" fmla="*/ 86728 w 130806"/>
                  <a:gd name="connsiteY296" fmla="*/ 70310 h 152162"/>
                  <a:gd name="connsiteX297" fmla="*/ 86728 w 130806"/>
                  <a:gd name="connsiteY297" fmla="*/ 70310 h 152162"/>
                  <a:gd name="connsiteX298" fmla="*/ 86394 w 130806"/>
                  <a:gd name="connsiteY298" fmla="*/ 72085 h 152162"/>
                  <a:gd name="connsiteX299" fmla="*/ 86087 w 130806"/>
                  <a:gd name="connsiteY299" fmla="*/ 73073 h 152162"/>
                  <a:gd name="connsiteX300" fmla="*/ 84552 w 130806"/>
                  <a:gd name="connsiteY300" fmla="*/ 74087 h 152162"/>
                  <a:gd name="connsiteX301" fmla="*/ 84258 w 130806"/>
                  <a:gd name="connsiteY301" fmla="*/ 74087 h 152162"/>
                  <a:gd name="connsiteX302" fmla="*/ 82309 w 130806"/>
                  <a:gd name="connsiteY302" fmla="*/ 73887 h 152162"/>
                  <a:gd name="connsiteX303" fmla="*/ 82203 w 130806"/>
                  <a:gd name="connsiteY303" fmla="*/ 73887 h 152162"/>
                  <a:gd name="connsiteX304" fmla="*/ 81175 w 130806"/>
                  <a:gd name="connsiteY304" fmla="*/ 74581 h 152162"/>
                  <a:gd name="connsiteX305" fmla="*/ 79293 w 130806"/>
                  <a:gd name="connsiteY305" fmla="*/ 78092 h 152162"/>
                  <a:gd name="connsiteX306" fmla="*/ 79293 w 130806"/>
                  <a:gd name="connsiteY306" fmla="*/ 79319 h 152162"/>
                  <a:gd name="connsiteX307" fmla="*/ 79293 w 130806"/>
                  <a:gd name="connsiteY307" fmla="*/ 79413 h 152162"/>
                  <a:gd name="connsiteX308" fmla="*/ 80534 w 130806"/>
                  <a:gd name="connsiteY308" fmla="*/ 80934 h 152162"/>
                  <a:gd name="connsiteX309" fmla="*/ 80708 w 130806"/>
                  <a:gd name="connsiteY309" fmla="*/ 81135 h 152162"/>
                  <a:gd name="connsiteX310" fmla="*/ 80708 w 130806"/>
                  <a:gd name="connsiteY310" fmla="*/ 82963 h 152162"/>
                  <a:gd name="connsiteX311" fmla="*/ 78666 w 130806"/>
                  <a:gd name="connsiteY311" fmla="*/ 85099 h 152162"/>
                  <a:gd name="connsiteX312" fmla="*/ 78666 w 130806"/>
                  <a:gd name="connsiteY312" fmla="*/ 85099 h 152162"/>
                  <a:gd name="connsiteX313" fmla="*/ 78465 w 130806"/>
                  <a:gd name="connsiteY313" fmla="*/ 85259 h 152162"/>
                  <a:gd name="connsiteX314" fmla="*/ 76970 w 130806"/>
                  <a:gd name="connsiteY314" fmla="*/ 86287 h 152162"/>
                  <a:gd name="connsiteX315" fmla="*/ 76063 w 130806"/>
                  <a:gd name="connsiteY315" fmla="*/ 86768 h 152162"/>
                  <a:gd name="connsiteX316" fmla="*/ 74274 w 130806"/>
                  <a:gd name="connsiteY316" fmla="*/ 86407 h 152162"/>
                  <a:gd name="connsiteX317" fmla="*/ 74074 w 130806"/>
                  <a:gd name="connsiteY317" fmla="*/ 86167 h 152162"/>
                  <a:gd name="connsiteX318" fmla="*/ 72833 w 130806"/>
                  <a:gd name="connsiteY318" fmla="*/ 84658 h 152162"/>
                  <a:gd name="connsiteX319" fmla="*/ 72753 w 130806"/>
                  <a:gd name="connsiteY319" fmla="*/ 84578 h 152162"/>
                  <a:gd name="connsiteX320" fmla="*/ 71538 w 130806"/>
                  <a:gd name="connsiteY320" fmla="*/ 84352 h 152162"/>
                  <a:gd name="connsiteX321" fmla="*/ 67734 w 130806"/>
                  <a:gd name="connsiteY321" fmla="*/ 85473 h 152162"/>
                  <a:gd name="connsiteX322" fmla="*/ 66840 w 130806"/>
                  <a:gd name="connsiteY322" fmla="*/ 86340 h 152162"/>
                  <a:gd name="connsiteX323" fmla="*/ 66840 w 130806"/>
                  <a:gd name="connsiteY323" fmla="*/ 86447 h 152162"/>
                  <a:gd name="connsiteX324" fmla="*/ 66639 w 130806"/>
                  <a:gd name="connsiteY324" fmla="*/ 88396 h 152162"/>
                  <a:gd name="connsiteX325" fmla="*/ 66639 w 130806"/>
                  <a:gd name="connsiteY325" fmla="*/ 88663 h 152162"/>
                  <a:gd name="connsiteX326" fmla="*/ 65385 w 130806"/>
                  <a:gd name="connsiteY326" fmla="*/ 89998 h 152162"/>
                  <a:gd name="connsiteX327" fmla="*/ 62421 w 130806"/>
                  <a:gd name="connsiteY327" fmla="*/ 90064 h 152162"/>
                  <a:gd name="connsiteX328" fmla="*/ 62421 w 130806"/>
                  <a:gd name="connsiteY328" fmla="*/ 90064 h 152162"/>
                  <a:gd name="connsiteX329" fmla="*/ 62168 w 130806"/>
                  <a:gd name="connsiteY329" fmla="*/ 90064 h 152162"/>
                  <a:gd name="connsiteX330" fmla="*/ 62168 w 130806"/>
                  <a:gd name="connsiteY330" fmla="*/ 90064 h 152162"/>
                  <a:gd name="connsiteX331" fmla="*/ 60393 w 130806"/>
                  <a:gd name="connsiteY331" fmla="*/ 89744 h 152162"/>
                  <a:gd name="connsiteX332" fmla="*/ 59405 w 130806"/>
                  <a:gd name="connsiteY332" fmla="*/ 89437 h 152162"/>
                  <a:gd name="connsiteX333" fmla="*/ 58404 w 130806"/>
                  <a:gd name="connsiteY333" fmla="*/ 87929 h 152162"/>
                  <a:gd name="connsiteX334" fmla="*/ 58404 w 130806"/>
                  <a:gd name="connsiteY334" fmla="*/ 87608 h 152162"/>
                  <a:gd name="connsiteX335" fmla="*/ 58604 w 130806"/>
                  <a:gd name="connsiteY335" fmla="*/ 85673 h 152162"/>
                  <a:gd name="connsiteX336" fmla="*/ 58604 w 130806"/>
                  <a:gd name="connsiteY336" fmla="*/ 85539 h 152162"/>
                  <a:gd name="connsiteX337" fmla="*/ 57897 w 130806"/>
                  <a:gd name="connsiteY337" fmla="*/ 84525 h 152162"/>
                  <a:gd name="connsiteX338" fmla="*/ 54400 w 130806"/>
                  <a:gd name="connsiteY338" fmla="*/ 82643 h 152162"/>
                  <a:gd name="connsiteX339" fmla="*/ 53158 w 130806"/>
                  <a:gd name="connsiteY339" fmla="*/ 82643 h 152162"/>
                  <a:gd name="connsiteX340" fmla="*/ 53052 w 130806"/>
                  <a:gd name="connsiteY340" fmla="*/ 82643 h 152162"/>
                  <a:gd name="connsiteX341" fmla="*/ 51543 w 130806"/>
                  <a:gd name="connsiteY341" fmla="*/ 83871 h 152162"/>
                  <a:gd name="connsiteX342" fmla="*/ 51343 w 130806"/>
                  <a:gd name="connsiteY342" fmla="*/ 84045 h 152162"/>
                  <a:gd name="connsiteX343" fmla="*/ 49514 w 130806"/>
                  <a:gd name="connsiteY343" fmla="*/ 84045 h 152162"/>
                  <a:gd name="connsiteX344" fmla="*/ 47379 w 130806"/>
                  <a:gd name="connsiteY344" fmla="*/ 82016 h 152162"/>
                  <a:gd name="connsiteX345" fmla="*/ 47379 w 130806"/>
                  <a:gd name="connsiteY345" fmla="*/ 82016 h 152162"/>
                  <a:gd name="connsiteX346" fmla="*/ 47219 w 130806"/>
                  <a:gd name="connsiteY346" fmla="*/ 81815 h 152162"/>
                  <a:gd name="connsiteX347" fmla="*/ 46191 w 130806"/>
                  <a:gd name="connsiteY347" fmla="*/ 80307 h 152162"/>
                  <a:gd name="connsiteX348" fmla="*/ 45710 w 130806"/>
                  <a:gd name="connsiteY348" fmla="*/ 79413 h 152162"/>
                  <a:gd name="connsiteX349" fmla="*/ 46071 w 130806"/>
                  <a:gd name="connsiteY349" fmla="*/ 77611 h 152162"/>
                  <a:gd name="connsiteX350" fmla="*/ 46311 w 130806"/>
                  <a:gd name="connsiteY350" fmla="*/ 77424 h 152162"/>
                  <a:gd name="connsiteX351" fmla="*/ 47819 w 130806"/>
                  <a:gd name="connsiteY351" fmla="*/ 76183 h 152162"/>
                  <a:gd name="connsiteX352" fmla="*/ 47913 w 130806"/>
                  <a:gd name="connsiteY352" fmla="*/ 76102 h 152162"/>
                  <a:gd name="connsiteX353" fmla="*/ 48140 w 130806"/>
                  <a:gd name="connsiteY353" fmla="*/ 74888 h 152162"/>
                  <a:gd name="connsiteX354" fmla="*/ 46992 w 130806"/>
                  <a:gd name="connsiteY354" fmla="*/ 71071 h 152162"/>
                  <a:gd name="connsiteX355" fmla="*/ 46137 w 130806"/>
                  <a:gd name="connsiteY355" fmla="*/ 70190 h 152162"/>
                  <a:gd name="connsiteX356" fmla="*/ 46031 w 130806"/>
                  <a:gd name="connsiteY356" fmla="*/ 70190 h 152162"/>
                  <a:gd name="connsiteX357" fmla="*/ 44082 w 130806"/>
                  <a:gd name="connsiteY357" fmla="*/ 70003 h 152162"/>
                  <a:gd name="connsiteX358" fmla="*/ 43815 w 130806"/>
                  <a:gd name="connsiteY358" fmla="*/ 70003 h 152162"/>
                  <a:gd name="connsiteX359" fmla="*/ 42480 w 130806"/>
                  <a:gd name="connsiteY359" fmla="*/ 68735 h 152162"/>
                  <a:gd name="connsiteX360" fmla="*/ 42400 w 130806"/>
                  <a:gd name="connsiteY360" fmla="*/ 65771 h 152162"/>
                  <a:gd name="connsiteX361" fmla="*/ 42400 w 130806"/>
                  <a:gd name="connsiteY361" fmla="*/ 65771 h 152162"/>
                  <a:gd name="connsiteX362" fmla="*/ 42400 w 130806"/>
                  <a:gd name="connsiteY362" fmla="*/ 65518 h 152162"/>
                  <a:gd name="connsiteX363" fmla="*/ 42734 w 130806"/>
                  <a:gd name="connsiteY363" fmla="*/ 63730 h 152162"/>
                  <a:gd name="connsiteX364" fmla="*/ 43041 w 130806"/>
                  <a:gd name="connsiteY364" fmla="*/ 62742 h 152162"/>
                  <a:gd name="connsiteX365" fmla="*/ 44576 w 130806"/>
                  <a:gd name="connsiteY365" fmla="*/ 61741 h 152162"/>
                  <a:gd name="connsiteX366" fmla="*/ 44883 w 130806"/>
                  <a:gd name="connsiteY366" fmla="*/ 61741 h 152162"/>
                  <a:gd name="connsiteX367" fmla="*/ 46832 w 130806"/>
                  <a:gd name="connsiteY367" fmla="*/ 61927 h 152162"/>
                  <a:gd name="connsiteX368" fmla="*/ 46925 w 130806"/>
                  <a:gd name="connsiteY368" fmla="*/ 61927 h 152162"/>
                  <a:gd name="connsiteX369" fmla="*/ 47953 w 130806"/>
                  <a:gd name="connsiteY369" fmla="*/ 61233 h 152162"/>
                  <a:gd name="connsiteX370" fmla="*/ 47953 w 130806"/>
                  <a:gd name="connsiteY370" fmla="*/ 61233 h 152162"/>
                  <a:gd name="connsiteX371" fmla="*/ 49848 w 130806"/>
                  <a:gd name="connsiteY371" fmla="*/ 57723 h 152162"/>
                  <a:gd name="connsiteX372" fmla="*/ 49848 w 130806"/>
                  <a:gd name="connsiteY372" fmla="*/ 56508 h 152162"/>
                  <a:gd name="connsiteX373" fmla="*/ 49848 w 130806"/>
                  <a:gd name="connsiteY373" fmla="*/ 56402 h 152162"/>
                  <a:gd name="connsiteX374" fmla="*/ 48620 w 130806"/>
                  <a:gd name="connsiteY374" fmla="*/ 54880 h 152162"/>
                  <a:gd name="connsiteX375" fmla="*/ 48460 w 130806"/>
                  <a:gd name="connsiteY375" fmla="*/ 54680 h 152162"/>
                  <a:gd name="connsiteX376" fmla="*/ 48460 w 130806"/>
                  <a:gd name="connsiteY376" fmla="*/ 52864 h 152162"/>
                  <a:gd name="connsiteX377" fmla="*/ 50502 w 130806"/>
                  <a:gd name="connsiteY377" fmla="*/ 50716 h 152162"/>
                  <a:gd name="connsiteX378" fmla="*/ 50502 w 130806"/>
                  <a:gd name="connsiteY378" fmla="*/ 50716 h 152162"/>
                  <a:gd name="connsiteX379" fmla="*/ 50689 w 130806"/>
                  <a:gd name="connsiteY379" fmla="*/ 50555 h 152162"/>
                  <a:gd name="connsiteX380" fmla="*/ 52184 w 130806"/>
                  <a:gd name="connsiteY380" fmla="*/ 49541 h 152162"/>
                  <a:gd name="connsiteX381" fmla="*/ 53105 w 130806"/>
                  <a:gd name="connsiteY381" fmla="*/ 49047 h 152162"/>
                  <a:gd name="connsiteX382" fmla="*/ 54880 w 130806"/>
                  <a:gd name="connsiteY382" fmla="*/ 49421 h 152162"/>
                  <a:gd name="connsiteX383" fmla="*/ 55094 w 130806"/>
                  <a:gd name="connsiteY383" fmla="*/ 49648 h 152162"/>
                  <a:gd name="connsiteX384" fmla="*/ 56322 w 130806"/>
                  <a:gd name="connsiteY384" fmla="*/ 51169 h 152162"/>
                  <a:gd name="connsiteX385" fmla="*/ 56322 w 130806"/>
                  <a:gd name="connsiteY385" fmla="*/ 51249 h 152162"/>
                  <a:gd name="connsiteX386" fmla="*/ 57563 w 130806"/>
                  <a:gd name="connsiteY386" fmla="*/ 51476 h 152162"/>
                  <a:gd name="connsiteX387" fmla="*/ 61367 w 130806"/>
                  <a:gd name="connsiteY387" fmla="*/ 50342 h 152162"/>
                  <a:gd name="connsiteX388" fmla="*/ 62248 w 130806"/>
                  <a:gd name="connsiteY388" fmla="*/ 49474 h 152162"/>
                  <a:gd name="connsiteX389" fmla="*/ 62248 w 130806"/>
                  <a:gd name="connsiteY389" fmla="*/ 49367 h 152162"/>
                  <a:gd name="connsiteX390" fmla="*/ 62448 w 130806"/>
                  <a:gd name="connsiteY390" fmla="*/ 47432 h 152162"/>
                  <a:gd name="connsiteX391" fmla="*/ 62448 w 130806"/>
                  <a:gd name="connsiteY391" fmla="*/ 47152 h 152162"/>
                  <a:gd name="connsiteX392" fmla="*/ 63783 w 130806"/>
                  <a:gd name="connsiteY392" fmla="*/ 45817 h 152162"/>
                  <a:gd name="connsiteX393" fmla="*/ 65612 w 130806"/>
                  <a:gd name="connsiteY393" fmla="*/ 45684 h 152162"/>
                  <a:gd name="connsiteX394" fmla="*/ 65612 w 130806"/>
                  <a:gd name="connsiteY394" fmla="*/ 45684 h 152162"/>
                  <a:gd name="connsiteX395" fmla="*/ 64490 w 130806"/>
                  <a:gd name="connsiteY395" fmla="*/ 58497 h 152162"/>
                  <a:gd name="connsiteX396" fmla="*/ 64170 w 130806"/>
                  <a:gd name="connsiteY396" fmla="*/ 58497 h 152162"/>
                  <a:gd name="connsiteX397" fmla="*/ 54987 w 130806"/>
                  <a:gd name="connsiteY397" fmla="*/ 68388 h 152162"/>
                  <a:gd name="connsiteX398" fmla="*/ 62421 w 130806"/>
                  <a:gd name="connsiteY398" fmla="*/ 77344 h 152162"/>
                  <a:gd name="connsiteX399" fmla="*/ 63383 w 130806"/>
                  <a:gd name="connsiteY399" fmla="*/ 77504 h 152162"/>
                  <a:gd name="connsiteX400" fmla="*/ 63609 w 130806"/>
                  <a:gd name="connsiteY400" fmla="*/ 77504 h 152162"/>
                  <a:gd name="connsiteX401" fmla="*/ 73981 w 130806"/>
                  <a:gd name="connsiteY401" fmla="*/ 68895 h 152162"/>
                  <a:gd name="connsiteX402" fmla="*/ 67267 w 130806"/>
                  <a:gd name="connsiteY402" fmla="*/ 58898 h 152162"/>
                  <a:gd name="connsiteX403" fmla="*/ 66573 w 130806"/>
                  <a:gd name="connsiteY403" fmla="*/ 58711 h 152162"/>
                  <a:gd name="connsiteX404" fmla="*/ 64424 w 130806"/>
                  <a:gd name="connsiteY404" fmla="*/ 58497 h 15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</a:cxnLst>
                <a:rect l="l" t="t" r="r" b="b"/>
                <a:pathLst>
                  <a:path w="130806" h="152162">
                    <a:moveTo>
                      <a:pt x="57416" y="141"/>
                    </a:moveTo>
                    <a:cubicBezTo>
                      <a:pt x="55027" y="141"/>
                      <a:pt x="52398" y="262"/>
                      <a:pt x="49408" y="435"/>
                    </a:cubicBezTo>
                    <a:cubicBezTo>
                      <a:pt x="16626" y="2344"/>
                      <a:pt x="-7266" y="29920"/>
                      <a:pt x="2251" y="66319"/>
                    </a:cubicBezTo>
                    <a:cubicBezTo>
                      <a:pt x="6068" y="81001"/>
                      <a:pt x="16546" y="93268"/>
                      <a:pt x="21458" y="107269"/>
                    </a:cubicBezTo>
                    <a:cubicBezTo>
                      <a:pt x="22592" y="110513"/>
                      <a:pt x="22793" y="111487"/>
                      <a:pt x="22659" y="116853"/>
                    </a:cubicBezTo>
                    <a:cubicBezTo>
                      <a:pt x="22512" y="126516"/>
                      <a:pt x="16572" y="137194"/>
                      <a:pt x="12755" y="147299"/>
                    </a:cubicBezTo>
                    <a:cubicBezTo>
                      <a:pt x="12648" y="147566"/>
                      <a:pt x="12555" y="147846"/>
                      <a:pt x="12488" y="148140"/>
                    </a:cubicBezTo>
                    <a:cubicBezTo>
                      <a:pt x="12341" y="149127"/>
                      <a:pt x="12555" y="150142"/>
                      <a:pt x="13115" y="150969"/>
                    </a:cubicBezTo>
                    <a:cubicBezTo>
                      <a:pt x="13649" y="151730"/>
                      <a:pt x="14517" y="152197"/>
                      <a:pt x="15451" y="152224"/>
                    </a:cubicBezTo>
                    <a:lnTo>
                      <a:pt x="80694" y="152224"/>
                    </a:lnTo>
                    <a:cubicBezTo>
                      <a:pt x="81575" y="152197"/>
                      <a:pt x="82390" y="151797"/>
                      <a:pt x="82937" y="151103"/>
                    </a:cubicBezTo>
                    <a:cubicBezTo>
                      <a:pt x="83511" y="150329"/>
                      <a:pt x="83778" y="149381"/>
                      <a:pt x="83711" y="148433"/>
                    </a:cubicBezTo>
                    <a:cubicBezTo>
                      <a:pt x="83564" y="145350"/>
                      <a:pt x="83044" y="142520"/>
                      <a:pt x="85753" y="138970"/>
                    </a:cubicBezTo>
                    <a:cubicBezTo>
                      <a:pt x="87315" y="136928"/>
                      <a:pt x="89304" y="136754"/>
                      <a:pt x="96671" y="136447"/>
                    </a:cubicBezTo>
                    <a:cubicBezTo>
                      <a:pt x="104039" y="136140"/>
                      <a:pt x="107510" y="135406"/>
                      <a:pt x="110179" y="134045"/>
                    </a:cubicBezTo>
                    <a:cubicBezTo>
                      <a:pt x="117707" y="130040"/>
                      <a:pt x="117440" y="121671"/>
                      <a:pt x="117147" y="117160"/>
                    </a:cubicBezTo>
                    <a:cubicBezTo>
                      <a:pt x="116853" y="112648"/>
                      <a:pt x="116079" y="114357"/>
                      <a:pt x="118281" y="112061"/>
                    </a:cubicBezTo>
                    <a:cubicBezTo>
                      <a:pt x="120003" y="110286"/>
                      <a:pt x="120404" y="108884"/>
                      <a:pt x="119523" y="105934"/>
                    </a:cubicBezTo>
                    <a:cubicBezTo>
                      <a:pt x="119389" y="105467"/>
                      <a:pt x="119603" y="105080"/>
                      <a:pt x="120363" y="104667"/>
                    </a:cubicBezTo>
                    <a:cubicBezTo>
                      <a:pt x="121098" y="104226"/>
                      <a:pt x="121698" y="103599"/>
                      <a:pt x="122112" y="102851"/>
                    </a:cubicBezTo>
                    <a:cubicBezTo>
                      <a:pt x="122472" y="102144"/>
                      <a:pt x="122512" y="101116"/>
                      <a:pt x="121471" y="99194"/>
                    </a:cubicBezTo>
                    <a:cubicBezTo>
                      <a:pt x="120724" y="98193"/>
                      <a:pt x="120163" y="97058"/>
                      <a:pt x="119830" y="95857"/>
                    </a:cubicBezTo>
                    <a:cubicBezTo>
                      <a:pt x="119669" y="95176"/>
                      <a:pt x="119683" y="94789"/>
                      <a:pt x="120323" y="94629"/>
                    </a:cubicBezTo>
                    <a:cubicBezTo>
                      <a:pt x="122205" y="94322"/>
                      <a:pt x="124128" y="94242"/>
                      <a:pt x="126023" y="94402"/>
                    </a:cubicBezTo>
                    <a:cubicBezTo>
                      <a:pt x="128973" y="94402"/>
                      <a:pt x="132336" y="92840"/>
                      <a:pt x="131882" y="88676"/>
                    </a:cubicBezTo>
                    <a:cubicBezTo>
                      <a:pt x="131429" y="84512"/>
                      <a:pt x="127878" y="78585"/>
                      <a:pt x="125436" y="73607"/>
                    </a:cubicBezTo>
                    <a:cubicBezTo>
                      <a:pt x="123887" y="70483"/>
                      <a:pt x="120964" y="67547"/>
                      <a:pt x="119069" y="64477"/>
                    </a:cubicBezTo>
                    <a:cubicBezTo>
                      <a:pt x="118441" y="63316"/>
                      <a:pt x="118094" y="62008"/>
                      <a:pt x="118094" y="60686"/>
                    </a:cubicBezTo>
                    <a:cubicBezTo>
                      <a:pt x="117974" y="58631"/>
                      <a:pt x="118028" y="56562"/>
                      <a:pt x="118255" y="54506"/>
                    </a:cubicBezTo>
                    <a:cubicBezTo>
                      <a:pt x="118602" y="51023"/>
                      <a:pt x="116920" y="43134"/>
                      <a:pt x="114758" y="36327"/>
                    </a:cubicBezTo>
                    <a:cubicBezTo>
                      <a:pt x="114931" y="36140"/>
                      <a:pt x="115185" y="36540"/>
                      <a:pt x="115331" y="36701"/>
                    </a:cubicBezTo>
                    <a:cubicBezTo>
                      <a:pt x="116386" y="37888"/>
                      <a:pt x="118135" y="38182"/>
                      <a:pt x="119523" y="37408"/>
                    </a:cubicBezTo>
                    <a:cubicBezTo>
                      <a:pt x="121351" y="36354"/>
                      <a:pt x="122512" y="34431"/>
                      <a:pt x="122606" y="32323"/>
                    </a:cubicBezTo>
                    <a:cubicBezTo>
                      <a:pt x="121965" y="17039"/>
                      <a:pt x="98460" y="8777"/>
                      <a:pt x="86794" y="8657"/>
                    </a:cubicBezTo>
                    <a:cubicBezTo>
                      <a:pt x="73901" y="1943"/>
                      <a:pt x="67774" y="88"/>
                      <a:pt x="57416" y="141"/>
                    </a:cubicBezTo>
                    <a:close/>
                    <a:moveTo>
                      <a:pt x="82590" y="17200"/>
                    </a:moveTo>
                    <a:lnTo>
                      <a:pt x="82590" y="17200"/>
                    </a:lnTo>
                    <a:cubicBezTo>
                      <a:pt x="82656" y="17186"/>
                      <a:pt x="82737" y="17186"/>
                      <a:pt x="82803" y="17200"/>
                    </a:cubicBezTo>
                    <a:cubicBezTo>
                      <a:pt x="83711" y="17293"/>
                      <a:pt x="84605" y="17480"/>
                      <a:pt x="85473" y="17747"/>
                    </a:cubicBezTo>
                    <a:lnTo>
                      <a:pt x="85473" y="17747"/>
                    </a:lnTo>
                    <a:lnTo>
                      <a:pt x="85686" y="17827"/>
                    </a:lnTo>
                    <a:cubicBezTo>
                      <a:pt x="86220" y="17987"/>
                      <a:pt x="86741" y="18187"/>
                      <a:pt x="87248" y="18414"/>
                    </a:cubicBezTo>
                    <a:lnTo>
                      <a:pt x="88089" y="18841"/>
                    </a:lnTo>
                    <a:cubicBezTo>
                      <a:pt x="88583" y="19095"/>
                      <a:pt x="88877" y="19629"/>
                      <a:pt x="88810" y="20176"/>
                    </a:cubicBezTo>
                    <a:lnTo>
                      <a:pt x="88810" y="20376"/>
                    </a:lnTo>
                    <a:lnTo>
                      <a:pt x="88489" y="21404"/>
                    </a:lnTo>
                    <a:cubicBezTo>
                      <a:pt x="88489" y="21444"/>
                      <a:pt x="88489" y="21498"/>
                      <a:pt x="88489" y="21538"/>
                    </a:cubicBezTo>
                    <a:cubicBezTo>
                      <a:pt x="88409" y="21992"/>
                      <a:pt x="88570" y="22472"/>
                      <a:pt x="88917" y="22779"/>
                    </a:cubicBezTo>
                    <a:lnTo>
                      <a:pt x="88917" y="22779"/>
                    </a:lnTo>
                    <a:cubicBezTo>
                      <a:pt x="90011" y="23647"/>
                      <a:pt x="90959" y="24688"/>
                      <a:pt x="91733" y="25849"/>
                    </a:cubicBezTo>
                    <a:cubicBezTo>
                      <a:pt x="92013" y="26249"/>
                      <a:pt x="92480" y="26463"/>
                      <a:pt x="92961" y="26423"/>
                    </a:cubicBezTo>
                    <a:lnTo>
                      <a:pt x="93081" y="26423"/>
                    </a:lnTo>
                    <a:lnTo>
                      <a:pt x="94135" y="26183"/>
                    </a:lnTo>
                    <a:lnTo>
                      <a:pt x="94309" y="26183"/>
                    </a:lnTo>
                    <a:cubicBezTo>
                      <a:pt x="94856" y="26142"/>
                      <a:pt x="95377" y="26476"/>
                      <a:pt x="95564" y="26997"/>
                    </a:cubicBezTo>
                    <a:cubicBezTo>
                      <a:pt x="95937" y="27824"/>
                      <a:pt x="96218" y="28692"/>
                      <a:pt x="96431" y="29573"/>
                    </a:cubicBezTo>
                    <a:lnTo>
                      <a:pt x="96431" y="29573"/>
                    </a:lnTo>
                    <a:lnTo>
                      <a:pt x="96431" y="29800"/>
                    </a:lnTo>
                    <a:lnTo>
                      <a:pt x="96431" y="29800"/>
                    </a:lnTo>
                    <a:cubicBezTo>
                      <a:pt x="96551" y="30347"/>
                      <a:pt x="96631" y="30894"/>
                      <a:pt x="96685" y="31455"/>
                    </a:cubicBezTo>
                    <a:cubicBezTo>
                      <a:pt x="96685" y="31775"/>
                      <a:pt x="96685" y="32095"/>
                      <a:pt x="96685" y="32389"/>
                    </a:cubicBezTo>
                    <a:cubicBezTo>
                      <a:pt x="96778" y="32963"/>
                      <a:pt x="96445" y="33524"/>
                      <a:pt x="95897" y="33724"/>
                    </a:cubicBezTo>
                    <a:lnTo>
                      <a:pt x="95697" y="33724"/>
                    </a:lnTo>
                    <a:lnTo>
                      <a:pt x="94629" y="33951"/>
                    </a:lnTo>
                    <a:lnTo>
                      <a:pt x="94509" y="33951"/>
                    </a:lnTo>
                    <a:cubicBezTo>
                      <a:pt x="94069" y="34111"/>
                      <a:pt x="93748" y="34485"/>
                      <a:pt x="93655" y="34939"/>
                    </a:cubicBezTo>
                    <a:cubicBezTo>
                      <a:pt x="93468" y="36153"/>
                      <a:pt x="93121" y="37328"/>
                      <a:pt x="92614" y="38449"/>
                    </a:cubicBezTo>
                    <a:cubicBezTo>
                      <a:pt x="92614" y="38623"/>
                      <a:pt x="92467" y="38783"/>
                      <a:pt x="92387" y="38943"/>
                    </a:cubicBezTo>
                    <a:cubicBezTo>
                      <a:pt x="92187" y="39384"/>
                      <a:pt x="92227" y="39891"/>
                      <a:pt x="92507" y="40278"/>
                    </a:cubicBezTo>
                    <a:lnTo>
                      <a:pt x="92601" y="40385"/>
                    </a:lnTo>
                    <a:lnTo>
                      <a:pt x="93321" y="41185"/>
                    </a:lnTo>
                    <a:lnTo>
                      <a:pt x="93455" y="41332"/>
                    </a:lnTo>
                    <a:cubicBezTo>
                      <a:pt x="93762" y="41786"/>
                      <a:pt x="93735" y="42400"/>
                      <a:pt x="93375" y="42814"/>
                    </a:cubicBezTo>
                    <a:cubicBezTo>
                      <a:pt x="92841" y="43548"/>
                      <a:pt x="92227" y="44229"/>
                      <a:pt x="91559" y="44842"/>
                    </a:cubicBezTo>
                    <a:lnTo>
                      <a:pt x="91559" y="44842"/>
                    </a:lnTo>
                    <a:lnTo>
                      <a:pt x="91373" y="45016"/>
                    </a:lnTo>
                    <a:cubicBezTo>
                      <a:pt x="90959" y="45390"/>
                      <a:pt x="90505" y="45737"/>
                      <a:pt x="90038" y="46057"/>
                    </a:cubicBezTo>
                    <a:cubicBezTo>
                      <a:pt x="89771" y="46257"/>
                      <a:pt x="89504" y="46431"/>
                      <a:pt x="89250" y="46591"/>
                    </a:cubicBezTo>
                    <a:cubicBezTo>
                      <a:pt x="88810" y="46925"/>
                      <a:pt x="88196" y="46925"/>
                      <a:pt x="87755" y="46591"/>
                    </a:cubicBezTo>
                    <a:lnTo>
                      <a:pt x="87595" y="46431"/>
                    </a:lnTo>
                    <a:lnTo>
                      <a:pt x="86874" y="45643"/>
                    </a:lnTo>
                    <a:cubicBezTo>
                      <a:pt x="86848" y="45603"/>
                      <a:pt x="86821" y="45577"/>
                      <a:pt x="86781" y="45550"/>
                    </a:cubicBezTo>
                    <a:cubicBezTo>
                      <a:pt x="86421" y="45230"/>
                      <a:pt x="85900" y="45136"/>
                      <a:pt x="85446" y="45296"/>
                    </a:cubicBezTo>
                    <a:cubicBezTo>
                      <a:pt x="84138" y="45817"/>
                      <a:pt x="82750" y="46124"/>
                      <a:pt x="81348" y="46217"/>
                    </a:cubicBezTo>
                    <a:cubicBezTo>
                      <a:pt x="80868" y="46257"/>
                      <a:pt x="80454" y="46551"/>
                      <a:pt x="80254" y="46992"/>
                    </a:cubicBezTo>
                    <a:lnTo>
                      <a:pt x="80254" y="47098"/>
                    </a:lnTo>
                    <a:lnTo>
                      <a:pt x="79934" y="48126"/>
                    </a:lnTo>
                    <a:cubicBezTo>
                      <a:pt x="79907" y="48193"/>
                      <a:pt x="79880" y="48260"/>
                      <a:pt x="79867" y="48326"/>
                    </a:cubicBezTo>
                    <a:cubicBezTo>
                      <a:pt x="79627" y="48820"/>
                      <a:pt x="79079" y="49087"/>
                      <a:pt x="78532" y="48994"/>
                    </a:cubicBezTo>
                    <a:cubicBezTo>
                      <a:pt x="77624" y="48900"/>
                      <a:pt x="76730" y="48713"/>
                      <a:pt x="75863" y="48446"/>
                    </a:cubicBezTo>
                    <a:lnTo>
                      <a:pt x="75863" y="48446"/>
                    </a:lnTo>
                    <a:lnTo>
                      <a:pt x="75636" y="48446"/>
                    </a:lnTo>
                    <a:cubicBezTo>
                      <a:pt x="75102" y="48273"/>
                      <a:pt x="74581" y="48072"/>
                      <a:pt x="74074" y="47846"/>
                    </a:cubicBezTo>
                    <a:lnTo>
                      <a:pt x="73220" y="47418"/>
                    </a:lnTo>
                    <a:cubicBezTo>
                      <a:pt x="72699" y="47192"/>
                      <a:pt x="72419" y="46631"/>
                      <a:pt x="72526" y="46084"/>
                    </a:cubicBezTo>
                    <a:cubicBezTo>
                      <a:pt x="72526" y="46084"/>
                      <a:pt x="72526" y="45964"/>
                      <a:pt x="72526" y="45870"/>
                    </a:cubicBezTo>
                    <a:lnTo>
                      <a:pt x="72859" y="44842"/>
                    </a:lnTo>
                    <a:lnTo>
                      <a:pt x="72859" y="44709"/>
                    </a:lnTo>
                    <a:cubicBezTo>
                      <a:pt x="72939" y="44242"/>
                      <a:pt x="72766" y="43775"/>
                      <a:pt x="72406" y="43468"/>
                    </a:cubicBezTo>
                    <a:cubicBezTo>
                      <a:pt x="72406" y="43468"/>
                      <a:pt x="72406" y="43468"/>
                      <a:pt x="72406" y="43468"/>
                    </a:cubicBezTo>
                    <a:cubicBezTo>
                      <a:pt x="71311" y="42600"/>
                      <a:pt x="70377" y="41559"/>
                      <a:pt x="69602" y="40398"/>
                    </a:cubicBezTo>
                    <a:cubicBezTo>
                      <a:pt x="69322" y="40011"/>
                      <a:pt x="68868" y="39797"/>
                      <a:pt x="68388" y="39837"/>
                    </a:cubicBezTo>
                    <a:lnTo>
                      <a:pt x="68255" y="39837"/>
                    </a:lnTo>
                    <a:lnTo>
                      <a:pt x="67213" y="40051"/>
                    </a:lnTo>
                    <a:lnTo>
                      <a:pt x="67013" y="40051"/>
                    </a:lnTo>
                    <a:cubicBezTo>
                      <a:pt x="66466" y="40091"/>
                      <a:pt x="65959" y="39757"/>
                      <a:pt x="65772" y="39250"/>
                    </a:cubicBezTo>
                    <a:cubicBezTo>
                      <a:pt x="65411" y="38422"/>
                      <a:pt x="65118" y="37555"/>
                      <a:pt x="64918" y="36661"/>
                    </a:cubicBezTo>
                    <a:lnTo>
                      <a:pt x="64918" y="36661"/>
                    </a:lnTo>
                    <a:lnTo>
                      <a:pt x="64918" y="36433"/>
                    </a:lnTo>
                    <a:lnTo>
                      <a:pt x="64918" y="36433"/>
                    </a:lnTo>
                    <a:cubicBezTo>
                      <a:pt x="64797" y="35886"/>
                      <a:pt x="64704" y="35339"/>
                      <a:pt x="64651" y="34792"/>
                    </a:cubicBezTo>
                    <a:cubicBezTo>
                      <a:pt x="64651" y="34458"/>
                      <a:pt x="64651" y="34138"/>
                      <a:pt x="64651" y="33844"/>
                    </a:cubicBezTo>
                    <a:cubicBezTo>
                      <a:pt x="64610" y="33297"/>
                      <a:pt x="64931" y="32776"/>
                      <a:pt x="65451" y="32576"/>
                    </a:cubicBezTo>
                    <a:lnTo>
                      <a:pt x="65652" y="32576"/>
                    </a:lnTo>
                    <a:lnTo>
                      <a:pt x="66706" y="32336"/>
                    </a:lnTo>
                    <a:lnTo>
                      <a:pt x="66840" y="32336"/>
                    </a:lnTo>
                    <a:cubicBezTo>
                      <a:pt x="67280" y="32176"/>
                      <a:pt x="67600" y="31802"/>
                      <a:pt x="67694" y="31348"/>
                    </a:cubicBezTo>
                    <a:cubicBezTo>
                      <a:pt x="67867" y="30133"/>
                      <a:pt x="68214" y="28946"/>
                      <a:pt x="68722" y="27824"/>
                    </a:cubicBezTo>
                    <a:cubicBezTo>
                      <a:pt x="68802" y="27664"/>
                      <a:pt x="68868" y="27491"/>
                      <a:pt x="68948" y="27331"/>
                    </a:cubicBezTo>
                    <a:cubicBezTo>
                      <a:pt x="69149" y="26903"/>
                      <a:pt x="69109" y="26396"/>
                      <a:pt x="68842" y="25996"/>
                    </a:cubicBezTo>
                    <a:lnTo>
                      <a:pt x="68748" y="25902"/>
                    </a:lnTo>
                    <a:lnTo>
                      <a:pt x="68028" y="25088"/>
                    </a:lnTo>
                    <a:lnTo>
                      <a:pt x="67907" y="24955"/>
                    </a:lnTo>
                    <a:cubicBezTo>
                      <a:pt x="67587" y="24514"/>
                      <a:pt x="67587" y="23914"/>
                      <a:pt x="67907" y="23473"/>
                    </a:cubicBezTo>
                    <a:cubicBezTo>
                      <a:pt x="68455" y="22739"/>
                      <a:pt x="69055" y="22071"/>
                      <a:pt x="69723" y="21444"/>
                    </a:cubicBezTo>
                    <a:lnTo>
                      <a:pt x="69723" y="21444"/>
                    </a:lnTo>
                    <a:lnTo>
                      <a:pt x="69910" y="21284"/>
                    </a:lnTo>
                    <a:cubicBezTo>
                      <a:pt x="70310" y="20924"/>
                      <a:pt x="70751" y="20563"/>
                      <a:pt x="71244" y="20230"/>
                    </a:cubicBezTo>
                    <a:lnTo>
                      <a:pt x="72032" y="19709"/>
                    </a:lnTo>
                    <a:cubicBezTo>
                      <a:pt x="72472" y="19375"/>
                      <a:pt x="73086" y="19375"/>
                      <a:pt x="73527" y="19709"/>
                    </a:cubicBezTo>
                    <a:lnTo>
                      <a:pt x="73687" y="19856"/>
                    </a:lnTo>
                    <a:lnTo>
                      <a:pt x="74421" y="20657"/>
                    </a:lnTo>
                    <a:cubicBezTo>
                      <a:pt x="74448" y="20697"/>
                      <a:pt x="74474" y="20723"/>
                      <a:pt x="74514" y="20750"/>
                    </a:cubicBezTo>
                    <a:cubicBezTo>
                      <a:pt x="74888" y="21057"/>
                      <a:pt x="75395" y="21150"/>
                      <a:pt x="75849" y="20977"/>
                    </a:cubicBezTo>
                    <a:lnTo>
                      <a:pt x="75716" y="20977"/>
                    </a:lnTo>
                    <a:cubicBezTo>
                      <a:pt x="77051" y="20443"/>
                      <a:pt x="78465" y="20123"/>
                      <a:pt x="79907" y="20029"/>
                    </a:cubicBezTo>
                    <a:cubicBezTo>
                      <a:pt x="80387" y="19989"/>
                      <a:pt x="80801" y="19696"/>
                      <a:pt x="81001" y="19269"/>
                    </a:cubicBezTo>
                    <a:lnTo>
                      <a:pt x="81001" y="19135"/>
                    </a:lnTo>
                    <a:lnTo>
                      <a:pt x="81322" y="18107"/>
                    </a:lnTo>
                    <a:cubicBezTo>
                      <a:pt x="81322" y="18054"/>
                      <a:pt x="81322" y="17987"/>
                      <a:pt x="81322" y="17934"/>
                    </a:cubicBezTo>
                    <a:cubicBezTo>
                      <a:pt x="81522" y="17507"/>
                      <a:pt x="81949" y="17240"/>
                      <a:pt x="82416" y="17240"/>
                    </a:cubicBezTo>
                    <a:close/>
                    <a:moveTo>
                      <a:pt x="80561" y="25755"/>
                    </a:moveTo>
                    <a:cubicBezTo>
                      <a:pt x="76517" y="25862"/>
                      <a:pt x="73327" y="29226"/>
                      <a:pt x="73420" y="33270"/>
                    </a:cubicBezTo>
                    <a:cubicBezTo>
                      <a:pt x="73500" y="36086"/>
                      <a:pt x="75168" y="38596"/>
                      <a:pt x="77731" y="39757"/>
                    </a:cubicBezTo>
                    <a:lnTo>
                      <a:pt x="78425" y="40038"/>
                    </a:lnTo>
                    <a:cubicBezTo>
                      <a:pt x="82296" y="41212"/>
                      <a:pt x="86394" y="39023"/>
                      <a:pt x="87555" y="35139"/>
                    </a:cubicBezTo>
                    <a:cubicBezTo>
                      <a:pt x="88543" y="31895"/>
                      <a:pt x="87168" y="28398"/>
                      <a:pt x="84232" y="26690"/>
                    </a:cubicBezTo>
                    <a:lnTo>
                      <a:pt x="83764" y="26436"/>
                    </a:lnTo>
                    <a:cubicBezTo>
                      <a:pt x="82763" y="25969"/>
                      <a:pt x="81669" y="25742"/>
                      <a:pt x="80561" y="25755"/>
                    </a:cubicBezTo>
                    <a:close/>
                    <a:moveTo>
                      <a:pt x="33137" y="26636"/>
                    </a:moveTo>
                    <a:lnTo>
                      <a:pt x="33377" y="26636"/>
                    </a:lnTo>
                    <a:cubicBezTo>
                      <a:pt x="34391" y="26756"/>
                      <a:pt x="35406" y="26970"/>
                      <a:pt x="36380" y="27264"/>
                    </a:cubicBezTo>
                    <a:lnTo>
                      <a:pt x="36380" y="27264"/>
                    </a:lnTo>
                    <a:lnTo>
                      <a:pt x="36634" y="27264"/>
                    </a:lnTo>
                    <a:cubicBezTo>
                      <a:pt x="37221" y="27464"/>
                      <a:pt x="37809" y="27691"/>
                      <a:pt x="38396" y="27958"/>
                    </a:cubicBezTo>
                    <a:cubicBezTo>
                      <a:pt x="38729" y="28105"/>
                      <a:pt x="39037" y="28265"/>
                      <a:pt x="39344" y="28425"/>
                    </a:cubicBezTo>
                    <a:cubicBezTo>
                      <a:pt x="39904" y="28692"/>
                      <a:pt x="40225" y="29293"/>
                      <a:pt x="40144" y="29907"/>
                    </a:cubicBezTo>
                    <a:lnTo>
                      <a:pt x="40144" y="30147"/>
                    </a:lnTo>
                    <a:lnTo>
                      <a:pt x="39771" y="31295"/>
                    </a:lnTo>
                    <a:cubicBezTo>
                      <a:pt x="39771" y="31295"/>
                      <a:pt x="39771" y="31401"/>
                      <a:pt x="39771" y="31455"/>
                    </a:cubicBezTo>
                    <a:cubicBezTo>
                      <a:pt x="39691" y="31949"/>
                      <a:pt x="39864" y="32456"/>
                      <a:pt x="40251" y="32790"/>
                    </a:cubicBezTo>
                    <a:lnTo>
                      <a:pt x="40251" y="32790"/>
                    </a:lnTo>
                    <a:lnTo>
                      <a:pt x="40251" y="32790"/>
                    </a:lnTo>
                    <a:cubicBezTo>
                      <a:pt x="41479" y="33764"/>
                      <a:pt x="42547" y="34925"/>
                      <a:pt x="43414" y="36233"/>
                    </a:cubicBezTo>
                    <a:cubicBezTo>
                      <a:pt x="43708" y="36674"/>
                      <a:pt x="44215" y="36914"/>
                      <a:pt x="44749" y="36874"/>
                    </a:cubicBezTo>
                    <a:lnTo>
                      <a:pt x="44909" y="36874"/>
                    </a:lnTo>
                    <a:lnTo>
                      <a:pt x="46084" y="36607"/>
                    </a:lnTo>
                    <a:lnTo>
                      <a:pt x="46298" y="36607"/>
                    </a:lnTo>
                    <a:cubicBezTo>
                      <a:pt x="46925" y="36567"/>
                      <a:pt x="47499" y="36927"/>
                      <a:pt x="47713" y="37515"/>
                    </a:cubicBezTo>
                    <a:cubicBezTo>
                      <a:pt x="48113" y="38449"/>
                      <a:pt x="48447" y="39423"/>
                      <a:pt x="48674" y="40411"/>
                    </a:cubicBezTo>
                    <a:lnTo>
                      <a:pt x="48674" y="40411"/>
                    </a:lnTo>
                    <a:lnTo>
                      <a:pt x="48674" y="40665"/>
                    </a:lnTo>
                    <a:cubicBezTo>
                      <a:pt x="48807" y="41279"/>
                      <a:pt x="48900" y="41906"/>
                      <a:pt x="48954" y="42533"/>
                    </a:cubicBezTo>
                    <a:cubicBezTo>
                      <a:pt x="48954" y="42907"/>
                      <a:pt x="48954" y="43254"/>
                      <a:pt x="49034" y="43588"/>
                    </a:cubicBezTo>
                    <a:cubicBezTo>
                      <a:pt x="49114" y="44215"/>
                      <a:pt x="48740" y="44816"/>
                      <a:pt x="48140" y="45016"/>
                    </a:cubicBezTo>
                    <a:lnTo>
                      <a:pt x="47899" y="45083"/>
                    </a:lnTo>
                    <a:lnTo>
                      <a:pt x="46711" y="45336"/>
                    </a:lnTo>
                    <a:lnTo>
                      <a:pt x="46578" y="45336"/>
                    </a:lnTo>
                    <a:cubicBezTo>
                      <a:pt x="46084" y="45510"/>
                      <a:pt x="45710" y="45924"/>
                      <a:pt x="45617" y="46444"/>
                    </a:cubicBezTo>
                    <a:cubicBezTo>
                      <a:pt x="45417" y="47832"/>
                      <a:pt x="45030" y="49180"/>
                      <a:pt x="44456" y="50448"/>
                    </a:cubicBezTo>
                    <a:lnTo>
                      <a:pt x="44202" y="51009"/>
                    </a:lnTo>
                    <a:cubicBezTo>
                      <a:pt x="43962" y="51490"/>
                      <a:pt x="44002" y="52077"/>
                      <a:pt x="44322" y="52517"/>
                    </a:cubicBezTo>
                    <a:lnTo>
                      <a:pt x="44429" y="52624"/>
                    </a:lnTo>
                    <a:lnTo>
                      <a:pt x="45243" y="53518"/>
                    </a:lnTo>
                    <a:cubicBezTo>
                      <a:pt x="45283" y="53572"/>
                      <a:pt x="45337" y="53639"/>
                      <a:pt x="45390" y="53679"/>
                    </a:cubicBezTo>
                    <a:cubicBezTo>
                      <a:pt x="45764" y="54186"/>
                      <a:pt x="45724" y="54880"/>
                      <a:pt x="45310" y="55347"/>
                    </a:cubicBezTo>
                    <a:cubicBezTo>
                      <a:pt x="44696" y="56175"/>
                      <a:pt x="44015" y="56949"/>
                      <a:pt x="43268" y="57643"/>
                    </a:cubicBezTo>
                    <a:lnTo>
                      <a:pt x="43268" y="57643"/>
                    </a:lnTo>
                    <a:lnTo>
                      <a:pt x="43067" y="57830"/>
                    </a:lnTo>
                    <a:cubicBezTo>
                      <a:pt x="42600" y="58257"/>
                      <a:pt x="42106" y="58644"/>
                      <a:pt x="41599" y="59018"/>
                    </a:cubicBezTo>
                    <a:cubicBezTo>
                      <a:pt x="41292" y="59231"/>
                      <a:pt x="41012" y="59418"/>
                      <a:pt x="40718" y="59592"/>
                    </a:cubicBezTo>
                    <a:cubicBezTo>
                      <a:pt x="40225" y="59992"/>
                      <a:pt x="39530" y="59992"/>
                      <a:pt x="39037" y="59592"/>
                    </a:cubicBezTo>
                    <a:lnTo>
                      <a:pt x="38863" y="59405"/>
                    </a:lnTo>
                    <a:lnTo>
                      <a:pt x="38049" y="58510"/>
                    </a:lnTo>
                    <a:lnTo>
                      <a:pt x="37942" y="58404"/>
                    </a:lnTo>
                    <a:cubicBezTo>
                      <a:pt x="37542" y="58057"/>
                      <a:pt x="36981" y="57963"/>
                      <a:pt x="36487" y="58137"/>
                    </a:cubicBezTo>
                    <a:cubicBezTo>
                      <a:pt x="35019" y="58724"/>
                      <a:pt x="33457" y="59058"/>
                      <a:pt x="31882" y="59164"/>
                    </a:cubicBezTo>
                    <a:cubicBezTo>
                      <a:pt x="31335" y="59205"/>
                      <a:pt x="30868" y="59538"/>
                      <a:pt x="30641" y="60032"/>
                    </a:cubicBezTo>
                    <a:cubicBezTo>
                      <a:pt x="30641" y="60072"/>
                      <a:pt x="30641" y="60125"/>
                      <a:pt x="30641" y="60166"/>
                    </a:cubicBezTo>
                    <a:lnTo>
                      <a:pt x="30280" y="61314"/>
                    </a:lnTo>
                    <a:cubicBezTo>
                      <a:pt x="30280" y="61380"/>
                      <a:pt x="30280" y="61460"/>
                      <a:pt x="30280" y="61527"/>
                    </a:cubicBezTo>
                    <a:cubicBezTo>
                      <a:pt x="30027" y="62087"/>
                      <a:pt x="29413" y="62408"/>
                      <a:pt x="28812" y="62288"/>
                    </a:cubicBezTo>
                    <a:cubicBezTo>
                      <a:pt x="27784" y="62181"/>
                      <a:pt x="26783" y="61981"/>
                      <a:pt x="25796" y="61674"/>
                    </a:cubicBezTo>
                    <a:lnTo>
                      <a:pt x="25796" y="61674"/>
                    </a:lnTo>
                    <a:lnTo>
                      <a:pt x="25555" y="61594"/>
                    </a:lnTo>
                    <a:lnTo>
                      <a:pt x="25555" y="61594"/>
                    </a:lnTo>
                    <a:cubicBezTo>
                      <a:pt x="24955" y="61407"/>
                      <a:pt x="24381" y="61180"/>
                      <a:pt x="23807" y="60913"/>
                    </a:cubicBezTo>
                    <a:lnTo>
                      <a:pt x="22846" y="60419"/>
                    </a:lnTo>
                    <a:cubicBezTo>
                      <a:pt x="22272" y="60179"/>
                      <a:pt x="21952" y="59565"/>
                      <a:pt x="22058" y="58951"/>
                    </a:cubicBezTo>
                    <a:lnTo>
                      <a:pt x="22125" y="58711"/>
                    </a:lnTo>
                    <a:lnTo>
                      <a:pt x="22486" y="57563"/>
                    </a:lnTo>
                    <a:lnTo>
                      <a:pt x="22486" y="57416"/>
                    </a:lnTo>
                    <a:cubicBezTo>
                      <a:pt x="22579" y="56895"/>
                      <a:pt x="22392" y="56362"/>
                      <a:pt x="21978" y="56015"/>
                    </a:cubicBezTo>
                    <a:cubicBezTo>
                      <a:pt x="21978" y="56015"/>
                      <a:pt x="21978" y="56015"/>
                      <a:pt x="21978" y="56015"/>
                    </a:cubicBezTo>
                    <a:cubicBezTo>
                      <a:pt x="20750" y="55040"/>
                      <a:pt x="19683" y="53879"/>
                      <a:pt x="18815" y="52571"/>
                    </a:cubicBezTo>
                    <a:cubicBezTo>
                      <a:pt x="18521" y="52130"/>
                      <a:pt x="18014" y="51890"/>
                      <a:pt x="17480" y="51930"/>
                    </a:cubicBezTo>
                    <a:lnTo>
                      <a:pt x="17320" y="51930"/>
                    </a:lnTo>
                    <a:lnTo>
                      <a:pt x="16145" y="52184"/>
                    </a:lnTo>
                    <a:lnTo>
                      <a:pt x="15932" y="52184"/>
                    </a:lnTo>
                    <a:cubicBezTo>
                      <a:pt x="15331" y="52210"/>
                      <a:pt x="14797" y="51850"/>
                      <a:pt x="14597" y="51289"/>
                    </a:cubicBezTo>
                    <a:cubicBezTo>
                      <a:pt x="14183" y="50355"/>
                      <a:pt x="13863" y="49381"/>
                      <a:pt x="13636" y="48380"/>
                    </a:cubicBezTo>
                    <a:lnTo>
                      <a:pt x="13636" y="48380"/>
                    </a:lnTo>
                    <a:lnTo>
                      <a:pt x="13636" y="48113"/>
                    </a:lnTo>
                    <a:cubicBezTo>
                      <a:pt x="13503" y="47499"/>
                      <a:pt x="13396" y="46885"/>
                      <a:pt x="13342" y="46257"/>
                    </a:cubicBezTo>
                    <a:cubicBezTo>
                      <a:pt x="13342" y="45884"/>
                      <a:pt x="13342" y="45537"/>
                      <a:pt x="13342" y="45203"/>
                    </a:cubicBezTo>
                    <a:cubicBezTo>
                      <a:pt x="13262" y="44576"/>
                      <a:pt x="13636" y="43988"/>
                      <a:pt x="14223" y="43775"/>
                    </a:cubicBezTo>
                    <a:lnTo>
                      <a:pt x="14464" y="43775"/>
                    </a:lnTo>
                    <a:lnTo>
                      <a:pt x="15652" y="43508"/>
                    </a:lnTo>
                    <a:lnTo>
                      <a:pt x="15798" y="43508"/>
                    </a:lnTo>
                    <a:cubicBezTo>
                      <a:pt x="16292" y="43334"/>
                      <a:pt x="16653" y="42907"/>
                      <a:pt x="16746" y="42400"/>
                    </a:cubicBezTo>
                    <a:cubicBezTo>
                      <a:pt x="16946" y="41012"/>
                      <a:pt x="17333" y="39677"/>
                      <a:pt x="17894" y="38395"/>
                    </a:cubicBezTo>
                    <a:cubicBezTo>
                      <a:pt x="17987" y="38195"/>
                      <a:pt x="18081" y="38022"/>
                      <a:pt x="18161" y="37835"/>
                    </a:cubicBezTo>
                    <a:cubicBezTo>
                      <a:pt x="18401" y="37355"/>
                      <a:pt x="18361" y="36780"/>
                      <a:pt x="18041" y="36340"/>
                    </a:cubicBezTo>
                    <a:cubicBezTo>
                      <a:pt x="18014" y="36287"/>
                      <a:pt x="17987" y="36247"/>
                      <a:pt x="17947" y="36207"/>
                    </a:cubicBezTo>
                    <a:lnTo>
                      <a:pt x="17133" y="35326"/>
                    </a:lnTo>
                    <a:cubicBezTo>
                      <a:pt x="17133" y="35326"/>
                      <a:pt x="17026" y="35232"/>
                      <a:pt x="16973" y="35165"/>
                    </a:cubicBezTo>
                    <a:cubicBezTo>
                      <a:pt x="16613" y="34658"/>
                      <a:pt x="16653" y="33964"/>
                      <a:pt x="17066" y="33497"/>
                    </a:cubicBezTo>
                    <a:cubicBezTo>
                      <a:pt x="17667" y="32670"/>
                      <a:pt x="18348" y="31909"/>
                      <a:pt x="19095" y="31215"/>
                    </a:cubicBezTo>
                    <a:lnTo>
                      <a:pt x="19095" y="31215"/>
                    </a:lnTo>
                    <a:lnTo>
                      <a:pt x="19309" y="31028"/>
                    </a:lnTo>
                    <a:cubicBezTo>
                      <a:pt x="19763" y="30601"/>
                      <a:pt x="20256" y="30214"/>
                      <a:pt x="20764" y="29853"/>
                    </a:cubicBezTo>
                    <a:cubicBezTo>
                      <a:pt x="21057" y="29640"/>
                      <a:pt x="21364" y="29439"/>
                      <a:pt x="21645" y="29253"/>
                    </a:cubicBezTo>
                    <a:cubicBezTo>
                      <a:pt x="22165" y="28906"/>
                      <a:pt x="22846" y="28932"/>
                      <a:pt x="23340" y="29319"/>
                    </a:cubicBezTo>
                    <a:cubicBezTo>
                      <a:pt x="23393" y="29386"/>
                      <a:pt x="23447" y="29439"/>
                      <a:pt x="23500" y="29493"/>
                    </a:cubicBezTo>
                    <a:lnTo>
                      <a:pt x="24328" y="30374"/>
                    </a:lnTo>
                    <a:cubicBezTo>
                      <a:pt x="24354" y="30414"/>
                      <a:pt x="24381" y="30454"/>
                      <a:pt x="24421" y="30480"/>
                    </a:cubicBezTo>
                    <a:cubicBezTo>
                      <a:pt x="24835" y="30841"/>
                      <a:pt x="25409" y="30948"/>
                      <a:pt x="25916" y="30747"/>
                    </a:cubicBezTo>
                    <a:cubicBezTo>
                      <a:pt x="27371" y="30173"/>
                      <a:pt x="28919" y="29840"/>
                      <a:pt x="30481" y="29746"/>
                    </a:cubicBezTo>
                    <a:cubicBezTo>
                      <a:pt x="31028" y="29693"/>
                      <a:pt x="31495" y="29359"/>
                      <a:pt x="31722" y="28865"/>
                    </a:cubicBezTo>
                    <a:cubicBezTo>
                      <a:pt x="31722" y="28825"/>
                      <a:pt x="31722" y="28772"/>
                      <a:pt x="31722" y="28732"/>
                    </a:cubicBezTo>
                    <a:lnTo>
                      <a:pt x="32082" y="27571"/>
                    </a:lnTo>
                    <a:lnTo>
                      <a:pt x="32082" y="27371"/>
                    </a:lnTo>
                    <a:cubicBezTo>
                      <a:pt x="32309" y="26890"/>
                      <a:pt x="32790" y="26583"/>
                      <a:pt x="33324" y="26596"/>
                    </a:cubicBezTo>
                    <a:close/>
                    <a:moveTo>
                      <a:pt x="30855" y="36260"/>
                    </a:moveTo>
                    <a:cubicBezTo>
                      <a:pt x="26303" y="36380"/>
                      <a:pt x="22699" y="40157"/>
                      <a:pt x="22819" y="44709"/>
                    </a:cubicBezTo>
                    <a:cubicBezTo>
                      <a:pt x="22899" y="47872"/>
                      <a:pt x="24781" y="50716"/>
                      <a:pt x="27664" y="52024"/>
                    </a:cubicBezTo>
                    <a:cubicBezTo>
                      <a:pt x="27931" y="52144"/>
                      <a:pt x="28198" y="52237"/>
                      <a:pt x="28452" y="52331"/>
                    </a:cubicBezTo>
                    <a:cubicBezTo>
                      <a:pt x="32776" y="53745"/>
                      <a:pt x="37435" y="51396"/>
                      <a:pt x="38863" y="47071"/>
                    </a:cubicBezTo>
                    <a:cubicBezTo>
                      <a:pt x="40104" y="43294"/>
                      <a:pt x="38476" y="39170"/>
                      <a:pt x="34992" y="37261"/>
                    </a:cubicBezTo>
                    <a:lnTo>
                      <a:pt x="34445" y="36994"/>
                    </a:lnTo>
                    <a:cubicBezTo>
                      <a:pt x="33297" y="36473"/>
                      <a:pt x="32056" y="36220"/>
                      <a:pt x="30801" y="36260"/>
                    </a:cubicBezTo>
                    <a:close/>
                    <a:moveTo>
                      <a:pt x="65558" y="45817"/>
                    </a:moveTo>
                    <a:cubicBezTo>
                      <a:pt x="65932" y="45790"/>
                      <a:pt x="66292" y="45790"/>
                      <a:pt x="66666" y="45817"/>
                    </a:cubicBezTo>
                    <a:lnTo>
                      <a:pt x="66666" y="45817"/>
                    </a:lnTo>
                    <a:lnTo>
                      <a:pt x="66920" y="45817"/>
                    </a:lnTo>
                    <a:cubicBezTo>
                      <a:pt x="67520" y="45884"/>
                      <a:pt x="68121" y="45991"/>
                      <a:pt x="68708" y="46137"/>
                    </a:cubicBezTo>
                    <a:cubicBezTo>
                      <a:pt x="69055" y="46231"/>
                      <a:pt x="69376" y="46351"/>
                      <a:pt x="69683" y="46457"/>
                    </a:cubicBezTo>
                    <a:cubicBezTo>
                      <a:pt x="70310" y="46685"/>
                      <a:pt x="70724" y="47299"/>
                      <a:pt x="70697" y="47979"/>
                    </a:cubicBezTo>
                    <a:cubicBezTo>
                      <a:pt x="70697" y="48046"/>
                      <a:pt x="70697" y="48153"/>
                      <a:pt x="70697" y="48273"/>
                    </a:cubicBezTo>
                    <a:cubicBezTo>
                      <a:pt x="70617" y="48994"/>
                      <a:pt x="70497" y="50222"/>
                      <a:pt x="70497" y="50222"/>
                    </a:cubicBezTo>
                    <a:lnTo>
                      <a:pt x="70497" y="50342"/>
                    </a:lnTo>
                    <a:cubicBezTo>
                      <a:pt x="70510" y="50795"/>
                      <a:pt x="70777" y="51196"/>
                      <a:pt x="71191" y="51370"/>
                    </a:cubicBezTo>
                    <a:cubicBezTo>
                      <a:pt x="72419" y="51863"/>
                      <a:pt x="73594" y="52491"/>
                      <a:pt x="74688" y="53252"/>
                    </a:cubicBezTo>
                    <a:cubicBezTo>
                      <a:pt x="75075" y="53505"/>
                      <a:pt x="75556" y="53505"/>
                      <a:pt x="75943" y="53252"/>
                    </a:cubicBezTo>
                    <a:lnTo>
                      <a:pt x="76023" y="53185"/>
                    </a:lnTo>
                    <a:lnTo>
                      <a:pt x="77544" y="51943"/>
                    </a:lnTo>
                    <a:lnTo>
                      <a:pt x="77745" y="51783"/>
                    </a:lnTo>
                    <a:cubicBezTo>
                      <a:pt x="78292" y="51396"/>
                      <a:pt x="79013" y="51396"/>
                      <a:pt x="79560" y="51783"/>
                    </a:cubicBezTo>
                    <a:cubicBezTo>
                      <a:pt x="80361" y="52371"/>
                      <a:pt x="81082" y="53051"/>
                      <a:pt x="81722" y="53812"/>
                    </a:cubicBezTo>
                    <a:lnTo>
                      <a:pt x="81722" y="53812"/>
                    </a:lnTo>
                    <a:lnTo>
                      <a:pt x="81896" y="54012"/>
                    </a:lnTo>
                    <a:cubicBezTo>
                      <a:pt x="82270" y="54493"/>
                      <a:pt x="82603" y="54987"/>
                      <a:pt x="82910" y="55507"/>
                    </a:cubicBezTo>
                    <a:cubicBezTo>
                      <a:pt x="83084" y="55814"/>
                      <a:pt x="83257" y="56121"/>
                      <a:pt x="83404" y="56415"/>
                    </a:cubicBezTo>
                    <a:cubicBezTo>
                      <a:pt x="83671" y="57029"/>
                      <a:pt x="83524" y="57750"/>
                      <a:pt x="83017" y="58203"/>
                    </a:cubicBezTo>
                    <a:lnTo>
                      <a:pt x="82790" y="58390"/>
                    </a:lnTo>
                    <a:lnTo>
                      <a:pt x="81282" y="59645"/>
                    </a:lnTo>
                    <a:lnTo>
                      <a:pt x="81202" y="59645"/>
                    </a:lnTo>
                    <a:cubicBezTo>
                      <a:pt x="80881" y="59965"/>
                      <a:pt x="80788" y="60446"/>
                      <a:pt x="80961" y="60860"/>
                    </a:cubicBezTo>
                    <a:cubicBezTo>
                      <a:pt x="81482" y="62087"/>
                      <a:pt x="81869" y="63369"/>
                      <a:pt x="82109" y="64677"/>
                    </a:cubicBezTo>
                    <a:cubicBezTo>
                      <a:pt x="82189" y="65117"/>
                      <a:pt x="82523" y="65464"/>
                      <a:pt x="82963" y="65571"/>
                    </a:cubicBezTo>
                    <a:lnTo>
                      <a:pt x="83084" y="65571"/>
                    </a:lnTo>
                    <a:lnTo>
                      <a:pt x="85019" y="65771"/>
                    </a:lnTo>
                    <a:lnTo>
                      <a:pt x="85299" y="65771"/>
                    </a:lnTo>
                    <a:cubicBezTo>
                      <a:pt x="85993" y="65865"/>
                      <a:pt x="86541" y="66412"/>
                      <a:pt x="86634" y="67106"/>
                    </a:cubicBezTo>
                    <a:cubicBezTo>
                      <a:pt x="86781" y="68081"/>
                      <a:pt x="86821" y="69069"/>
                      <a:pt x="86728" y="70056"/>
                    </a:cubicBezTo>
                    <a:lnTo>
                      <a:pt x="86728" y="70056"/>
                    </a:lnTo>
                    <a:lnTo>
                      <a:pt x="86728" y="70310"/>
                    </a:lnTo>
                    <a:lnTo>
                      <a:pt x="86728" y="70310"/>
                    </a:lnTo>
                    <a:cubicBezTo>
                      <a:pt x="86661" y="70910"/>
                      <a:pt x="86541" y="71498"/>
                      <a:pt x="86394" y="72085"/>
                    </a:cubicBezTo>
                    <a:cubicBezTo>
                      <a:pt x="86300" y="72432"/>
                      <a:pt x="86194" y="72753"/>
                      <a:pt x="86087" y="73073"/>
                    </a:cubicBezTo>
                    <a:cubicBezTo>
                      <a:pt x="85847" y="73700"/>
                      <a:pt x="85233" y="74114"/>
                      <a:pt x="84552" y="74087"/>
                    </a:cubicBezTo>
                    <a:lnTo>
                      <a:pt x="84258" y="74087"/>
                    </a:lnTo>
                    <a:lnTo>
                      <a:pt x="82309" y="73887"/>
                    </a:lnTo>
                    <a:lnTo>
                      <a:pt x="82203" y="73887"/>
                    </a:lnTo>
                    <a:cubicBezTo>
                      <a:pt x="81749" y="73900"/>
                      <a:pt x="81348" y="74167"/>
                      <a:pt x="81175" y="74581"/>
                    </a:cubicBezTo>
                    <a:cubicBezTo>
                      <a:pt x="80681" y="75822"/>
                      <a:pt x="80054" y="76997"/>
                      <a:pt x="79293" y="78092"/>
                    </a:cubicBezTo>
                    <a:cubicBezTo>
                      <a:pt x="79039" y="78465"/>
                      <a:pt x="79039" y="78946"/>
                      <a:pt x="79293" y="79319"/>
                    </a:cubicBezTo>
                    <a:cubicBezTo>
                      <a:pt x="79293" y="79346"/>
                      <a:pt x="79293" y="79386"/>
                      <a:pt x="79293" y="79413"/>
                    </a:cubicBezTo>
                    <a:lnTo>
                      <a:pt x="80534" y="80934"/>
                    </a:lnTo>
                    <a:lnTo>
                      <a:pt x="80708" y="81135"/>
                    </a:lnTo>
                    <a:cubicBezTo>
                      <a:pt x="81108" y="81682"/>
                      <a:pt x="81108" y="82416"/>
                      <a:pt x="80708" y="82963"/>
                    </a:cubicBezTo>
                    <a:cubicBezTo>
                      <a:pt x="80120" y="83751"/>
                      <a:pt x="79426" y="84471"/>
                      <a:pt x="78666" y="85099"/>
                    </a:cubicBezTo>
                    <a:lnTo>
                      <a:pt x="78666" y="85099"/>
                    </a:lnTo>
                    <a:lnTo>
                      <a:pt x="78465" y="85259"/>
                    </a:lnTo>
                    <a:cubicBezTo>
                      <a:pt x="77998" y="85633"/>
                      <a:pt x="77491" y="85980"/>
                      <a:pt x="76970" y="86287"/>
                    </a:cubicBezTo>
                    <a:cubicBezTo>
                      <a:pt x="76677" y="86474"/>
                      <a:pt x="76370" y="86634"/>
                      <a:pt x="76063" y="86768"/>
                    </a:cubicBezTo>
                    <a:cubicBezTo>
                      <a:pt x="75449" y="87048"/>
                      <a:pt x="74728" y="86901"/>
                      <a:pt x="74274" y="86407"/>
                    </a:cubicBezTo>
                    <a:lnTo>
                      <a:pt x="74074" y="86167"/>
                    </a:lnTo>
                    <a:cubicBezTo>
                      <a:pt x="73794" y="85846"/>
                      <a:pt x="72833" y="84658"/>
                      <a:pt x="72833" y="84658"/>
                    </a:cubicBezTo>
                    <a:cubicBezTo>
                      <a:pt x="72819" y="84632"/>
                      <a:pt x="72779" y="84592"/>
                      <a:pt x="72753" y="84578"/>
                    </a:cubicBezTo>
                    <a:cubicBezTo>
                      <a:pt x="72432" y="84258"/>
                      <a:pt x="71952" y="84178"/>
                      <a:pt x="71538" y="84352"/>
                    </a:cubicBezTo>
                    <a:cubicBezTo>
                      <a:pt x="70323" y="84872"/>
                      <a:pt x="69042" y="85246"/>
                      <a:pt x="67734" y="85473"/>
                    </a:cubicBezTo>
                    <a:cubicBezTo>
                      <a:pt x="67293" y="85566"/>
                      <a:pt x="66946" y="85900"/>
                      <a:pt x="66840" y="86340"/>
                    </a:cubicBezTo>
                    <a:cubicBezTo>
                      <a:pt x="66840" y="86340"/>
                      <a:pt x="66840" y="86340"/>
                      <a:pt x="66840" y="86447"/>
                    </a:cubicBezTo>
                    <a:lnTo>
                      <a:pt x="66639" y="88396"/>
                    </a:lnTo>
                    <a:cubicBezTo>
                      <a:pt x="66653" y="88489"/>
                      <a:pt x="66653" y="88569"/>
                      <a:pt x="66639" y="88663"/>
                    </a:cubicBezTo>
                    <a:cubicBezTo>
                      <a:pt x="66559" y="89330"/>
                      <a:pt x="66052" y="89877"/>
                      <a:pt x="65385" y="89998"/>
                    </a:cubicBezTo>
                    <a:cubicBezTo>
                      <a:pt x="64397" y="90131"/>
                      <a:pt x="63409" y="90158"/>
                      <a:pt x="62421" y="90064"/>
                    </a:cubicBezTo>
                    <a:lnTo>
                      <a:pt x="62421" y="90064"/>
                    </a:lnTo>
                    <a:lnTo>
                      <a:pt x="62168" y="90064"/>
                    </a:lnTo>
                    <a:lnTo>
                      <a:pt x="62168" y="90064"/>
                    </a:lnTo>
                    <a:cubicBezTo>
                      <a:pt x="61567" y="89998"/>
                      <a:pt x="60980" y="89891"/>
                      <a:pt x="60393" y="89744"/>
                    </a:cubicBezTo>
                    <a:cubicBezTo>
                      <a:pt x="60059" y="89664"/>
                      <a:pt x="59725" y="89557"/>
                      <a:pt x="59405" y="89437"/>
                    </a:cubicBezTo>
                    <a:cubicBezTo>
                      <a:pt x="58778" y="89210"/>
                      <a:pt x="58364" y="88596"/>
                      <a:pt x="58404" y="87929"/>
                    </a:cubicBezTo>
                    <a:cubicBezTo>
                      <a:pt x="58391" y="87822"/>
                      <a:pt x="58391" y="87715"/>
                      <a:pt x="58404" y="87608"/>
                    </a:cubicBezTo>
                    <a:cubicBezTo>
                      <a:pt x="58404" y="86901"/>
                      <a:pt x="58604" y="85673"/>
                      <a:pt x="58604" y="85673"/>
                    </a:cubicBezTo>
                    <a:lnTo>
                      <a:pt x="58604" y="85539"/>
                    </a:lnTo>
                    <a:cubicBezTo>
                      <a:pt x="58578" y="85099"/>
                      <a:pt x="58310" y="84699"/>
                      <a:pt x="57897" y="84525"/>
                    </a:cubicBezTo>
                    <a:cubicBezTo>
                      <a:pt x="56655" y="84031"/>
                      <a:pt x="55481" y="83404"/>
                      <a:pt x="54400" y="82643"/>
                    </a:cubicBezTo>
                    <a:cubicBezTo>
                      <a:pt x="54026" y="82389"/>
                      <a:pt x="53532" y="82389"/>
                      <a:pt x="53158" y="82643"/>
                    </a:cubicBezTo>
                    <a:lnTo>
                      <a:pt x="53052" y="82643"/>
                    </a:lnTo>
                    <a:lnTo>
                      <a:pt x="51543" y="83871"/>
                    </a:lnTo>
                    <a:lnTo>
                      <a:pt x="51343" y="84045"/>
                    </a:lnTo>
                    <a:cubicBezTo>
                      <a:pt x="50796" y="84445"/>
                      <a:pt x="50062" y="84445"/>
                      <a:pt x="49514" y="84045"/>
                    </a:cubicBezTo>
                    <a:cubicBezTo>
                      <a:pt x="48727" y="83457"/>
                      <a:pt x="48006" y="82776"/>
                      <a:pt x="47379" y="82016"/>
                    </a:cubicBezTo>
                    <a:lnTo>
                      <a:pt x="47379" y="82016"/>
                    </a:lnTo>
                    <a:lnTo>
                      <a:pt x="47219" y="81815"/>
                    </a:lnTo>
                    <a:cubicBezTo>
                      <a:pt x="46845" y="81335"/>
                      <a:pt x="46498" y="80841"/>
                      <a:pt x="46191" y="80307"/>
                    </a:cubicBezTo>
                    <a:cubicBezTo>
                      <a:pt x="46004" y="80000"/>
                      <a:pt x="45857" y="79707"/>
                      <a:pt x="45710" y="79413"/>
                    </a:cubicBezTo>
                    <a:cubicBezTo>
                      <a:pt x="45430" y="78799"/>
                      <a:pt x="45577" y="78065"/>
                      <a:pt x="46071" y="77611"/>
                    </a:cubicBezTo>
                    <a:lnTo>
                      <a:pt x="46311" y="77424"/>
                    </a:lnTo>
                    <a:lnTo>
                      <a:pt x="47819" y="76183"/>
                    </a:lnTo>
                    <a:lnTo>
                      <a:pt x="47913" y="76102"/>
                    </a:lnTo>
                    <a:cubicBezTo>
                      <a:pt x="48233" y="75782"/>
                      <a:pt x="48313" y="75302"/>
                      <a:pt x="48140" y="74888"/>
                    </a:cubicBezTo>
                    <a:cubicBezTo>
                      <a:pt x="47619" y="73660"/>
                      <a:pt x="47232" y="72379"/>
                      <a:pt x="46992" y="71071"/>
                    </a:cubicBezTo>
                    <a:cubicBezTo>
                      <a:pt x="46912" y="70630"/>
                      <a:pt x="46578" y="70283"/>
                      <a:pt x="46137" y="70190"/>
                    </a:cubicBezTo>
                    <a:lnTo>
                      <a:pt x="46031" y="70190"/>
                    </a:lnTo>
                    <a:lnTo>
                      <a:pt x="44082" y="70003"/>
                    </a:lnTo>
                    <a:lnTo>
                      <a:pt x="43815" y="70003"/>
                    </a:lnTo>
                    <a:cubicBezTo>
                      <a:pt x="43134" y="69923"/>
                      <a:pt x="42600" y="69402"/>
                      <a:pt x="42480" y="68735"/>
                    </a:cubicBezTo>
                    <a:cubicBezTo>
                      <a:pt x="42333" y="67760"/>
                      <a:pt x="42307" y="66759"/>
                      <a:pt x="42400" y="65771"/>
                    </a:cubicBezTo>
                    <a:lnTo>
                      <a:pt x="42400" y="65771"/>
                    </a:lnTo>
                    <a:lnTo>
                      <a:pt x="42400" y="65518"/>
                    </a:lnTo>
                    <a:cubicBezTo>
                      <a:pt x="42480" y="64917"/>
                      <a:pt x="42587" y="64317"/>
                      <a:pt x="42734" y="63730"/>
                    </a:cubicBezTo>
                    <a:cubicBezTo>
                      <a:pt x="42827" y="63382"/>
                      <a:pt x="42934" y="63062"/>
                      <a:pt x="43041" y="62742"/>
                    </a:cubicBezTo>
                    <a:cubicBezTo>
                      <a:pt x="43281" y="62114"/>
                      <a:pt x="43895" y="61701"/>
                      <a:pt x="44576" y="61741"/>
                    </a:cubicBezTo>
                    <a:lnTo>
                      <a:pt x="44883" y="61741"/>
                    </a:lnTo>
                    <a:lnTo>
                      <a:pt x="46832" y="61927"/>
                    </a:lnTo>
                    <a:lnTo>
                      <a:pt x="46925" y="61927"/>
                    </a:lnTo>
                    <a:cubicBezTo>
                      <a:pt x="47379" y="61914"/>
                      <a:pt x="47779" y="61647"/>
                      <a:pt x="47953" y="61233"/>
                    </a:cubicBezTo>
                    <a:lnTo>
                      <a:pt x="47953" y="61233"/>
                    </a:lnTo>
                    <a:cubicBezTo>
                      <a:pt x="48447" y="59992"/>
                      <a:pt x="49087" y="58817"/>
                      <a:pt x="49848" y="57723"/>
                    </a:cubicBezTo>
                    <a:cubicBezTo>
                      <a:pt x="50088" y="57349"/>
                      <a:pt x="50088" y="56882"/>
                      <a:pt x="49848" y="56508"/>
                    </a:cubicBezTo>
                    <a:cubicBezTo>
                      <a:pt x="49848" y="56468"/>
                      <a:pt x="49848" y="56441"/>
                      <a:pt x="49848" y="56402"/>
                    </a:cubicBezTo>
                    <a:lnTo>
                      <a:pt x="48620" y="54880"/>
                    </a:lnTo>
                    <a:lnTo>
                      <a:pt x="48460" y="54680"/>
                    </a:lnTo>
                    <a:cubicBezTo>
                      <a:pt x="48060" y="54146"/>
                      <a:pt x="48060" y="53398"/>
                      <a:pt x="48460" y="52864"/>
                    </a:cubicBezTo>
                    <a:cubicBezTo>
                      <a:pt x="49047" y="52064"/>
                      <a:pt x="49741" y="51343"/>
                      <a:pt x="50502" y="50716"/>
                    </a:cubicBezTo>
                    <a:lnTo>
                      <a:pt x="50502" y="50716"/>
                    </a:lnTo>
                    <a:lnTo>
                      <a:pt x="50689" y="50555"/>
                    </a:lnTo>
                    <a:cubicBezTo>
                      <a:pt x="51170" y="50182"/>
                      <a:pt x="51663" y="49848"/>
                      <a:pt x="52184" y="49541"/>
                    </a:cubicBezTo>
                    <a:cubicBezTo>
                      <a:pt x="52478" y="49354"/>
                      <a:pt x="52785" y="49194"/>
                      <a:pt x="53105" y="49047"/>
                    </a:cubicBezTo>
                    <a:cubicBezTo>
                      <a:pt x="53719" y="48767"/>
                      <a:pt x="54440" y="48914"/>
                      <a:pt x="54880" y="49421"/>
                    </a:cubicBezTo>
                    <a:cubicBezTo>
                      <a:pt x="54880" y="49421"/>
                      <a:pt x="55014" y="49541"/>
                      <a:pt x="55094" y="49648"/>
                    </a:cubicBezTo>
                    <a:lnTo>
                      <a:pt x="56322" y="51169"/>
                    </a:lnTo>
                    <a:lnTo>
                      <a:pt x="56322" y="51249"/>
                    </a:lnTo>
                    <a:cubicBezTo>
                      <a:pt x="56655" y="51556"/>
                      <a:pt x="57136" y="51650"/>
                      <a:pt x="57563" y="51476"/>
                    </a:cubicBezTo>
                    <a:cubicBezTo>
                      <a:pt x="58778" y="50956"/>
                      <a:pt x="60059" y="50569"/>
                      <a:pt x="61367" y="50342"/>
                    </a:cubicBezTo>
                    <a:cubicBezTo>
                      <a:pt x="61808" y="50248"/>
                      <a:pt x="62155" y="49915"/>
                      <a:pt x="62248" y="49474"/>
                    </a:cubicBezTo>
                    <a:cubicBezTo>
                      <a:pt x="62248" y="49434"/>
                      <a:pt x="62248" y="49407"/>
                      <a:pt x="62248" y="49367"/>
                    </a:cubicBezTo>
                    <a:lnTo>
                      <a:pt x="62448" y="47432"/>
                    </a:lnTo>
                    <a:cubicBezTo>
                      <a:pt x="62448" y="47339"/>
                      <a:pt x="62448" y="47245"/>
                      <a:pt x="62448" y="47152"/>
                    </a:cubicBezTo>
                    <a:cubicBezTo>
                      <a:pt x="62542" y="46457"/>
                      <a:pt x="63089" y="45910"/>
                      <a:pt x="63783" y="45817"/>
                    </a:cubicBezTo>
                    <a:cubicBezTo>
                      <a:pt x="64384" y="45737"/>
                      <a:pt x="64998" y="45684"/>
                      <a:pt x="65612" y="45684"/>
                    </a:cubicBezTo>
                    <a:lnTo>
                      <a:pt x="65612" y="45684"/>
                    </a:lnTo>
                    <a:close/>
                    <a:moveTo>
                      <a:pt x="64490" y="58497"/>
                    </a:moveTo>
                    <a:lnTo>
                      <a:pt x="64170" y="58497"/>
                    </a:lnTo>
                    <a:cubicBezTo>
                      <a:pt x="58898" y="58697"/>
                      <a:pt x="54787" y="63115"/>
                      <a:pt x="54987" y="68388"/>
                    </a:cubicBezTo>
                    <a:cubicBezTo>
                      <a:pt x="55147" y="72712"/>
                      <a:pt x="58190" y="76396"/>
                      <a:pt x="62421" y="77344"/>
                    </a:cubicBezTo>
                    <a:cubicBezTo>
                      <a:pt x="62742" y="77411"/>
                      <a:pt x="63062" y="77464"/>
                      <a:pt x="63383" y="77504"/>
                    </a:cubicBezTo>
                    <a:lnTo>
                      <a:pt x="63609" y="77504"/>
                    </a:lnTo>
                    <a:cubicBezTo>
                      <a:pt x="68855" y="77998"/>
                      <a:pt x="73500" y="74140"/>
                      <a:pt x="73981" y="68895"/>
                    </a:cubicBezTo>
                    <a:cubicBezTo>
                      <a:pt x="74394" y="64397"/>
                      <a:pt x="71591" y="60219"/>
                      <a:pt x="67267" y="58898"/>
                    </a:cubicBezTo>
                    <a:lnTo>
                      <a:pt x="66573" y="58711"/>
                    </a:lnTo>
                    <a:cubicBezTo>
                      <a:pt x="65865" y="58564"/>
                      <a:pt x="65144" y="58484"/>
                      <a:pt x="64424" y="58497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15" name="Rectangle 77">
                <a:extLst>
                  <a:ext uri="{FF2B5EF4-FFF2-40B4-BE49-F238E27FC236}">
                    <a16:creationId xmlns:a16="http://schemas.microsoft.com/office/drawing/2014/main" id="{6FE61587-7CA0-4E55-873A-DE8EA4FBAF3D}"/>
                  </a:ext>
                </a:extLst>
              </p:cNvPr>
              <p:cNvSpPr/>
              <p:nvPr/>
            </p:nvSpPr>
            <p:spPr>
              <a:xfrm>
                <a:off x="3396343" y="1999358"/>
                <a:ext cx="1339200" cy="7386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da-DK" sz="1400" dirty="0"/>
                  <a:t>Var der noget, I </a:t>
                </a:r>
                <a:r>
                  <a:rPr lang="da-DK" sz="1400" b="1" dirty="0"/>
                  <a:t>undrede jer </a:t>
                </a:r>
                <a:r>
                  <a:rPr lang="da-DK" sz="1400" dirty="0"/>
                  <a:t>over?</a:t>
                </a:r>
              </a:p>
            </p:txBody>
          </p:sp>
          <p:cxnSp>
            <p:nvCxnSpPr>
              <p:cNvPr id="16" name="Straight Connector 91">
                <a:extLst>
                  <a:ext uri="{FF2B5EF4-FFF2-40B4-BE49-F238E27FC236}">
                    <a16:creationId xmlns:a16="http://schemas.microsoft.com/office/drawing/2014/main" id="{062AE626-C632-4420-AED5-45106BB54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6472" y="1995474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94">
                <a:extLst>
                  <a:ext uri="{FF2B5EF4-FFF2-40B4-BE49-F238E27FC236}">
                    <a16:creationId xmlns:a16="http://schemas.microsoft.com/office/drawing/2014/main" id="{A9B326B7-E704-4366-B443-D9B08B9E2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6472" y="2743445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8">
              <a:extLst>
                <a:ext uri="{FF2B5EF4-FFF2-40B4-BE49-F238E27FC236}">
                  <a16:creationId xmlns:a16="http://schemas.microsoft.com/office/drawing/2014/main" id="{66CEAABC-88C1-4347-826F-4AFEA5A4E978}"/>
                </a:ext>
              </a:extLst>
            </p:cNvPr>
            <p:cNvGrpSpPr/>
            <p:nvPr/>
          </p:nvGrpSpPr>
          <p:grpSpPr>
            <a:xfrm>
              <a:off x="7499332" y="3085640"/>
              <a:ext cx="1339200" cy="1273776"/>
              <a:chOff x="5596676" y="1469669"/>
              <a:chExt cx="1339200" cy="1273776"/>
            </a:xfrm>
          </p:grpSpPr>
          <p:sp>
            <p:nvSpPr>
              <p:cNvPr id="19" name="Freeform: Shape 75">
                <a:extLst>
                  <a:ext uri="{FF2B5EF4-FFF2-40B4-BE49-F238E27FC236}">
                    <a16:creationId xmlns:a16="http://schemas.microsoft.com/office/drawing/2014/main" id="{45082079-5D84-4E9A-9DD9-560E7A04B79A}"/>
                  </a:ext>
                </a:extLst>
              </p:cNvPr>
              <p:cNvSpPr/>
              <p:nvPr/>
            </p:nvSpPr>
            <p:spPr>
              <a:xfrm>
                <a:off x="6136769" y="1469669"/>
                <a:ext cx="259014" cy="440711"/>
              </a:xfrm>
              <a:custGeom>
                <a:avLst/>
                <a:gdLst>
                  <a:gd name="connsiteX0" fmla="*/ 46603 w 89428"/>
                  <a:gd name="connsiteY0" fmla="*/ 141 h 152162"/>
                  <a:gd name="connsiteX1" fmla="*/ 30386 w 89428"/>
                  <a:gd name="connsiteY1" fmla="*/ 3024 h 152162"/>
                  <a:gd name="connsiteX2" fmla="*/ 17452 w 89428"/>
                  <a:gd name="connsiteY2" fmla="*/ 10165 h 152162"/>
                  <a:gd name="connsiteX3" fmla="*/ 7415 w 89428"/>
                  <a:gd name="connsiteY3" fmla="*/ 19295 h 152162"/>
                  <a:gd name="connsiteX4" fmla="*/ 3757 w 89428"/>
                  <a:gd name="connsiteY4" fmla="*/ 23766 h 152162"/>
                  <a:gd name="connsiteX5" fmla="*/ 140 w 89428"/>
                  <a:gd name="connsiteY5" fmla="*/ 33109 h 152162"/>
                  <a:gd name="connsiteX6" fmla="*/ 14196 w 89428"/>
                  <a:gd name="connsiteY6" fmla="*/ 47178 h 152162"/>
                  <a:gd name="connsiteX7" fmla="*/ 25621 w 89428"/>
                  <a:gd name="connsiteY7" fmla="*/ 41292 h 152162"/>
                  <a:gd name="connsiteX8" fmla="*/ 34884 w 89428"/>
                  <a:gd name="connsiteY8" fmla="*/ 33283 h 152162"/>
                  <a:gd name="connsiteX9" fmla="*/ 46603 w 89428"/>
                  <a:gd name="connsiteY9" fmla="*/ 29773 h 152162"/>
                  <a:gd name="connsiteX10" fmla="*/ 51942 w 89428"/>
                  <a:gd name="connsiteY10" fmla="*/ 30507 h 152162"/>
                  <a:gd name="connsiteX11" fmla="*/ 55866 w 89428"/>
                  <a:gd name="connsiteY11" fmla="*/ 32803 h 152162"/>
                  <a:gd name="connsiteX12" fmla="*/ 59591 w 89428"/>
                  <a:gd name="connsiteY12" fmla="*/ 38689 h 152162"/>
                  <a:gd name="connsiteX13" fmla="*/ 58896 w 89428"/>
                  <a:gd name="connsiteY13" fmla="*/ 44161 h 152162"/>
                  <a:gd name="connsiteX14" fmla="*/ 55546 w 89428"/>
                  <a:gd name="connsiteY14" fmla="*/ 49113 h 152162"/>
                  <a:gd name="connsiteX15" fmla="*/ 51328 w 89428"/>
                  <a:gd name="connsiteY15" fmla="*/ 53118 h 152162"/>
                  <a:gd name="connsiteX16" fmla="*/ 47924 w 89428"/>
                  <a:gd name="connsiteY16" fmla="*/ 55961 h 152162"/>
                  <a:gd name="connsiteX17" fmla="*/ 31907 w 89428"/>
                  <a:gd name="connsiteY17" fmla="*/ 72458 h 152162"/>
                  <a:gd name="connsiteX18" fmla="*/ 26302 w 89428"/>
                  <a:gd name="connsiteY18" fmla="*/ 95243 h 152162"/>
                  <a:gd name="connsiteX19" fmla="*/ 40356 w 89428"/>
                  <a:gd name="connsiteY19" fmla="*/ 109057 h 152162"/>
                  <a:gd name="connsiteX20" fmla="*/ 54225 w 89428"/>
                  <a:gd name="connsiteY20" fmla="*/ 97258 h 152162"/>
                  <a:gd name="connsiteX21" fmla="*/ 55560 w 89428"/>
                  <a:gd name="connsiteY21" fmla="*/ 90384 h 152162"/>
                  <a:gd name="connsiteX22" fmla="*/ 63181 w 89428"/>
                  <a:gd name="connsiteY22" fmla="*/ 79439 h 152162"/>
                  <a:gd name="connsiteX23" fmla="*/ 71309 w 89428"/>
                  <a:gd name="connsiteY23" fmla="*/ 72432 h 152162"/>
                  <a:gd name="connsiteX24" fmla="*/ 78170 w 89428"/>
                  <a:gd name="connsiteY24" fmla="*/ 66492 h 152162"/>
                  <a:gd name="connsiteX25" fmla="*/ 85324 w 89428"/>
                  <a:gd name="connsiteY25" fmla="*/ 57295 h 152162"/>
                  <a:gd name="connsiteX26" fmla="*/ 89823 w 89428"/>
                  <a:gd name="connsiteY26" fmla="*/ 44869 h 152162"/>
                  <a:gd name="connsiteX27" fmla="*/ 88916 w 89428"/>
                  <a:gd name="connsiteY27" fmla="*/ 28852 h 152162"/>
                  <a:gd name="connsiteX28" fmla="*/ 82976 w 89428"/>
                  <a:gd name="connsiteY28" fmla="*/ 16692 h 152162"/>
                  <a:gd name="connsiteX29" fmla="*/ 73205 w 89428"/>
                  <a:gd name="connsiteY29" fmla="*/ 7656 h 152162"/>
                  <a:gd name="connsiteX30" fmla="*/ 60712 w 89428"/>
                  <a:gd name="connsiteY30" fmla="*/ 2023 h 152162"/>
                  <a:gd name="connsiteX31" fmla="*/ 46603 w 89428"/>
                  <a:gd name="connsiteY31" fmla="*/ 141 h 152162"/>
                  <a:gd name="connsiteX32" fmla="*/ 40424 w 89428"/>
                  <a:gd name="connsiteY32" fmla="*/ 118321 h 152162"/>
                  <a:gd name="connsiteX33" fmla="*/ 23459 w 89428"/>
                  <a:gd name="connsiteY33" fmla="*/ 135259 h 152162"/>
                  <a:gd name="connsiteX34" fmla="*/ 40397 w 89428"/>
                  <a:gd name="connsiteY34" fmla="*/ 152224 h 152162"/>
                  <a:gd name="connsiteX35" fmla="*/ 57362 w 89428"/>
                  <a:gd name="connsiteY35" fmla="*/ 135285 h 152162"/>
                  <a:gd name="connsiteX36" fmla="*/ 57362 w 89428"/>
                  <a:gd name="connsiteY36" fmla="*/ 135272 h 152162"/>
                  <a:gd name="connsiteX37" fmla="*/ 40424 w 89428"/>
                  <a:gd name="connsiteY37" fmla="*/ 118321 h 15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9428" h="152162">
                    <a:moveTo>
                      <a:pt x="46603" y="141"/>
                    </a:moveTo>
                    <a:cubicBezTo>
                      <a:pt x="41064" y="124"/>
                      <a:pt x="35578" y="1099"/>
                      <a:pt x="30386" y="3024"/>
                    </a:cubicBezTo>
                    <a:cubicBezTo>
                      <a:pt x="25754" y="4767"/>
                      <a:pt x="21390" y="7172"/>
                      <a:pt x="17452" y="10165"/>
                    </a:cubicBezTo>
                    <a:cubicBezTo>
                      <a:pt x="13795" y="12855"/>
                      <a:pt x="10431" y="15914"/>
                      <a:pt x="7415" y="19295"/>
                    </a:cubicBezTo>
                    <a:cubicBezTo>
                      <a:pt x="6080" y="20843"/>
                      <a:pt x="4919" y="22391"/>
                      <a:pt x="3757" y="23766"/>
                    </a:cubicBezTo>
                    <a:cubicBezTo>
                      <a:pt x="1489" y="26356"/>
                      <a:pt x="207" y="29666"/>
                      <a:pt x="140" y="33109"/>
                    </a:cubicBezTo>
                    <a:cubicBezTo>
                      <a:pt x="140" y="40874"/>
                      <a:pt x="6427" y="47170"/>
                      <a:pt x="14196" y="47178"/>
                    </a:cubicBezTo>
                    <a:cubicBezTo>
                      <a:pt x="18707" y="47075"/>
                      <a:pt x="22924" y="44905"/>
                      <a:pt x="25621" y="41292"/>
                    </a:cubicBezTo>
                    <a:cubicBezTo>
                      <a:pt x="28211" y="38091"/>
                      <a:pt x="31347" y="35379"/>
                      <a:pt x="34884" y="33283"/>
                    </a:cubicBezTo>
                    <a:cubicBezTo>
                      <a:pt x="38395" y="31049"/>
                      <a:pt x="42452" y="29833"/>
                      <a:pt x="46603" y="29773"/>
                    </a:cubicBezTo>
                    <a:cubicBezTo>
                      <a:pt x="48405" y="29743"/>
                      <a:pt x="50207" y="29991"/>
                      <a:pt x="51942" y="30507"/>
                    </a:cubicBezTo>
                    <a:cubicBezTo>
                      <a:pt x="53424" y="30941"/>
                      <a:pt x="54759" y="31728"/>
                      <a:pt x="55866" y="32803"/>
                    </a:cubicBezTo>
                    <a:cubicBezTo>
                      <a:pt x="57615" y="34388"/>
                      <a:pt x="58910" y="36424"/>
                      <a:pt x="59591" y="38689"/>
                    </a:cubicBezTo>
                    <a:cubicBezTo>
                      <a:pt x="60017" y="40537"/>
                      <a:pt x="59764" y="42477"/>
                      <a:pt x="58896" y="44161"/>
                    </a:cubicBezTo>
                    <a:cubicBezTo>
                      <a:pt x="58015" y="45961"/>
                      <a:pt x="56894" y="47628"/>
                      <a:pt x="55546" y="49113"/>
                    </a:cubicBezTo>
                    <a:cubicBezTo>
                      <a:pt x="54251" y="50566"/>
                      <a:pt x="52850" y="51906"/>
                      <a:pt x="51328" y="53118"/>
                    </a:cubicBezTo>
                    <a:lnTo>
                      <a:pt x="47924" y="55961"/>
                    </a:lnTo>
                    <a:cubicBezTo>
                      <a:pt x="41051" y="61633"/>
                      <a:pt x="35271" y="67039"/>
                      <a:pt x="31907" y="72458"/>
                    </a:cubicBezTo>
                    <a:cubicBezTo>
                      <a:pt x="28544" y="77877"/>
                      <a:pt x="26328" y="88903"/>
                      <a:pt x="26302" y="95243"/>
                    </a:cubicBezTo>
                    <a:cubicBezTo>
                      <a:pt x="26382" y="102932"/>
                      <a:pt x="32669" y="109109"/>
                      <a:pt x="40356" y="109057"/>
                    </a:cubicBezTo>
                    <a:cubicBezTo>
                      <a:pt x="47351" y="109057"/>
                      <a:pt x="52770" y="103879"/>
                      <a:pt x="54225" y="97258"/>
                    </a:cubicBezTo>
                    <a:cubicBezTo>
                      <a:pt x="54612" y="95470"/>
                      <a:pt x="54892" y="92960"/>
                      <a:pt x="55560" y="90384"/>
                    </a:cubicBezTo>
                    <a:cubicBezTo>
                      <a:pt x="57388" y="83790"/>
                      <a:pt x="60725" y="81908"/>
                      <a:pt x="63181" y="79439"/>
                    </a:cubicBezTo>
                    <a:cubicBezTo>
                      <a:pt x="65704" y="76895"/>
                      <a:pt x="68427" y="74551"/>
                      <a:pt x="71309" y="72432"/>
                    </a:cubicBezTo>
                    <a:cubicBezTo>
                      <a:pt x="73739" y="70628"/>
                      <a:pt x="76035" y="68642"/>
                      <a:pt x="78170" y="66492"/>
                    </a:cubicBezTo>
                    <a:cubicBezTo>
                      <a:pt x="80934" y="63744"/>
                      <a:pt x="83336" y="60654"/>
                      <a:pt x="85324" y="57295"/>
                    </a:cubicBezTo>
                    <a:cubicBezTo>
                      <a:pt x="87567" y="53465"/>
                      <a:pt x="89102" y="49252"/>
                      <a:pt x="89823" y="44869"/>
                    </a:cubicBezTo>
                    <a:cubicBezTo>
                      <a:pt x="90624" y="39524"/>
                      <a:pt x="90317" y="34071"/>
                      <a:pt x="88916" y="28852"/>
                    </a:cubicBezTo>
                    <a:cubicBezTo>
                      <a:pt x="87740" y="24454"/>
                      <a:pt x="85725" y="20325"/>
                      <a:pt x="82976" y="16692"/>
                    </a:cubicBezTo>
                    <a:cubicBezTo>
                      <a:pt x="80266" y="13132"/>
                      <a:pt x="76969" y="10074"/>
                      <a:pt x="73205" y="7656"/>
                    </a:cubicBezTo>
                    <a:cubicBezTo>
                      <a:pt x="69348" y="5165"/>
                      <a:pt x="65130" y="3267"/>
                      <a:pt x="60712" y="2023"/>
                    </a:cubicBezTo>
                    <a:cubicBezTo>
                      <a:pt x="56120" y="750"/>
                      <a:pt x="51368" y="116"/>
                      <a:pt x="46603" y="141"/>
                    </a:cubicBezTo>
                    <a:close/>
                    <a:moveTo>
                      <a:pt x="40424" y="118321"/>
                    </a:moveTo>
                    <a:cubicBezTo>
                      <a:pt x="31067" y="118314"/>
                      <a:pt x="23472" y="125897"/>
                      <a:pt x="23459" y="135259"/>
                    </a:cubicBezTo>
                    <a:cubicBezTo>
                      <a:pt x="23445" y="144621"/>
                      <a:pt x="31040" y="152216"/>
                      <a:pt x="40397" y="152224"/>
                    </a:cubicBezTo>
                    <a:cubicBezTo>
                      <a:pt x="49753" y="152232"/>
                      <a:pt x="57348" y="144647"/>
                      <a:pt x="57362" y="135285"/>
                    </a:cubicBezTo>
                    <a:cubicBezTo>
                      <a:pt x="57362" y="135281"/>
                      <a:pt x="57362" y="135276"/>
                      <a:pt x="57362" y="135272"/>
                    </a:cubicBezTo>
                    <a:cubicBezTo>
                      <a:pt x="57362" y="125915"/>
                      <a:pt x="49780" y="118329"/>
                      <a:pt x="40424" y="118321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20" name="Rectangle 76">
                <a:extLst>
                  <a:ext uri="{FF2B5EF4-FFF2-40B4-BE49-F238E27FC236}">
                    <a16:creationId xmlns:a16="http://schemas.microsoft.com/office/drawing/2014/main" id="{B227DB5D-3ED4-44FB-AB6B-CDFE4899E193}"/>
                  </a:ext>
                </a:extLst>
              </p:cNvPr>
              <p:cNvSpPr/>
              <p:nvPr/>
            </p:nvSpPr>
            <p:spPr>
              <a:xfrm>
                <a:off x="5596676" y="1999358"/>
                <a:ext cx="1339200" cy="7386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da-DK" sz="1400" dirty="0"/>
                  <a:t>Har I nogen </a:t>
                </a:r>
                <a:r>
                  <a:rPr lang="da-DK" sz="1400" b="1" dirty="0"/>
                  <a:t>spørgsmål</a:t>
                </a:r>
                <a:r>
                  <a:rPr lang="da-DK" sz="1400" dirty="0"/>
                  <a:t> til opgaven?</a:t>
                </a:r>
              </a:p>
            </p:txBody>
          </p:sp>
          <p:cxnSp>
            <p:nvCxnSpPr>
              <p:cNvPr id="21" name="Straight Connector 92">
                <a:extLst>
                  <a:ext uri="{FF2B5EF4-FFF2-40B4-BE49-F238E27FC236}">
                    <a16:creationId xmlns:a16="http://schemas.microsoft.com/office/drawing/2014/main" id="{7C0F14F3-E735-495A-86EF-8ABF9E19A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805" y="1995474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95">
                <a:extLst>
                  <a:ext uri="{FF2B5EF4-FFF2-40B4-BE49-F238E27FC236}">
                    <a16:creationId xmlns:a16="http://schemas.microsoft.com/office/drawing/2014/main" id="{847FA273-3CC7-4B92-8F04-013D2C91E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805" y="2743445"/>
                <a:ext cx="133894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3219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DCF5A-F648-4BA8-AE27-FF6E82D89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112979"/>
            <a:ext cx="8330888" cy="1411341"/>
          </a:xfrm>
        </p:spPr>
        <p:txBody>
          <a:bodyPr>
            <a:normAutofit fontScale="90000"/>
          </a:bodyPr>
          <a:lstStyle/>
          <a:p>
            <a:r>
              <a:rPr lang="da-DK" sz="4200" dirty="0"/>
              <a:t>Lektion 4:</a:t>
            </a:r>
            <a:br>
              <a:rPr lang="da-DK" sz="4200" dirty="0"/>
            </a:br>
            <a:r>
              <a:rPr lang="da-DK" sz="4200" dirty="0"/>
              <a:t>almindelig og udvidet helbredstillæg</a:t>
            </a:r>
          </a:p>
        </p:txBody>
      </p:sp>
    </p:spTree>
    <p:extLst>
      <p:ext uri="{BB962C8B-B14F-4D97-AF65-F5344CB8AC3E}">
        <p14:creationId xmlns:p14="http://schemas.microsoft.com/office/powerpoint/2010/main" val="662765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32228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>
                <a:latin typeface="Trebuchet MS" panose="020B0603020202020204" pitchFamily="34" charset="0"/>
              </a:rPr>
              <a:t>Hvad betyder enkelsagsprincippet for bevillinger?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sz="1600" dirty="0"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>
                <a:latin typeface="Trebuchet MS" panose="020B0603020202020204" pitchFamily="34" charset="0"/>
              </a:rPr>
              <a:t>Oprettelse af en bevilling med tilhørende ydelse</a:t>
            </a:r>
          </a:p>
          <a:p>
            <a:pPr algn="l"/>
            <a:endParaRPr lang="da-DK" sz="1600" dirty="0"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dirty="0">
                <a:latin typeface="Trebuchet MS" panose="020B0603020202020204" pitchFamily="34" charset="0"/>
              </a:rPr>
              <a:t>Afslag som afgørelse på en sag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Lektion 4: Opgaver om almindeligt og udvidet helbredstillæg</a:t>
            </a:r>
          </a:p>
        </p:txBody>
      </p:sp>
      <p:sp>
        <p:nvSpPr>
          <p:cNvPr id="28" name="Pladsholder til tekst 9">
            <a:extLst>
              <a:ext uri="{FF2B5EF4-FFF2-40B4-BE49-F238E27FC236}">
                <a16:creationId xmlns:a16="http://schemas.microsoft.com/office/drawing/2014/main" id="{857F3E59-E7BC-41D1-A485-78E334F42207}"/>
              </a:ext>
            </a:extLst>
          </p:cNvPr>
          <p:cNvSpPr txBox="1">
            <a:spLocks/>
          </p:cNvSpPr>
          <p:nvPr/>
        </p:nvSpPr>
        <p:spPr>
          <a:xfrm>
            <a:off x="6363418" y="1399823"/>
            <a:ext cx="5103284" cy="4766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133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96885" indent="-179913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867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67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67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67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/>
              <a:t>Læringsmål</a:t>
            </a:r>
            <a:br>
              <a:rPr lang="da-DK" b="1"/>
            </a:br>
            <a:br>
              <a:rPr lang="da-DK" b="1"/>
            </a:br>
            <a:endParaRPr lang="da-DK" b="1" dirty="0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B5D3AF8-9C45-4B2E-B4F7-43C95AC61C9A}"/>
              </a:ext>
            </a:extLst>
          </p:cNvPr>
          <p:cNvGrpSpPr/>
          <p:nvPr/>
        </p:nvGrpSpPr>
        <p:grpSpPr>
          <a:xfrm>
            <a:off x="6363418" y="234723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30" name="Flowchart: Connector 30">
              <a:extLst>
                <a:ext uri="{FF2B5EF4-FFF2-40B4-BE49-F238E27FC236}">
                  <a16:creationId xmlns:a16="http://schemas.microsoft.com/office/drawing/2014/main" id="{C952C671-7C49-431C-B611-1196914EB712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1" name="Text Box 227">
              <a:extLst>
                <a:ext uri="{FF2B5EF4-FFF2-40B4-BE49-F238E27FC236}">
                  <a16:creationId xmlns:a16="http://schemas.microsoft.com/office/drawing/2014/main" id="{6D73356A-BD81-4DCA-A191-222AAA00A34F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791C956C-6E6C-45B7-84A1-27A6FAF4B78B}"/>
              </a:ext>
            </a:extLst>
          </p:cNvPr>
          <p:cNvSpPr txBox="1"/>
          <p:nvPr/>
        </p:nvSpPr>
        <p:spPr>
          <a:xfrm>
            <a:off x="7019935" y="224145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”Jeg ved, hvad en bevilling er, og at de kan indeholde en eller flere ydelser”</a:t>
            </a: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629E4C5B-FE03-4C37-839A-E0AC9E273386}"/>
              </a:ext>
            </a:extLst>
          </p:cNvPr>
          <p:cNvGrpSpPr/>
          <p:nvPr/>
        </p:nvGrpSpPr>
        <p:grpSpPr>
          <a:xfrm>
            <a:off x="6363418" y="3862154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34" name="Flowchart: Connector 30">
              <a:extLst>
                <a:ext uri="{FF2B5EF4-FFF2-40B4-BE49-F238E27FC236}">
                  <a16:creationId xmlns:a16="http://schemas.microsoft.com/office/drawing/2014/main" id="{32613351-4284-41FB-B212-85A4054C10E5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 Box 227">
              <a:extLst>
                <a:ext uri="{FF2B5EF4-FFF2-40B4-BE49-F238E27FC236}">
                  <a16:creationId xmlns:a16="http://schemas.microsoft.com/office/drawing/2014/main" id="{B54773AF-9536-4CCF-996C-A27C9EB504D5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7">
            <a:extLst>
              <a:ext uri="{FF2B5EF4-FFF2-40B4-BE49-F238E27FC236}">
                <a16:creationId xmlns:a16="http://schemas.microsoft.com/office/drawing/2014/main" id="{1C8ADB32-C238-4746-AEB3-2050D0890E0D}"/>
              </a:ext>
            </a:extLst>
          </p:cNvPr>
          <p:cNvSpPr txBox="1"/>
          <p:nvPr/>
        </p:nvSpPr>
        <p:spPr>
          <a:xfrm>
            <a:off x="7019935" y="3715966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”Jeg ved, hvordan jeg opretter en bevilling i KP basis”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20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9BB837-14A3-4324-9CD5-8F3AC519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Enkeltsagsprincippet - igen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BA7DF-4CD2-45B8-8EC4-89EDEEED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91" y="1537255"/>
            <a:ext cx="6713798" cy="46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6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4576A8-CFB2-42C3-8182-EA87C594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Bevilling af ydelser i KP basis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C8D4-BE1B-49AD-A421-95BF45DAA8F7}"/>
              </a:ext>
            </a:extLst>
          </p:cNvPr>
          <p:cNvGrpSpPr>
            <a:grpSpLocks noChangeAspect="1"/>
          </p:cNvGrpSpPr>
          <p:nvPr/>
        </p:nvGrpSpPr>
        <p:grpSpPr>
          <a:xfrm>
            <a:off x="1468583" y="1918618"/>
            <a:ext cx="4107507" cy="2933934"/>
            <a:chOff x="711533" y="2444407"/>
            <a:chExt cx="2520000" cy="1800000"/>
          </a:xfrm>
        </p:grpSpPr>
        <p:sp>
          <p:nvSpPr>
            <p:cNvPr id="24" name="Tekstfelt 22">
              <a:extLst>
                <a:ext uri="{FF2B5EF4-FFF2-40B4-BE49-F238E27FC236}">
                  <a16:creationId xmlns:a16="http://schemas.microsoft.com/office/drawing/2014/main" id="{0B0CEE54-05E1-4B0C-8636-783D9799AFDD}"/>
                </a:ext>
              </a:extLst>
            </p:cNvPr>
            <p:cNvSpPr txBox="1"/>
            <p:nvPr/>
          </p:nvSpPr>
          <p:spPr>
            <a:xfrm>
              <a:off x="711533" y="2444407"/>
              <a:ext cx="2520000" cy="1800000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b" anchorCtr="0">
              <a:noAutofit/>
            </a:bodyPr>
            <a:lstStyle>
              <a:defPPr>
                <a:defRPr lang="da-DK"/>
              </a:defPPr>
              <a:lvl1pPr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400" b="1">
                  <a:solidFill>
                    <a:schemeClr val="bg1"/>
                  </a:solidFill>
                  <a:latin typeface="Trebuchet MS" panose="020B0603020202020204" pitchFamily="34" charset="0"/>
                  <a:ea typeface="Lato Black" panose="020F0502020204030203" pitchFamily="34" charset="0"/>
                  <a:cs typeface="Lato Black" panose="020F0502020204030203" pitchFamily="34" charset="0"/>
                </a:defRPr>
              </a:lvl1pPr>
            </a:lstStyle>
            <a:p>
              <a:r>
                <a:rPr lang="da-DK" dirty="0"/>
                <a:t>Alm. helbredstillægssager</a:t>
              </a:r>
            </a:p>
          </p:txBody>
        </p:sp>
        <p:sp>
          <p:nvSpPr>
            <p:cNvPr id="9" name="Graphic 29" descr="Hospital with solid fill">
              <a:extLst>
                <a:ext uri="{FF2B5EF4-FFF2-40B4-BE49-F238E27FC236}">
                  <a16:creationId xmlns:a16="http://schemas.microsoft.com/office/drawing/2014/main" id="{FBB2C320-7A4B-49D9-906E-DBA7052473B6}"/>
                </a:ext>
              </a:extLst>
            </p:cNvPr>
            <p:cNvSpPr/>
            <p:nvPr/>
          </p:nvSpPr>
          <p:spPr>
            <a:xfrm>
              <a:off x="1435855" y="2926168"/>
              <a:ext cx="1071353" cy="744721"/>
            </a:xfrm>
            <a:custGeom>
              <a:avLst/>
              <a:gdLst>
                <a:gd name="connsiteX0" fmla="*/ 692460 w 1071353"/>
                <a:gd name="connsiteY0" fmla="*/ 195979 h 744721"/>
                <a:gd name="connsiteX1" fmla="*/ 692460 w 1071353"/>
                <a:gd name="connsiteY1" fmla="*/ 156783 h 744721"/>
                <a:gd name="connsiteX2" fmla="*/ 535677 w 1071353"/>
                <a:gd name="connsiteY2" fmla="*/ 0 h 744721"/>
                <a:gd name="connsiteX3" fmla="*/ 378893 w 1071353"/>
                <a:gd name="connsiteY3" fmla="*/ 156783 h 744721"/>
                <a:gd name="connsiteX4" fmla="*/ 378893 w 1071353"/>
                <a:gd name="connsiteY4" fmla="*/ 195979 h 744721"/>
                <a:gd name="connsiteX5" fmla="*/ 0 w 1071353"/>
                <a:gd name="connsiteY5" fmla="*/ 195979 h 744721"/>
                <a:gd name="connsiteX6" fmla="*/ 0 w 1071353"/>
                <a:gd name="connsiteY6" fmla="*/ 248240 h 744721"/>
                <a:gd name="connsiteX7" fmla="*/ 26131 w 1071353"/>
                <a:gd name="connsiteY7" fmla="*/ 248240 h 744721"/>
                <a:gd name="connsiteX8" fmla="*/ 26131 w 1071353"/>
                <a:gd name="connsiteY8" fmla="*/ 744721 h 744721"/>
                <a:gd name="connsiteX9" fmla="*/ 1045223 w 1071353"/>
                <a:gd name="connsiteY9" fmla="*/ 744721 h 744721"/>
                <a:gd name="connsiteX10" fmla="*/ 1045223 w 1071353"/>
                <a:gd name="connsiteY10" fmla="*/ 248240 h 744721"/>
                <a:gd name="connsiteX11" fmla="*/ 1071353 w 1071353"/>
                <a:gd name="connsiteY11" fmla="*/ 248240 h 744721"/>
                <a:gd name="connsiteX12" fmla="*/ 1071353 w 1071353"/>
                <a:gd name="connsiteY12" fmla="*/ 195979 h 744721"/>
                <a:gd name="connsiteX13" fmla="*/ 156783 w 1071353"/>
                <a:gd name="connsiteY13" fmla="*/ 640199 h 744721"/>
                <a:gd name="connsiteX14" fmla="*/ 78392 w 1071353"/>
                <a:gd name="connsiteY14" fmla="*/ 640199 h 744721"/>
                <a:gd name="connsiteX15" fmla="*/ 78392 w 1071353"/>
                <a:gd name="connsiteY15" fmla="*/ 561807 h 744721"/>
                <a:gd name="connsiteX16" fmla="*/ 156783 w 1071353"/>
                <a:gd name="connsiteY16" fmla="*/ 561807 h 744721"/>
                <a:gd name="connsiteX17" fmla="*/ 156783 w 1071353"/>
                <a:gd name="connsiteY17" fmla="*/ 509546 h 744721"/>
                <a:gd name="connsiteX18" fmla="*/ 78392 w 1071353"/>
                <a:gd name="connsiteY18" fmla="*/ 509546 h 744721"/>
                <a:gd name="connsiteX19" fmla="*/ 78392 w 1071353"/>
                <a:gd name="connsiteY19" fmla="*/ 431154 h 744721"/>
                <a:gd name="connsiteX20" fmla="*/ 156783 w 1071353"/>
                <a:gd name="connsiteY20" fmla="*/ 431154 h 744721"/>
                <a:gd name="connsiteX21" fmla="*/ 156783 w 1071353"/>
                <a:gd name="connsiteY21" fmla="*/ 378893 h 744721"/>
                <a:gd name="connsiteX22" fmla="*/ 78392 w 1071353"/>
                <a:gd name="connsiteY22" fmla="*/ 378893 h 744721"/>
                <a:gd name="connsiteX23" fmla="*/ 78392 w 1071353"/>
                <a:gd name="connsiteY23" fmla="*/ 300501 h 744721"/>
                <a:gd name="connsiteX24" fmla="*/ 156783 w 1071353"/>
                <a:gd name="connsiteY24" fmla="*/ 300501 h 744721"/>
                <a:gd name="connsiteX25" fmla="*/ 287436 w 1071353"/>
                <a:gd name="connsiteY25" fmla="*/ 640199 h 744721"/>
                <a:gd name="connsiteX26" fmla="*/ 209045 w 1071353"/>
                <a:gd name="connsiteY26" fmla="*/ 640199 h 744721"/>
                <a:gd name="connsiteX27" fmla="*/ 209045 w 1071353"/>
                <a:gd name="connsiteY27" fmla="*/ 561807 h 744721"/>
                <a:gd name="connsiteX28" fmla="*/ 287436 w 1071353"/>
                <a:gd name="connsiteY28" fmla="*/ 561807 h 744721"/>
                <a:gd name="connsiteX29" fmla="*/ 287436 w 1071353"/>
                <a:gd name="connsiteY29" fmla="*/ 509546 h 744721"/>
                <a:gd name="connsiteX30" fmla="*/ 209045 w 1071353"/>
                <a:gd name="connsiteY30" fmla="*/ 509546 h 744721"/>
                <a:gd name="connsiteX31" fmla="*/ 209045 w 1071353"/>
                <a:gd name="connsiteY31" fmla="*/ 431154 h 744721"/>
                <a:gd name="connsiteX32" fmla="*/ 287436 w 1071353"/>
                <a:gd name="connsiteY32" fmla="*/ 431154 h 744721"/>
                <a:gd name="connsiteX33" fmla="*/ 287436 w 1071353"/>
                <a:gd name="connsiteY33" fmla="*/ 378893 h 744721"/>
                <a:gd name="connsiteX34" fmla="*/ 209045 w 1071353"/>
                <a:gd name="connsiteY34" fmla="*/ 378893 h 744721"/>
                <a:gd name="connsiteX35" fmla="*/ 209045 w 1071353"/>
                <a:gd name="connsiteY35" fmla="*/ 300501 h 744721"/>
                <a:gd name="connsiteX36" fmla="*/ 287436 w 1071353"/>
                <a:gd name="connsiteY36" fmla="*/ 300501 h 744721"/>
                <a:gd name="connsiteX37" fmla="*/ 418089 w 1071353"/>
                <a:gd name="connsiteY37" fmla="*/ 640199 h 744721"/>
                <a:gd name="connsiteX38" fmla="*/ 339697 w 1071353"/>
                <a:gd name="connsiteY38" fmla="*/ 640199 h 744721"/>
                <a:gd name="connsiteX39" fmla="*/ 339697 w 1071353"/>
                <a:gd name="connsiteY39" fmla="*/ 561807 h 744721"/>
                <a:gd name="connsiteX40" fmla="*/ 418089 w 1071353"/>
                <a:gd name="connsiteY40" fmla="*/ 561807 h 744721"/>
                <a:gd name="connsiteX41" fmla="*/ 418089 w 1071353"/>
                <a:gd name="connsiteY41" fmla="*/ 509546 h 744721"/>
                <a:gd name="connsiteX42" fmla="*/ 339697 w 1071353"/>
                <a:gd name="connsiteY42" fmla="*/ 509546 h 744721"/>
                <a:gd name="connsiteX43" fmla="*/ 339697 w 1071353"/>
                <a:gd name="connsiteY43" fmla="*/ 431154 h 744721"/>
                <a:gd name="connsiteX44" fmla="*/ 418089 w 1071353"/>
                <a:gd name="connsiteY44" fmla="*/ 431154 h 744721"/>
                <a:gd name="connsiteX45" fmla="*/ 418089 w 1071353"/>
                <a:gd name="connsiteY45" fmla="*/ 378893 h 744721"/>
                <a:gd name="connsiteX46" fmla="*/ 339697 w 1071353"/>
                <a:gd name="connsiteY46" fmla="*/ 378893 h 744721"/>
                <a:gd name="connsiteX47" fmla="*/ 339697 w 1071353"/>
                <a:gd name="connsiteY47" fmla="*/ 300501 h 744721"/>
                <a:gd name="connsiteX48" fmla="*/ 418089 w 1071353"/>
                <a:gd name="connsiteY48" fmla="*/ 300501 h 744721"/>
                <a:gd name="connsiteX49" fmla="*/ 483415 w 1071353"/>
                <a:gd name="connsiteY49" fmla="*/ 692460 h 744721"/>
                <a:gd name="connsiteX50" fmla="*/ 483415 w 1071353"/>
                <a:gd name="connsiteY50" fmla="*/ 509546 h 744721"/>
                <a:gd name="connsiteX51" fmla="*/ 587938 w 1071353"/>
                <a:gd name="connsiteY51" fmla="*/ 509546 h 744721"/>
                <a:gd name="connsiteX52" fmla="*/ 587938 w 1071353"/>
                <a:gd name="connsiteY52" fmla="*/ 692460 h 744721"/>
                <a:gd name="connsiteX53" fmla="*/ 627134 w 1071353"/>
                <a:gd name="connsiteY53" fmla="*/ 246673 h 744721"/>
                <a:gd name="connsiteX54" fmla="*/ 602701 w 1071353"/>
                <a:gd name="connsiteY54" fmla="*/ 289004 h 744721"/>
                <a:gd name="connsiteX55" fmla="*/ 560109 w 1071353"/>
                <a:gd name="connsiteY55" fmla="*/ 264311 h 744721"/>
                <a:gd name="connsiteX56" fmla="*/ 560109 w 1071353"/>
                <a:gd name="connsiteY56" fmla="*/ 313567 h 744721"/>
                <a:gd name="connsiteX57" fmla="*/ 511244 w 1071353"/>
                <a:gd name="connsiteY57" fmla="*/ 313567 h 744721"/>
                <a:gd name="connsiteX58" fmla="*/ 511244 w 1071353"/>
                <a:gd name="connsiteY58" fmla="*/ 264311 h 744721"/>
                <a:gd name="connsiteX59" fmla="*/ 468652 w 1071353"/>
                <a:gd name="connsiteY59" fmla="*/ 289004 h 744721"/>
                <a:gd name="connsiteX60" fmla="*/ 444220 w 1071353"/>
                <a:gd name="connsiteY60" fmla="*/ 246673 h 744721"/>
                <a:gd name="connsiteX61" fmla="*/ 486943 w 1071353"/>
                <a:gd name="connsiteY61" fmla="*/ 222110 h 744721"/>
                <a:gd name="connsiteX62" fmla="*/ 444220 w 1071353"/>
                <a:gd name="connsiteY62" fmla="*/ 197547 h 744721"/>
                <a:gd name="connsiteX63" fmla="*/ 468652 w 1071353"/>
                <a:gd name="connsiteY63" fmla="*/ 155216 h 744721"/>
                <a:gd name="connsiteX64" fmla="*/ 511244 w 1071353"/>
                <a:gd name="connsiteY64" fmla="*/ 179909 h 744721"/>
                <a:gd name="connsiteX65" fmla="*/ 511244 w 1071353"/>
                <a:gd name="connsiteY65" fmla="*/ 130653 h 744721"/>
                <a:gd name="connsiteX66" fmla="*/ 560109 w 1071353"/>
                <a:gd name="connsiteY66" fmla="*/ 130653 h 744721"/>
                <a:gd name="connsiteX67" fmla="*/ 560109 w 1071353"/>
                <a:gd name="connsiteY67" fmla="*/ 179909 h 744721"/>
                <a:gd name="connsiteX68" fmla="*/ 602701 w 1071353"/>
                <a:gd name="connsiteY68" fmla="*/ 155216 h 744721"/>
                <a:gd name="connsiteX69" fmla="*/ 627134 w 1071353"/>
                <a:gd name="connsiteY69" fmla="*/ 197547 h 744721"/>
                <a:gd name="connsiteX70" fmla="*/ 584410 w 1071353"/>
                <a:gd name="connsiteY70" fmla="*/ 222110 h 744721"/>
                <a:gd name="connsiteX71" fmla="*/ 731656 w 1071353"/>
                <a:gd name="connsiteY71" fmla="*/ 640199 h 744721"/>
                <a:gd name="connsiteX72" fmla="*/ 653264 w 1071353"/>
                <a:gd name="connsiteY72" fmla="*/ 640199 h 744721"/>
                <a:gd name="connsiteX73" fmla="*/ 653264 w 1071353"/>
                <a:gd name="connsiteY73" fmla="*/ 561807 h 744721"/>
                <a:gd name="connsiteX74" fmla="*/ 731656 w 1071353"/>
                <a:gd name="connsiteY74" fmla="*/ 561807 h 744721"/>
                <a:gd name="connsiteX75" fmla="*/ 731656 w 1071353"/>
                <a:gd name="connsiteY75" fmla="*/ 509546 h 744721"/>
                <a:gd name="connsiteX76" fmla="*/ 653264 w 1071353"/>
                <a:gd name="connsiteY76" fmla="*/ 509546 h 744721"/>
                <a:gd name="connsiteX77" fmla="*/ 653264 w 1071353"/>
                <a:gd name="connsiteY77" fmla="*/ 431154 h 744721"/>
                <a:gd name="connsiteX78" fmla="*/ 731656 w 1071353"/>
                <a:gd name="connsiteY78" fmla="*/ 431154 h 744721"/>
                <a:gd name="connsiteX79" fmla="*/ 731656 w 1071353"/>
                <a:gd name="connsiteY79" fmla="*/ 378893 h 744721"/>
                <a:gd name="connsiteX80" fmla="*/ 653264 w 1071353"/>
                <a:gd name="connsiteY80" fmla="*/ 378893 h 744721"/>
                <a:gd name="connsiteX81" fmla="*/ 653264 w 1071353"/>
                <a:gd name="connsiteY81" fmla="*/ 300501 h 744721"/>
                <a:gd name="connsiteX82" fmla="*/ 731656 w 1071353"/>
                <a:gd name="connsiteY82" fmla="*/ 300501 h 744721"/>
                <a:gd name="connsiteX83" fmla="*/ 862309 w 1071353"/>
                <a:gd name="connsiteY83" fmla="*/ 640199 h 744721"/>
                <a:gd name="connsiteX84" fmla="*/ 783917 w 1071353"/>
                <a:gd name="connsiteY84" fmla="*/ 640199 h 744721"/>
                <a:gd name="connsiteX85" fmla="*/ 783917 w 1071353"/>
                <a:gd name="connsiteY85" fmla="*/ 561807 h 744721"/>
                <a:gd name="connsiteX86" fmla="*/ 862309 w 1071353"/>
                <a:gd name="connsiteY86" fmla="*/ 561807 h 744721"/>
                <a:gd name="connsiteX87" fmla="*/ 862309 w 1071353"/>
                <a:gd name="connsiteY87" fmla="*/ 509546 h 744721"/>
                <a:gd name="connsiteX88" fmla="*/ 783917 w 1071353"/>
                <a:gd name="connsiteY88" fmla="*/ 509546 h 744721"/>
                <a:gd name="connsiteX89" fmla="*/ 783917 w 1071353"/>
                <a:gd name="connsiteY89" fmla="*/ 431154 h 744721"/>
                <a:gd name="connsiteX90" fmla="*/ 862309 w 1071353"/>
                <a:gd name="connsiteY90" fmla="*/ 431154 h 744721"/>
                <a:gd name="connsiteX91" fmla="*/ 862309 w 1071353"/>
                <a:gd name="connsiteY91" fmla="*/ 378893 h 744721"/>
                <a:gd name="connsiteX92" fmla="*/ 783917 w 1071353"/>
                <a:gd name="connsiteY92" fmla="*/ 378893 h 744721"/>
                <a:gd name="connsiteX93" fmla="*/ 783917 w 1071353"/>
                <a:gd name="connsiteY93" fmla="*/ 300501 h 744721"/>
                <a:gd name="connsiteX94" fmla="*/ 862309 w 1071353"/>
                <a:gd name="connsiteY94" fmla="*/ 300501 h 744721"/>
                <a:gd name="connsiteX95" fmla="*/ 992961 w 1071353"/>
                <a:gd name="connsiteY95" fmla="*/ 640199 h 744721"/>
                <a:gd name="connsiteX96" fmla="*/ 914570 w 1071353"/>
                <a:gd name="connsiteY96" fmla="*/ 640199 h 744721"/>
                <a:gd name="connsiteX97" fmla="*/ 914570 w 1071353"/>
                <a:gd name="connsiteY97" fmla="*/ 561807 h 744721"/>
                <a:gd name="connsiteX98" fmla="*/ 992961 w 1071353"/>
                <a:gd name="connsiteY98" fmla="*/ 561807 h 744721"/>
                <a:gd name="connsiteX99" fmla="*/ 992961 w 1071353"/>
                <a:gd name="connsiteY99" fmla="*/ 509546 h 744721"/>
                <a:gd name="connsiteX100" fmla="*/ 914570 w 1071353"/>
                <a:gd name="connsiteY100" fmla="*/ 509546 h 744721"/>
                <a:gd name="connsiteX101" fmla="*/ 914570 w 1071353"/>
                <a:gd name="connsiteY101" fmla="*/ 431154 h 744721"/>
                <a:gd name="connsiteX102" fmla="*/ 992961 w 1071353"/>
                <a:gd name="connsiteY102" fmla="*/ 431154 h 744721"/>
                <a:gd name="connsiteX103" fmla="*/ 992961 w 1071353"/>
                <a:gd name="connsiteY103" fmla="*/ 378893 h 744721"/>
                <a:gd name="connsiteX104" fmla="*/ 914570 w 1071353"/>
                <a:gd name="connsiteY104" fmla="*/ 378893 h 744721"/>
                <a:gd name="connsiteX105" fmla="*/ 914570 w 1071353"/>
                <a:gd name="connsiteY105" fmla="*/ 300501 h 744721"/>
                <a:gd name="connsiteX106" fmla="*/ 992961 w 1071353"/>
                <a:gd name="connsiteY106" fmla="*/ 300501 h 74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71353" h="744721">
                  <a:moveTo>
                    <a:pt x="692460" y="195979"/>
                  </a:moveTo>
                  <a:lnTo>
                    <a:pt x="692460" y="156783"/>
                  </a:lnTo>
                  <a:lnTo>
                    <a:pt x="535677" y="0"/>
                  </a:lnTo>
                  <a:lnTo>
                    <a:pt x="378893" y="156783"/>
                  </a:lnTo>
                  <a:lnTo>
                    <a:pt x="378893" y="195979"/>
                  </a:lnTo>
                  <a:lnTo>
                    <a:pt x="0" y="195979"/>
                  </a:lnTo>
                  <a:lnTo>
                    <a:pt x="0" y="248240"/>
                  </a:lnTo>
                  <a:lnTo>
                    <a:pt x="26131" y="248240"/>
                  </a:lnTo>
                  <a:lnTo>
                    <a:pt x="26131" y="744721"/>
                  </a:lnTo>
                  <a:lnTo>
                    <a:pt x="1045223" y="744721"/>
                  </a:lnTo>
                  <a:lnTo>
                    <a:pt x="1045223" y="248240"/>
                  </a:lnTo>
                  <a:lnTo>
                    <a:pt x="1071353" y="248240"/>
                  </a:lnTo>
                  <a:lnTo>
                    <a:pt x="1071353" y="195979"/>
                  </a:lnTo>
                  <a:close/>
                  <a:moveTo>
                    <a:pt x="156783" y="640199"/>
                  </a:moveTo>
                  <a:lnTo>
                    <a:pt x="78392" y="640199"/>
                  </a:lnTo>
                  <a:lnTo>
                    <a:pt x="78392" y="561807"/>
                  </a:lnTo>
                  <a:lnTo>
                    <a:pt x="156783" y="561807"/>
                  </a:lnTo>
                  <a:close/>
                  <a:moveTo>
                    <a:pt x="156783" y="509546"/>
                  </a:moveTo>
                  <a:lnTo>
                    <a:pt x="78392" y="509546"/>
                  </a:lnTo>
                  <a:lnTo>
                    <a:pt x="78392" y="431154"/>
                  </a:lnTo>
                  <a:lnTo>
                    <a:pt x="156783" y="431154"/>
                  </a:lnTo>
                  <a:close/>
                  <a:moveTo>
                    <a:pt x="156783" y="378893"/>
                  </a:moveTo>
                  <a:lnTo>
                    <a:pt x="78392" y="378893"/>
                  </a:lnTo>
                  <a:lnTo>
                    <a:pt x="78392" y="300501"/>
                  </a:lnTo>
                  <a:lnTo>
                    <a:pt x="156783" y="300501"/>
                  </a:lnTo>
                  <a:close/>
                  <a:moveTo>
                    <a:pt x="287436" y="640199"/>
                  </a:moveTo>
                  <a:lnTo>
                    <a:pt x="209045" y="640199"/>
                  </a:lnTo>
                  <a:lnTo>
                    <a:pt x="209045" y="561807"/>
                  </a:lnTo>
                  <a:lnTo>
                    <a:pt x="287436" y="561807"/>
                  </a:lnTo>
                  <a:close/>
                  <a:moveTo>
                    <a:pt x="287436" y="509546"/>
                  </a:moveTo>
                  <a:lnTo>
                    <a:pt x="209045" y="509546"/>
                  </a:lnTo>
                  <a:lnTo>
                    <a:pt x="209045" y="431154"/>
                  </a:lnTo>
                  <a:lnTo>
                    <a:pt x="287436" y="431154"/>
                  </a:lnTo>
                  <a:close/>
                  <a:moveTo>
                    <a:pt x="287436" y="378893"/>
                  </a:moveTo>
                  <a:lnTo>
                    <a:pt x="209045" y="378893"/>
                  </a:lnTo>
                  <a:lnTo>
                    <a:pt x="209045" y="300501"/>
                  </a:lnTo>
                  <a:lnTo>
                    <a:pt x="287436" y="300501"/>
                  </a:lnTo>
                  <a:close/>
                  <a:moveTo>
                    <a:pt x="418089" y="640199"/>
                  </a:moveTo>
                  <a:lnTo>
                    <a:pt x="339697" y="640199"/>
                  </a:lnTo>
                  <a:lnTo>
                    <a:pt x="339697" y="561807"/>
                  </a:lnTo>
                  <a:lnTo>
                    <a:pt x="418089" y="561807"/>
                  </a:lnTo>
                  <a:close/>
                  <a:moveTo>
                    <a:pt x="418089" y="509546"/>
                  </a:moveTo>
                  <a:lnTo>
                    <a:pt x="339697" y="509546"/>
                  </a:lnTo>
                  <a:lnTo>
                    <a:pt x="339697" y="431154"/>
                  </a:lnTo>
                  <a:lnTo>
                    <a:pt x="418089" y="431154"/>
                  </a:lnTo>
                  <a:close/>
                  <a:moveTo>
                    <a:pt x="418089" y="378893"/>
                  </a:moveTo>
                  <a:lnTo>
                    <a:pt x="339697" y="378893"/>
                  </a:lnTo>
                  <a:lnTo>
                    <a:pt x="339697" y="300501"/>
                  </a:lnTo>
                  <a:lnTo>
                    <a:pt x="418089" y="300501"/>
                  </a:lnTo>
                  <a:close/>
                  <a:moveTo>
                    <a:pt x="483415" y="692460"/>
                  </a:moveTo>
                  <a:lnTo>
                    <a:pt x="483415" y="509546"/>
                  </a:lnTo>
                  <a:lnTo>
                    <a:pt x="587938" y="509546"/>
                  </a:lnTo>
                  <a:lnTo>
                    <a:pt x="587938" y="692460"/>
                  </a:lnTo>
                  <a:close/>
                  <a:moveTo>
                    <a:pt x="627134" y="246673"/>
                  </a:moveTo>
                  <a:lnTo>
                    <a:pt x="602701" y="289004"/>
                  </a:lnTo>
                  <a:lnTo>
                    <a:pt x="560109" y="264311"/>
                  </a:lnTo>
                  <a:lnTo>
                    <a:pt x="560109" y="313567"/>
                  </a:lnTo>
                  <a:lnTo>
                    <a:pt x="511244" y="313567"/>
                  </a:lnTo>
                  <a:lnTo>
                    <a:pt x="511244" y="264311"/>
                  </a:lnTo>
                  <a:lnTo>
                    <a:pt x="468652" y="289004"/>
                  </a:lnTo>
                  <a:lnTo>
                    <a:pt x="444220" y="246673"/>
                  </a:lnTo>
                  <a:lnTo>
                    <a:pt x="486943" y="222110"/>
                  </a:lnTo>
                  <a:lnTo>
                    <a:pt x="444220" y="197547"/>
                  </a:lnTo>
                  <a:lnTo>
                    <a:pt x="468652" y="155216"/>
                  </a:lnTo>
                  <a:lnTo>
                    <a:pt x="511244" y="179909"/>
                  </a:lnTo>
                  <a:lnTo>
                    <a:pt x="511244" y="130653"/>
                  </a:lnTo>
                  <a:lnTo>
                    <a:pt x="560109" y="130653"/>
                  </a:lnTo>
                  <a:lnTo>
                    <a:pt x="560109" y="179909"/>
                  </a:lnTo>
                  <a:lnTo>
                    <a:pt x="602701" y="155216"/>
                  </a:lnTo>
                  <a:lnTo>
                    <a:pt x="627134" y="197547"/>
                  </a:lnTo>
                  <a:lnTo>
                    <a:pt x="584410" y="222110"/>
                  </a:lnTo>
                  <a:close/>
                  <a:moveTo>
                    <a:pt x="731656" y="640199"/>
                  </a:moveTo>
                  <a:lnTo>
                    <a:pt x="653264" y="640199"/>
                  </a:lnTo>
                  <a:lnTo>
                    <a:pt x="653264" y="561807"/>
                  </a:lnTo>
                  <a:lnTo>
                    <a:pt x="731656" y="561807"/>
                  </a:lnTo>
                  <a:close/>
                  <a:moveTo>
                    <a:pt x="731656" y="509546"/>
                  </a:moveTo>
                  <a:lnTo>
                    <a:pt x="653264" y="509546"/>
                  </a:lnTo>
                  <a:lnTo>
                    <a:pt x="653264" y="431154"/>
                  </a:lnTo>
                  <a:lnTo>
                    <a:pt x="731656" y="431154"/>
                  </a:lnTo>
                  <a:close/>
                  <a:moveTo>
                    <a:pt x="731656" y="378893"/>
                  </a:moveTo>
                  <a:lnTo>
                    <a:pt x="653264" y="378893"/>
                  </a:lnTo>
                  <a:lnTo>
                    <a:pt x="653264" y="300501"/>
                  </a:lnTo>
                  <a:lnTo>
                    <a:pt x="731656" y="300501"/>
                  </a:lnTo>
                  <a:close/>
                  <a:moveTo>
                    <a:pt x="862309" y="640199"/>
                  </a:moveTo>
                  <a:lnTo>
                    <a:pt x="783917" y="640199"/>
                  </a:lnTo>
                  <a:lnTo>
                    <a:pt x="783917" y="561807"/>
                  </a:lnTo>
                  <a:lnTo>
                    <a:pt x="862309" y="561807"/>
                  </a:lnTo>
                  <a:close/>
                  <a:moveTo>
                    <a:pt x="862309" y="509546"/>
                  </a:moveTo>
                  <a:lnTo>
                    <a:pt x="783917" y="509546"/>
                  </a:lnTo>
                  <a:lnTo>
                    <a:pt x="783917" y="431154"/>
                  </a:lnTo>
                  <a:lnTo>
                    <a:pt x="862309" y="431154"/>
                  </a:lnTo>
                  <a:close/>
                  <a:moveTo>
                    <a:pt x="862309" y="378893"/>
                  </a:moveTo>
                  <a:lnTo>
                    <a:pt x="783917" y="378893"/>
                  </a:lnTo>
                  <a:lnTo>
                    <a:pt x="783917" y="300501"/>
                  </a:lnTo>
                  <a:lnTo>
                    <a:pt x="862309" y="300501"/>
                  </a:lnTo>
                  <a:close/>
                  <a:moveTo>
                    <a:pt x="992961" y="640199"/>
                  </a:moveTo>
                  <a:lnTo>
                    <a:pt x="914570" y="640199"/>
                  </a:lnTo>
                  <a:lnTo>
                    <a:pt x="914570" y="561807"/>
                  </a:lnTo>
                  <a:lnTo>
                    <a:pt x="992961" y="561807"/>
                  </a:lnTo>
                  <a:close/>
                  <a:moveTo>
                    <a:pt x="992961" y="509546"/>
                  </a:moveTo>
                  <a:lnTo>
                    <a:pt x="914570" y="509546"/>
                  </a:lnTo>
                  <a:lnTo>
                    <a:pt x="914570" y="431154"/>
                  </a:lnTo>
                  <a:lnTo>
                    <a:pt x="992961" y="431154"/>
                  </a:lnTo>
                  <a:close/>
                  <a:moveTo>
                    <a:pt x="992961" y="378893"/>
                  </a:moveTo>
                  <a:lnTo>
                    <a:pt x="914570" y="378893"/>
                  </a:lnTo>
                  <a:lnTo>
                    <a:pt x="914570" y="300501"/>
                  </a:lnTo>
                  <a:lnTo>
                    <a:pt x="992961" y="3005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Graphic 29" descr="Hospital with solid fill">
              <a:extLst>
                <a:ext uri="{FF2B5EF4-FFF2-40B4-BE49-F238E27FC236}">
                  <a16:creationId xmlns:a16="http://schemas.microsoft.com/office/drawing/2014/main" id="{FBB2C320-7A4B-49D9-906E-DBA7052473B6}"/>
                </a:ext>
              </a:extLst>
            </p:cNvPr>
            <p:cNvSpPr/>
            <p:nvPr/>
          </p:nvSpPr>
          <p:spPr>
            <a:xfrm>
              <a:off x="1744065" y="2784671"/>
              <a:ext cx="454933" cy="264441"/>
            </a:xfrm>
            <a:custGeom>
              <a:avLst/>
              <a:gdLst>
                <a:gd name="connsiteX0" fmla="*/ 227467 w 454933"/>
                <a:gd name="connsiteY0" fmla="*/ 73949 h 264441"/>
                <a:gd name="connsiteX1" fmla="*/ 418089 w 454933"/>
                <a:gd name="connsiteY1" fmla="*/ 264441 h 264441"/>
                <a:gd name="connsiteX2" fmla="*/ 454933 w 454933"/>
                <a:gd name="connsiteY2" fmla="*/ 227597 h 264441"/>
                <a:gd name="connsiteX3" fmla="*/ 227467 w 454933"/>
                <a:gd name="connsiteY3" fmla="*/ 0 h 264441"/>
                <a:gd name="connsiteX4" fmla="*/ 0 w 454933"/>
                <a:gd name="connsiteY4" fmla="*/ 227597 h 264441"/>
                <a:gd name="connsiteX5" fmla="*/ 36844 w 454933"/>
                <a:gd name="connsiteY5" fmla="*/ 264441 h 264441"/>
                <a:gd name="connsiteX6" fmla="*/ 227467 w 454933"/>
                <a:gd name="connsiteY6" fmla="*/ 73949 h 2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33" h="264441">
                  <a:moveTo>
                    <a:pt x="227467" y="73949"/>
                  </a:moveTo>
                  <a:lnTo>
                    <a:pt x="418089" y="264441"/>
                  </a:lnTo>
                  <a:lnTo>
                    <a:pt x="454933" y="227597"/>
                  </a:lnTo>
                  <a:lnTo>
                    <a:pt x="227467" y="0"/>
                  </a:lnTo>
                  <a:lnTo>
                    <a:pt x="0" y="227597"/>
                  </a:lnTo>
                  <a:lnTo>
                    <a:pt x="36844" y="264441"/>
                  </a:lnTo>
                  <a:lnTo>
                    <a:pt x="227467" y="7394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E9DF84-37DF-48E0-8284-854BEB102CBB}"/>
              </a:ext>
            </a:extLst>
          </p:cNvPr>
          <p:cNvGrpSpPr>
            <a:grpSpLocks noChangeAspect="1"/>
          </p:cNvGrpSpPr>
          <p:nvPr/>
        </p:nvGrpSpPr>
        <p:grpSpPr>
          <a:xfrm>
            <a:off x="6615911" y="1962033"/>
            <a:ext cx="4107507" cy="2933934"/>
            <a:chOff x="3588450" y="2444407"/>
            <a:chExt cx="2520000" cy="1800000"/>
          </a:xfrm>
        </p:grpSpPr>
        <p:sp>
          <p:nvSpPr>
            <p:cNvPr id="26" name="Tekstfelt 22">
              <a:extLst>
                <a:ext uri="{FF2B5EF4-FFF2-40B4-BE49-F238E27FC236}">
                  <a16:creationId xmlns:a16="http://schemas.microsoft.com/office/drawing/2014/main" id="{3BD98FB2-239E-4834-8A2E-E0025343CA75}"/>
                </a:ext>
              </a:extLst>
            </p:cNvPr>
            <p:cNvSpPr txBox="1"/>
            <p:nvPr/>
          </p:nvSpPr>
          <p:spPr>
            <a:xfrm>
              <a:off x="3588450" y="2444407"/>
              <a:ext cx="2520000" cy="1800000"/>
            </a:xfrm>
            <a:prstGeom prst="rect">
              <a:avLst/>
            </a:prstGeom>
            <a:solidFill>
              <a:srgbClr val="00577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b" anchorCtr="0">
              <a:noAutofit/>
            </a:bodyPr>
            <a:lstStyle>
              <a:defPPr>
                <a:defRPr lang="da-DK"/>
              </a:defPPr>
              <a:lvl1pPr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sz="1400" b="1">
                  <a:solidFill>
                    <a:schemeClr val="bg1"/>
                  </a:solidFill>
                  <a:latin typeface="Trebuchet MS" panose="020B0603020202020204" pitchFamily="34" charset="0"/>
                  <a:ea typeface="Lato Black" panose="020F0502020204030203" pitchFamily="34" charset="0"/>
                  <a:cs typeface="Lato Black" panose="020F0502020204030203" pitchFamily="34" charset="0"/>
                </a:defRPr>
              </a:lvl1pPr>
            </a:lstStyle>
            <a:p>
              <a:r>
                <a:rPr lang="da-DK" dirty="0"/>
                <a:t>Udvidet helbredstillægssager</a:t>
              </a:r>
            </a:p>
          </p:txBody>
        </p:sp>
        <p:pic>
          <p:nvPicPr>
            <p:cNvPr id="35" name="Graphic 34" descr="Badge Follow with solid fill">
              <a:extLst>
                <a:ext uri="{FF2B5EF4-FFF2-40B4-BE49-F238E27FC236}">
                  <a16:creationId xmlns:a16="http://schemas.microsoft.com/office/drawing/2014/main" id="{53E4155C-5179-466C-8D36-BD741458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23685" y="2719398"/>
              <a:ext cx="633117" cy="633117"/>
            </a:xfrm>
            <a:prstGeom prst="rect">
              <a:avLst/>
            </a:prstGeom>
          </p:spPr>
        </p:pic>
        <p:pic>
          <p:nvPicPr>
            <p:cNvPr id="31" name="Graphic 30" descr="Hospital with solid fill">
              <a:extLst>
                <a:ext uri="{FF2B5EF4-FFF2-40B4-BE49-F238E27FC236}">
                  <a16:creationId xmlns:a16="http://schemas.microsoft.com/office/drawing/2014/main" id="{805EE9D3-0979-4F0C-A64F-4DDEFA14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21316" y="2625667"/>
              <a:ext cx="1254267" cy="125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39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787C1A-05CE-4128-8D7D-52B4EAD8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Huskeseddel og P-plads</a:t>
            </a:r>
          </a:p>
        </p:txBody>
      </p:sp>
      <p:grpSp>
        <p:nvGrpSpPr>
          <p:cNvPr id="9" name="Gruppe 4">
            <a:extLst>
              <a:ext uri="{FF2B5EF4-FFF2-40B4-BE49-F238E27FC236}">
                <a16:creationId xmlns:a16="http://schemas.microsoft.com/office/drawing/2014/main" id="{D60AD125-5809-4B33-ABE0-B7F9EF37104C}"/>
              </a:ext>
            </a:extLst>
          </p:cNvPr>
          <p:cNvGrpSpPr/>
          <p:nvPr/>
        </p:nvGrpSpPr>
        <p:grpSpPr>
          <a:xfrm>
            <a:off x="4705045" y="2072848"/>
            <a:ext cx="2773775" cy="2712303"/>
            <a:chOff x="3288927" y="1657349"/>
            <a:chExt cx="2773775" cy="2712303"/>
          </a:xfrm>
          <a:solidFill>
            <a:schemeClr val="bg1"/>
          </a:solidFill>
        </p:grpSpPr>
        <p:pic>
          <p:nvPicPr>
            <p:cNvPr id="11" name="Grafik 5" descr="Clipboard">
              <a:extLst>
                <a:ext uri="{FF2B5EF4-FFF2-40B4-BE49-F238E27FC236}">
                  <a16:creationId xmlns:a16="http://schemas.microsoft.com/office/drawing/2014/main" id="{75783EF6-F70C-473B-8385-2B1E2F06A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50399" y="1657349"/>
              <a:ext cx="2712303" cy="2712303"/>
            </a:xfrm>
            <a:prstGeom prst="rect">
              <a:avLst/>
            </a:prstGeom>
          </p:spPr>
        </p:pic>
        <p:pic>
          <p:nvPicPr>
            <p:cNvPr id="15" name="Grafik 6" descr="Kommentar tilføj">
              <a:extLst>
                <a:ext uri="{FF2B5EF4-FFF2-40B4-BE49-F238E27FC236}">
                  <a16:creationId xmlns:a16="http://schemas.microsoft.com/office/drawing/2014/main" id="{72285077-D802-4B85-A1C6-0731DA80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8927" y="165734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213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DB8810-C73D-49F9-8186-AA8E7E0FC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8861719" cy="1411341"/>
          </a:xfrm>
        </p:spPr>
        <p:txBody>
          <a:bodyPr>
            <a:normAutofit/>
          </a:bodyPr>
          <a:lstStyle/>
          <a:p>
            <a:r>
              <a:rPr lang="da-DK" dirty="0"/>
              <a:t>Almindeligt helbredstillæg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BE3377A-70E6-4E81-9FD9-2FE69DB14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… og oprettelse af bevillinger</a:t>
            </a:r>
          </a:p>
        </p:txBody>
      </p:sp>
    </p:spTree>
    <p:extLst>
      <p:ext uri="{BB962C8B-B14F-4D97-AF65-F5344CB8AC3E}">
        <p14:creationId xmlns:p14="http://schemas.microsoft.com/office/powerpoint/2010/main" val="37812828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A12-402F-4ACA-9F66-8382C643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Alm. helbredstillægssager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746A-1625-4A09-A68F-16BE0C25D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a-DK" dirty="0"/>
              <a:t>En alm. helbredstillægssag er en bevilling, som kan have flere ydelser</a:t>
            </a:r>
          </a:p>
          <a:p>
            <a:pPr lvl="1"/>
            <a:r>
              <a:rPr lang="da-DK" dirty="0"/>
              <a:t>F.eks. fodbehandling, tandeftersyn, mm.</a:t>
            </a:r>
          </a:p>
          <a:p>
            <a:endParaRPr lang="da-DK" dirty="0"/>
          </a:p>
          <a:p>
            <a:r>
              <a:rPr lang="da-DK" dirty="0"/>
              <a:t>For at I kan oprette en alm. helbredstillægsag, så skal borgeren have et aktivt, bevilget helbredstillægskort.</a:t>
            </a:r>
            <a:br>
              <a:rPr lang="da-DK" dirty="0"/>
            </a:br>
            <a:endParaRPr lang="da-DK" dirty="0"/>
          </a:p>
          <a:p>
            <a:r>
              <a:rPr lang="da-DK" dirty="0"/>
              <a:t>Helbredstillægskortet er på sin egen særskilte sag, og der må kun være én aktiv sag på et helbredstillægskort</a:t>
            </a:r>
          </a:p>
        </p:txBody>
      </p:sp>
      <p:grpSp>
        <p:nvGrpSpPr>
          <p:cNvPr id="10" name="Graphic 24">
            <a:extLst>
              <a:ext uri="{FF2B5EF4-FFF2-40B4-BE49-F238E27FC236}">
                <a16:creationId xmlns:a16="http://schemas.microsoft.com/office/drawing/2014/main" id="{43EFCAFA-6657-40EA-85B5-CE5B6619A88F}"/>
              </a:ext>
            </a:extLst>
          </p:cNvPr>
          <p:cNvGrpSpPr/>
          <p:nvPr/>
        </p:nvGrpSpPr>
        <p:grpSpPr>
          <a:xfrm>
            <a:off x="6985237" y="1335802"/>
            <a:ext cx="4540702" cy="3897051"/>
            <a:chOff x="6823120" y="1449319"/>
            <a:chExt cx="4540702" cy="3897051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51C63EE-38A7-41C9-A5F5-2C50BDBD5BF1}"/>
                </a:ext>
              </a:extLst>
            </p:cNvPr>
            <p:cNvSpPr/>
            <p:nvPr/>
          </p:nvSpPr>
          <p:spPr>
            <a:xfrm>
              <a:off x="8525883" y="4551748"/>
              <a:ext cx="1135175" cy="794622"/>
            </a:xfrm>
            <a:custGeom>
              <a:avLst/>
              <a:gdLst>
                <a:gd name="connsiteX0" fmla="*/ 0 w 1135175"/>
                <a:gd name="connsiteY0" fmla="*/ 0 h 794622"/>
                <a:gd name="connsiteX1" fmla="*/ 1135176 w 1135175"/>
                <a:gd name="connsiteY1" fmla="*/ 0 h 794622"/>
                <a:gd name="connsiteX2" fmla="*/ 1135176 w 1135175"/>
                <a:gd name="connsiteY2" fmla="*/ 794623 h 794622"/>
                <a:gd name="connsiteX3" fmla="*/ 0 w 1135175"/>
                <a:gd name="connsiteY3" fmla="*/ 794623 h 79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175" h="794622">
                  <a:moveTo>
                    <a:pt x="0" y="0"/>
                  </a:moveTo>
                  <a:lnTo>
                    <a:pt x="1135176" y="0"/>
                  </a:lnTo>
                  <a:lnTo>
                    <a:pt x="1135176" y="794623"/>
                  </a:lnTo>
                  <a:lnTo>
                    <a:pt x="0" y="794623"/>
                  </a:lnTo>
                  <a:close/>
                </a:path>
              </a:pathLst>
            </a:custGeom>
            <a:solidFill>
              <a:schemeClr val="bg1"/>
            </a:solidFill>
            <a:ln w="56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F5F65B-B9CA-4485-AC01-8E096F8F7657}"/>
                </a:ext>
              </a:extLst>
            </p:cNvPr>
            <p:cNvSpPr/>
            <p:nvPr/>
          </p:nvSpPr>
          <p:spPr>
            <a:xfrm>
              <a:off x="8533799" y="1449319"/>
              <a:ext cx="1135175" cy="788147"/>
            </a:xfrm>
            <a:custGeom>
              <a:avLst/>
              <a:gdLst>
                <a:gd name="connsiteX0" fmla="*/ 0 w 1135175"/>
                <a:gd name="connsiteY0" fmla="*/ 0 h 794622"/>
                <a:gd name="connsiteX1" fmla="*/ 1135176 w 1135175"/>
                <a:gd name="connsiteY1" fmla="*/ 0 h 794622"/>
                <a:gd name="connsiteX2" fmla="*/ 1135176 w 1135175"/>
                <a:gd name="connsiteY2" fmla="*/ 794623 h 794622"/>
                <a:gd name="connsiteX3" fmla="*/ 0 w 1135175"/>
                <a:gd name="connsiteY3" fmla="*/ 794623 h 79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175" h="794622">
                  <a:moveTo>
                    <a:pt x="0" y="0"/>
                  </a:moveTo>
                  <a:lnTo>
                    <a:pt x="1135176" y="0"/>
                  </a:lnTo>
                  <a:lnTo>
                    <a:pt x="1135176" y="794623"/>
                  </a:lnTo>
                  <a:lnTo>
                    <a:pt x="0" y="794623"/>
                  </a:lnTo>
                  <a:close/>
                </a:path>
              </a:pathLst>
            </a:custGeom>
            <a:solidFill>
              <a:schemeClr val="bg1"/>
            </a:solidFill>
            <a:ln w="56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EA3455-7B8C-43F9-B706-4792844898D0}"/>
                </a:ext>
              </a:extLst>
            </p:cNvPr>
            <p:cNvSpPr/>
            <p:nvPr/>
          </p:nvSpPr>
          <p:spPr>
            <a:xfrm>
              <a:off x="6823120" y="4551748"/>
              <a:ext cx="1135175" cy="794622"/>
            </a:xfrm>
            <a:custGeom>
              <a:avLst/>
              <a:gdLst>
                <a:gd name="connsiteX0" fmla="*/ 0 w 1135175"/>
                <a:gd name="connsiteY0" fmla="*/ 0 h 794622"/>
                <a:gd name="connsiteX1" fmla="*/ 1135176 w 1135175"/>
                <a:gd name="connsiteY1" fmla="*/ 0 h 794622"/>
                <a:gd name="connsiteX2" fmla="*/ 1135176 w 1135175"/>
                <a:gd name="connsiteY2" fmla="*/ 794623 h 794622"/>
                <a:gd name="connsiteX3" fmla="*/ 0 w 1135175"/>
                <a:gd name="connsiteY3" fmla="*/ 794623 h 79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175" h="794622">
                  <a:moveTo>
                    <a:pt x="0" y="0"/>
                  </a:moveTo>
                  <a:lnTo>
                    <a:pt x="1135176" y="0"/>
                  </a:lnTo>
                  <a:lnTo>
                    <a:pt x="1135176" y="794623"/>
                  </a:lnTo>
                  <a:lnTo>
                    <a:pt x="0" y="794623"/>
                  </a:lnTo>
                  <a:close/>
                </a:path>
              </a:pathLst>
            </a:custGeom>
            <a:solidFill>
              <a:schemeClr val="bg1"/>
            </a:solidFill>
            <a:ln w="56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66F93F-A5F1-4EEE-8831-38221E0B7CAB}"/>
                </a:ext>
              </a:extLst>
            </p:cNvPr>
            <p:cNvSpPr/>
            <p:nvPr/>
          </p:nvSpPr>
          <p:spPr>
            <a:xfrm>
              <a:off x="10228647" y="4551748"/>
              <a:ext cx="1135175" cy="794622"/>
            </a:xfrm>
            <a:custGeom>
              <a:avLst/>
              <a:gdLst>
                <a:gd name="connsiteX0" fmla="*/ 0 w 1135175"/>
                <a:gd name="connsiteY0" fmla="*/ 0 h 794622"/>
                <a:gd name="connsiteX1" fmla="*/ 1135176 w 1135175"/>
                <a:gd name="connsiteY1" fmla="*/ 0 h 794622"/>
                <a:gd name="connsiteX2" fmla="*/ 1135176 w 1135175"/>
                <a:gd name="connsiteY2" fmla="*/ 794623 h 794622"/>
                <a:gd name="connsiteX3" fmla="*/ 0 w 1135175"/>
                <a:gd name="connsiteY3" fmla="*/ 794623 h 79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175" h="794622">
                  <a:moveTo>
                    <a:pt x="0" y="0"/>
                  </a:moveTo>
                  <a:lnTo>
                    <a:pt x="1135176" y="0"/>
                  </a:lnTo>
                  <a:lnTo>
                    <a:pt x="1135176" y="794623"/>
                  </a:lnTo>
                  <a:lnTo>
                    <a:pt x="0" y="794623"/>
                  </a:lnTo>
                  <a:close/>
                </a:path>
              </a:pathLst>
            </a:custGeom>
            <a:solidFill>
              <a:schemeClr val="bg1"/>
            </a:solidFill>
            <a:ln w="56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BAFDFA-3B4D-4980-A77D-6125CDF71CBE}"/>
                </a:ext>
              </a:extLst>
            </p:cNvPr>
            <p:cNvSpPr/>
            <p:nvPr/>
          </p:nvSpPr>
          <p:spPr>
            <a:xfrm>
              <a:off x="7277190" y="2508432"/>
              <a:ext cx="3632562" cy="1816281"/>
            </a:xfrm>
            <a:custGeom>
              <a:avLst/>
              <a:gdLst>
                <a:gd name="connsiteX0" fmla="*/ 1929799 w 3632562"/>
                <a:gd name="connsiteY0" fmla="*/ 794623 h 1816281"/>
                <a:gd name="connsiteX1" fmla="*/ 1929799 w 3632562"/>
                <a:gd name="connsiteY1" fmla="*/ 0 h 1816281"/>
                <a:gd name="connsiteX2" fmla="*/ 1702764 w 3632562"/>
                <a:gd name="connsiteY2" fmla="*/ 0 h 1816281"/>
                <a:gd name="connsiteX3" fmla="*/ 1702764 w 3632562"/>
                <a:gd name="connsiteY3" fmla="*/ 794623 h 1816281"/>
                <a:gd name="connsiteX4" fmla="*/ 0 w 3632562"/>
                <a:gd name="connsiteY4" fmla="*/ 794623 h 1816281"/>
                <a:gd name="connsiteX5" fmla="*/ 0 w 3632562"/>
                <a:gd name="connsiteY5" fmla="*/ 1816281 h 1816281"/>
                <a:gd name="connsiteX6" fmla="*/ 227035 w 3632562"/>
                <a:gd name="connsiteY6" fmla="*/ 1816281 h 1816281"/>
                <a:gd name="connsiteX7" fmla="*/ 227035 w 3632562"/>
                <a:gd name="connsiteY7" fmla="*/ 1021658 h 1816281"/>
                <a:gd name="connsiteX8" fmla="*/ 1702764 w 3632562"/>
                <a:gd name="connsiteY8" fmla="*/ 1021658 h 1816281"/>
                <a:gd name="connsiteX9" fmla="*/ 1702764 w 3632562"/>
                <a:gd name="connsiteY9" fmla="*/ 1816281 h 1816281"/>
                <a:gd name="connsiteX10" fmla="*/ 1929799 w 3632562"/>
                <a:gd name="connsiteY10" fmla="*/ 1816281 h 1816281"/>
                <a:gd name="connsiteX11" fmla="*/ 1929799 w 3632562"/>
                <a:gd name="connsiteY11" fmla="*/ 1021658 h 1816281"/>
                <a:gd name="connsiteX12" fmla="*/ 3405527 w 3632562"/>
                <a:gd name="connsiteY12" fmla="*/ 1021658 h 1816281"/>
                <a:gd name="connsiteX13" fmla="*/ 3405527 w 3632562"/>
                <a:gd name="connsiteY13" fmla="*/ 1816281 h 1816281"/>
                <a:gd name="connsiteX14" fmla="*/ 3632562 w 3632562"/>
                <a:gd name="connsiteY14" fmla="*/ 1816281 h 1816281"/>
                <a:gd name="connsiteX15" fmla="*/ 3632562 w 3632562"/>
                <a:gd name="connsiteY15" fmla="*/ 794623 h 181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2562" h="1816281">
                  <a:moveTo>
                    <a:pt x="1929799" y="794623"/>
                  </a:moveTo>
                  <a:lnTo>
                    <a:pt x="1929799" y="0"/>
                  </a:lnTo>
                  <a:lnTo>
                    <a:pt x="1702764" y="0"/>
                  </a:lnTo>
                  <a:lnTo>
                    <a:pt x="1702764" y="794623"/>
                  </a:lnTo>
                  <a:lnTo>
                    <a:pt x="0" y="794623"/>
                  </a:lnTo>
                  <a:lnTo>
                    <a:pt x="0" y="1816281"/>
                  </a:lnTo>
                  <a:lnTo>
                    <a:pt x="227035" y="1816281"/>
                  </a:lnTo>
                  <a:lnTo>
                    <a:pt x="227035" y="1021658"/>
                  </a:lnTo>
                  <a:lnTo>
                    <a:pt x="1702764" y="1021658"/>
                  </a:lnTo>
                  <a:lnTo>
                    <a:pt x="1702764" y="1816281"/>
                  </a:lnTo>
                  <a:lnTo>
                    <a:pt x="1929799" y="1816281"/>
                  </a:lnTo>
                  <a:lnTo>
                    <a:pt x="1929799" y="1021658"/>
                  </a:lnTo>
                  <a:lnTo>
                    <a:pt x="3405527" y="1021658"/>
                  </a:lnTo>
                  <a:lnTo>
                    <a:pt x="3405527" y="1816281"/>
                  </a:lnTo>
                  <a:lnTo>
                    <a:pt x="3632562" y="1816281"/>
                  </a:lnTo>
                  <a:lnTo>
                    <a:pt x="3632562" y="794623"/>
                  </a:lnTo>
                  <a:close/>
                </a:path>
              </a:pathLst>
            </a:custGeom>
            <a:solidFill>
              <a:schemeClr val="bg1"/>
            </a:solidFill>
            <a:ln w="56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38F4D9C-7BE9-4F9B-AFA6-20096BEBE9CB}"/>
              </a:ext>
            </a:extLst>
          </p:cNvPr>
          <p:cNvSpPr/>
          <p:nvPr/>
        </p:nvSpPr>
        <p:spPr>
          <a:xfrm>
            <a:off x="6841742" y="5169726"/>
            <a:ext cx="1422163" cy="35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Trebuchet MS" panose="020B0603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Fodbehandling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3C4F4A-494E-4AB9-8F2D-9A5EB0C09A39}"/>
              </a:ext>
            </a:extLst>
          </p:cNvPr>
          <p:cNvSpPr/>
          <p:nvPr/>
        </p:nvSpPr>
        <p:spPr>
          <a:xfrm>
            <a:off x="6750794" y="1335802"/>
            <a:ext cx="1158170" cy="7881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1FDC5-7841-44EB-8CDF-AF0FE83C7D23}"/>
              </a:ext>
            </a:extLst>
          </p:cNvPr>
          <p:cNvSpPr/>
          <p:nvPr/>
        </p:nvSpPr>
        <p:spPr>
          <a:xfrm>
            <a:off x="10407395" y="5232854"/>
            <a:ext cx="1103185" cy="35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5" name="Graphic 4" descr="Credit card outline">
            <a:extLst>
              <a:ext uri="{FF2B5EF4-FFF2-40B4-BE49-F238E27FC236}">
                <a16:creationId xmlns:a16="http://schemas.microsoft.com/office/drawing/2014/main" id="{E29D265C-A745-4783-86AF-44F667E36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8134" y="1272675"/>
            <a:ext cx="914400" cy="914400"/>
          </a:xfrm>
          <a:prstGeom prst="rect">
            <a:avLst/>
          </a:prstGeom>
        </p:spPr>
      </p:pic>
      <p:sp>
        <p:nvSpPr>
          <p:cNvPr id="20" name="Tekstfelt 22">
            <a:extLst>
              <a:ext uri="{FF2B5EF4-FFF2-40B4-BE49-F238E27FC236}">
                <a16:creationId xmlns:a16="http://schemas.microsoft.com/office/drawing/2014/main" id="{1C45B83F-8D30-46F3-8E07-43EB24BD68D7}"/>
              </a:ext>
            </a:extLst>
          </p:cNvPr>
          <p:cNvSpPr txBox="1"/>
          <p:nvPr/>
        </p:nvSpPr>
        <p:spPr>
          <a:xfrm>
            <a:off x="6069879" y="2115323"/>
            <a:ext cx="2520000" cy="3399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b" anchorCtr="0">
            <a:noAutofit/>
          </a:bodyPr>
          <a:lstStyle>
            <a:defPPr>
              <a:defRPr lang="da-DK"/>
            </a:defPPr>
            <a:lvl1pPr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>
                <a:solidFill>
                  <a:schemeClr val="bg1"/>
                </a:solidFill>
                <a:latin typeface="Trebuchet MS" panose="020B0603020202020204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da-DK" dirty="0"/>
              <a:t>Helbredstillægskort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85E744-9A48-4D55-9C8A-A36D41919BDD}"/>
              </a:ext>
            </a:extLst>
          </p:cNvPr>
          <p:cNvSpPr/>
          <p:nvPr/>
        </p:nvSpPr>
        <p:spPr>
          <a:xfrm>
            <a:off x="8597546" y="5169726"/>
            <a:ext cx="1331913" cy="352472"/>
          </a:xfrm>
          <a:custGeom>
            <a:avLst/>
            <a:gdLst>
              <a:gd name="connsiteX0" fmla="*/ 0 w 1135175"/>
              <a:gd name="connsiteY0" fmla="*/ 0 h 794622"/>
              <a:gd name="connsiteX1" fmla="*/ 1135176 w 1135175"/>
              <a:gd name="connsiteY1" fmla="*/ 0 h 794622"/>
              <a:gd name="connsiteX2" fmla="*/ 1135176 w 1135175"/>
              <a:gd name="connsiteY2" fmla="*/ 794623 h 794622"/>
              <a:gd name="connsiteX3" fmla="*/ 0 w 1135175"/>
              <a:gd name="connsiteY3" fmla="*/ 794623 h 79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75" h="794622">
                <a:moveTo>
                  <a:pt x="0" y="0"/>
                </a:moveTo>
                <a:lnTo>
                  <a:pt x="1135176" y="0"/>
                </a:lnTo>
                <a:lnTo>
                  <a:pt x="1135176" y="794623"/>
                </a:lnTo>
                <a:lnTo>
                  <a:pt x="0" y="79462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bg1"/>
                </a:solidFill>
                <a:latin typeface="Trebuchet MS" panose="020B0603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Tandeftersyn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1105FD-1E62-4241-BEE4-BEB41D5B4FA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908964" y="1729876"/>
            <a:ext cx="76304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kstfelt 22">
            <a:extLst>
              <a:ext uri="{FF2B5EF4-FFF2-40B4-BE49-F238E27FC236}">
                <a16:creationId xmlns:a16="http://schemas.microsoft.com/office/drawing/2014/main" id="{094F817D-CDE7-4F28-8F64-EAEFF8C7F559}"/>
              </a:ext>
            </a:extLst>
          </p:cNvPr>
          <p:cNvSpPr txBox="1"/>
          <p:nvPr/>
        </p:nvSpPr>
        <p:spPr>
          <a:xfrm>
            <a:off x="8109934" y="2124517"/>
            <a:ext cx="2520000" cy="3399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b" anchorCtr="0">
            <a:noAutofit/>
          </a:bodyPr>
          <a:lstStyle>
            <a:defPPr>
              <a:defRPr lang="da-DK"/>
            </a:defPPr>
            <a:lvl1pPr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>
                <a:solidFill>
                  <a:schemeClr val="bg1"/>
                </a:solidFill>
                <a:latin typeface="Trebuchet MS" panose="020B0603020202020204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br>
              <a:rPr lang="da-DK" dirty="0"/>
            </a:br>
            <a:r>
              <a:rPr lang="da-DK" dirty="0"/>
              <a:t>Alm. helbredstillægssag</a:t>
            </a:r>
          </a:p>
        </p:txBody>
      </p:sp>
      <p:pic>
        <p:nvPicPr>
          <p:cNvPr id="23" name="Graphic 22" descr="Open folder with solid fill">
            <a:extLst>
              <a:ext uri="{FF2B5EF4-FFF2-40B4-BE49-F238E27FC236}">
                <a16:creationId xmlns:a16="http://schemas.microsoft.com/office/drawing/2014/main" id="{46007F4A-544E-47DB-813D-7BD1F3AB1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7055" y="1212659"/>
            <a:ext cx="1057575" cy="1057575"/>
          </a:xfrm>
          <a:prstGeom prst="rect">
            <a:avLst/>
          </a:prstGeom>
        </p:spPr>
      </p:pic>
      <p:sp>
        <p:nvSpPr>
          <p:cNvPr id="19" name="Graphic 29" descr="Hospital with solid fill">
            <a:extLst>
              <a:ext uri="{FF2B5EF4-FFF2-40B4-BE49-F238E27FC236}">
                <a16:creationId xmlns:a16="http://schemas.microsoft.com/office/drawing/2014/main" id="{3CF1B356-22C9-4F79-8CCF-436692463AD3}"/>
              </a:ext>
            </a:extLst>
          </p:cNvPr>
          <p:cNvSpPr>
            <a:spLocks noChangeAspect="1"/>
          </p:cNvSpPr>
          <p:nvPr/>
        </p:nvSpPr>
        <p:spPr>
          <a:xfrm>
            <a:off x="9046237" y="1712945"/>
            <a:ext cx="412720" cy="286891"/>
          </a:xfrm>
          <a:custGeom>
            <a:avLst/>
            <a:gdLst>
              <a:gd name="connsiteX0" fmla="*/ 692460 w 1071353"/>
              <a:gd name="connsiteY0" fmla="*/ 195979 h 744721"/>
              <a:gd name="connsiteX1" fmla="*/ 692460 w 1071353"/>
              <a:gd name="connsiteY1" fmla="*/ 156783 h 744721"/>
              <a:gd name="connsiteX2" fmla="*/ 535677 w 1071353"/>
              <a:gd name="connsiteY2" fmla="*/ 0 h 744721"/>
              <a:gd name="connsiteX3" fmla="*/ 378893 w 1071353"/>
              <a:gd name="connsiteY3" fmla="*/ 156783 h 744721"/>
              <a:gd name="connsiteX4" fmla="*/ 378893 w 1071353"/>
              <a:gd name="connsiteY4" fmla="*/ 195979 h 744721"/>
              <a:gd name="connsiteX5" fmla="*/ 0 w 1071353"/>
              <a:gd name="connsiteY5" fmla="*/ 195979 h 744721"/>
              <a:gd name="connsiteX6" fmla="*/ 0 w 1071353"/>
              <a:gd name="connsiteY6" fmla="*/ 248240 h 744721"/>
              <a:gd name="connsiteX7" fmla="*/ 26131 w 1071353"/>
              <a:gd name="connsiteY7" fmla="*/ 248240 h 744721"/>
              <a:gd name="connsiteX8" fmla="*/ 26131 w 1071353"/>
              <a:gd name="connsiteY8" fmla="*/ 744721 h 744721"/>
              <a:gd name="connsiteX9" fmla="*/ 1045223 w 1071353"/>
              <a:gd name="connsiteY9" fmla="*/ 744721 h 744721"/>
              <a:gd name="connsiteX10" fmla="*/ 1045223 w 1071353"/>
              <a:gd name="connsiteY10" fmla="*/ 248240 h 744721"/>
              <a:gd name="connsiteX11" fmla="*/ 1071353 w 1071353"/>
              <a:gd name="connsiteY11" fmla="*/ 248240 h 744721"/>
              <a:gd name="connsiteX12" fmla="*/ 1071353 w 1071353"/>
              <a:gd name="connsiteY12" fmla="*/ 195979 h 744721"/>
              <a:gd name="connsiteX13" fmla="*/ 156783 w 1071353"/>
              <a:gd name="connsiteY13" fmla="*/ 640199 h 744721"/>
              <a:gd name="connsiteX14" fmla="*/ 78392 w 1071353"/>
              <a:gd name="connsiteY14" fmla="*/ 640199 h 744721"/>
              <a:gd name="connsiteX15" fmla="*/ 78392 w 1071353"/>
              <a:gd name="connsiteY15" fmla="*/ 561807 h 744721"/>
              <a:gd name="connsiteX16" fmla="*/ 156783 w 1071353"/>
              <a:gd name="connsiteY16" fmla="*/ 561807 h 744721"/>
              <a:gd name="connsiteX17" fmla="*/ 156783 w 1071353"/>
              <a:gd name="connsiteY17" fmla="*/ 509546 h 744721"/>
              <a:gd name="connsiteX18" fmla="*/ 78392 w 1071353"/>
              <a:gd name="connsiteY18" fmla="*/ 509546 h 744721"/>
              <a:gd name="connsiteX19" fmla="*/ 78392 w 1071353"/>
              <a:gd name="connsiteY19" fmla="*/ 431154 h 744721"/>
              <a:gd name="connsiteX20" fmla="*/ 156783 w 1071353"/>
              <a:gd name="connsiteY20" fmla="*/ 431154 h 744721"/>
              <a:gd name="connsiteX21" fmla="*/ 156783 w 1071353"/>
              <a:gd name="connsiteY21" fmla="*/ 378893 h 744721"/>
              <a:gd name="connsiteX22" fmla="*/ 78392 w 1071353"/>
              <a:gd name="connsiteY22" fmla="*/ 378893 h 744721"/>
              <a:gd name="connsiteX23" fmla="*/ 78392 w 1071353"/>
              <a:gd name="connsiteY23" fmla="*/ 300501 h 744721"/>
              <a:gd name="connsiteX24" fmla="*/ 156783 w 1071353"/>
              <a:gd name="connsiteY24" fmla="*/ 300501 h 744721"/>
              <a:gd name="connsiteX25" fmla="*/ 287436 w 1071353"/>
              <a:gd name="connsiteY25" fmla="*/ 640199 h 744721"/>
              <a:gd name="connsiteX26" fmla="*/ 209045 w 1071353"/>
              <a:gd name="connsiteY26" fmla="*/ 640199 h 744721"/>
              <a:gd name="connsiteX27" fmla="*/ 209045 w 1071353"/>
              <a:gd name="connsiteY27" fmla="*/ 561807 h 744721"/>
              <a:gd name="connsiteX28" fmla="*/ 287436 w 1071353"/>
              <a:gd name="connsiteY28" fmla="*/ 561807 h 744721"/>
              <a:gd name="connsiteX29" fmla="*/ 287436 w 1071353"/>
              <a:gd name="connsiteY29" fmla="*/ 509546 h 744721"/>
              <a:gd name="connsiteX30" fmla="*/ 209045 w 1071353"/>
              <a:gd name="connsiteY30" fmla="*/ 509546 h 744721"/>
              <a:gd name="connsiteX31" fmla="*/ 209045 w 1071353"/>
              <a:gd name="connsiteY31" fmla="*/ 431154 h 744721"/>
              <a:gd name="connsiteX32" fmla="*/ 287436 w 1071353"/>
              <a:gd name="connsiteY32" fmla="*/ 431154 h 744721"/>
              <a:gd name="connsiteX33" fmla="*/ 287436 w 1071353"/>
              <a:gd name="connsiteY33" fmla="*/ 378893 h 744721"/>
              <a:gd name="connsiteX34" fmla="*/ 209045 w 1071353"/>
              <a:gd name="connsiteY34" fmla="*/ 378893 h 744721"/>
              <a:gd name="connsiteX35" fmla="*/ 209045 w 1071353"/>
              <a:gd name="connsiteY35" fmla="*/ 300501 h 744721"/>
              <a:gd name="connsiteX36" fmla="*/ 287436 w 1071353"/>
              <a:gd name="connsiteY36" fmla="*/ 300501 h 744721"/>
              <a:gd name="connsiteX37" fmla="*/ 418089 w 1071353"/>
              <a:gd name="connsiteY37" fmla="*/ 640199 h 744721"/>
              <a:gd name="connsiteX38" fmla="*/ 339697 w 1071353"/>
              <a:gd name="connsiteY38" fmla="*/ 640199 h 744721"/>
              <a:gd name="connsiteX39" fmla="*/ 339697 w 1071353"/>
              <a:gd name="connsiteY39" fmla="*/ 561807 h 744721"/>
              <a:gd name="connsiteX40" fmla="*/ 418089 w 1071353"/>
              <a:gd name="connsiteY40" fmla="*/ 561807 h 744721"/>
              <a:gd name="connsiteX41" fmla="*/ 418089 w 1071353"/>
              <a:gd name="connsiteY41" fmla="*/ 509546 h 744721"/>
              <a:gd name="connsiteX42" fmla="*/ 339697 w 1071353"/>
              <a:gd name="connsiteY42" fmla="*/ 509546 h 744721"/>
              <a:gd name="connsiteX43" fmla="*/ 339697 w 1071353"/>
              <a:gd name="connsiteY43" fmla="*/ 431154 h 744721"/>
              <a:gd name="connsiteX44" fmla="*/ 418089 w 1071353"/>
              <a:gd name="connsiteY44" fmla="*/ 431154 h 744721"/>
              <a:gd name="connsiteX45" fmla="*/ 418089 w 1071353"/>
              <a:gd name="connsiteY45" fmla="*/ 378893 h 744721"/>
              <a:gd name="connsiteX46" fmla="*/ 339697 w 1071353"/>
              <a:gd name="connsiteY46" fmla="*/ 378893 h 744721"/>
              <a:gd name="connsiteX47" fmla="*/ 339697 w 1071353"/>
              <a:gd name="connsiteY47" fmla="*/ 300501 h 744721"/>
              <a:gd name="connsiteX48" fmla="*/ 418089 w 1071353"/>
              <a:gd name="connsiteY48" fmla="*/ 300501 h 744721"/>
              <a:gd name="connsiteX49" fmla="*/ 483415 w 1071353"/>
              <a:gd name="connsiteY49" fmla="*/ 692460 h 744721"/>
              <a:gd name="connsiteX50" fmla="*/ 483415 w 1071353"/>
              <a:gd name="connsiteY50" fmla="*/ 509546 h 744721"/>
              <a:gd name="connsiteX51" fmla="*/ 587938 w 1071353"/>
              <a:gd name="connsiteY51" fmla="*/ 509546 h 744721"/>
              <a:gd name="connsiteX52" fmla="*/ 587938 w 1071353"/>
              <a:gd name="connsiteY52" fmla="*/ 692460 h 744721"/>
              <a:gd name="connsiteX53" fmla="*/ 627134 w 1071353"/>
              <a:gd name="connsiteY53" fmla="*/ 246673 h 744721"/>
              <a:gd name="connsiteX54" fmla="*/ 602701 w 1071353"/>
              <a:gd name="connsiteY54" fmla="*/ 289004 h 744721"/>
              <a:gd name="connsiteX55" fmla="*/ 560109 w 1071353"/>
              <a:gd name="connsiteY55" fmla="*/ 264311 h 744721"/>
              <a:gd name="connsiteX56" fmla="*/ 560109 w 1071353"/>
              <a:gd name="connsiteY56" fmla="*/ 313567 h 744721"/>
              <a:gd name="connsiteX57" fmla="*/ 511244 w 1071353"/>
              <a:gd name="connsiteY57" fmla="*/ 313567 h 744721"/>
              <a:gd name="connsiteX58" fmla="*/ 511244 w 1071353"/>
              <a:gd name="connsiteY58" fmla="*/ 264311 h 744721"/>
              <a:gd name="connsiteX59" fmla="*/ 468652 w 1071353"/>
              <a:gd name="connsiteY59" fmla="*/ 289004 h 744721"/>
              <a:gd name="connsiteX60" fmla="*/ 444220 w 1071353"/>
              <a:gd name="connsiteY60" fmla="*/ 246673 h 744721"/>
              <a:gd name="connsiteX61" fmla="*/ 486943 w 1071353"/>
              <a:gd name="connsiteY61" fmla="*/ 222110 h 744721"/>
              <a:gd name="connsiteX62" fmla="*/ 444220 w 1071353"/>
              <a:gd name="connsiteY62" fmla="*/ 197547 h 744721"/>
              <a:gd name="connsiteX63" fmla="*/ 468652 w 1071353"/>
              <a:gd name="connsiteY63" fmla="*/ 155216 h 744721"/>
              <a:gd name="connsiteX64" fmla="*/ 511244 w 1071353"/>
              <a:gd name="connsiteY64" fmla="*/ 179909 h 744721"/>
              <a:gd name="connsiteX65" fmla="*/ 511244 w 1071353"/>
              <a:gd name="connsiteY65" fmla="*/ 130653 h 744721"/>
              <a:gd name="connsiteX66" fmla="*/ 560109 w 1071353"/>
              <a:gd name="connsiteY66" fmla="*/ 130653 h 744721"/>
              <a:gd name="connsiteX67" fmla="*/ 560109 w 1071353"/>
              <a:gd name="connsiteY67" fmla="*/ 179909 h 744721"/>
              <a:gd name="connsiteX68" fmla="*/ 602701 w 1071353"/>
              <a:gd name="connsiteY68" fmla="*/ 155216 h 744721"/>
              <a:gd name="connsiteX69" fmla="*/ 627134 w 1071353"/>
              <a:gd name="connsiteY69" fmla="*/ 197547 h 744721"/>
              <a:gd name="connsiteX70" fmla="*/ 584410 w 1071353"/>
              <a:gd name="connsiteY70" fmla="*/ 222110 h 744721"/>
              <a:gd name="connsiteX71" fmla="*/ 731656 w 1071353"/>
              <a:gd name="connsiteY71" fmla="*/ 640199 h 744721"/>
              <a:gd name="connsiteX72" fmla="*/ 653264 w 1071353"/>
              <a:gd name="connsiteY72" fmla="*/ 640199 h 744721"/>
              <a:gd name="connsiteX73" fmla="*/ 653264 w 1071353"/>
              <a:gd name="connsiteY73" fmla="*/ 561807 h 744721"/>
              <a:gd name="connsiteX74" fmla="*/ 731656 w 1071353"/>
              <a:gd name="connsiteY74" fmla="*/ 561807 h 744721"/>
              <a:gd name="connsiteX75" fmla="*/ 731656 w 1071353"/>
              <a:gd name="connsiteY75" fmla="*/ 509546 h 744721"/>
              <a:gd name="connsiteX76" fmla="*/ 653264 w 1071353"/>
              <a:gd name="connsiteY76" fmla="*/ 509546 h 744721"/>
              <a:gd name="connsiteX77" fmla="*/ 653264 w 1071353"/>
              <a:gd name="connsiteY77" fmla="*/ 431154 h 744721"/>
              <a:gd name="connsiteX78" fmla="*/ 731656 w 1071353"/>
              <a:gd name="connsiteY78" fmla="*/ 431154 h 744721"/>
              <a:gd name="connsiteX79" fmla="*/ 731656 w 1071353"/>
              <a:gd name="connsiteY79" fmla="*/ 378893 h 744721"/>
              <a:gd name="connsiteX80" fmla="*/ 653264 w 1071353"/>
              <a:gd name="connsiteY80" fmla="*/ 378893 h 744721"/>
              <a:gd name="connsiteX81" fmla="*/ 653264 w 1071353"/>
              <a:gd name="connsiteY81" fmla="*/ 300501 h 744721"/>
              <a:gd name="connsiteX82" fmla="*/ 731656 w 1071353"/>
              <a:gd name="connsiteY82" fmla="*/ 300501 h 744721"/>
              <a:gd name="connsiteX83" fmla="*/ 862309 w 1071353"/>
              <a:gd name="connsiteY83" fmla="*/ 640199 h 744721"/>
              <a:gd name="connsiteX84" fmla="*/ 783917 w 1071353"/>
              <a:gd name="connsiteY84" fmla="*/ 640199 h 744721"/>
              <a:gd name="connsiteX85" fmla="*/ 783917 w 1071353"/>
              <a:gd name="connsiteY85" fmla="*/ 561807 h 744721"/>
              <a:gd name="connsiteX86" fmla="*/ 862309 w 1071353"/>
              <a:gd name="connsiteY86" fmla="*/ 561807 h 744721"/>
              <a:gd name="connsiteX87" fmla="*/ 862309 w 1071353"/>
              <a:gd name="connsiteY87" fmla="*/ 509546 h 744721"/>
              <a:gd name="connsiteX88" fmla="*/ 783917 w 1071353"/>
              <a:gd name="connsiteY88" fmla="*/ 509546 h 744721"/>
              <a:gd name="connsiteX89" fmla="*/ 783917 w 1071353"/>
              <a:gd name="connsiteY89" fmla="*/ 431154 h 744721"/>
              <a:gd name="connsiteX90" fmla="*/ 862309 w 1071353"/>
              <a:gd name="connsiteY90" fmla="*/ 431154 h 744721"/>
              <a:gd name="connsiteX91" fmla="*/ 862309 w 1071353"/>
              <a:gd name="connsiteY91" fmla="*/ 378893 h 744721"/>
              <a:gd name="connsiteX92" fmla="*/ 783917 w 1071353"/>
              <a:gd name="connsiteY92" fmla="*/ 378893 h 744721"/>
              <a:gd name="connsiteX93" fmla="*/ 783917 w 1071353"/>
              <a:gd name="connsiteY93" fmla="*/ 300501 h 744721"/>
              <a:gd name="connsiteX94" fmla="*/ 862309 w 1071353"/>
              <a:gd name="connsiteY94" fmla="*/ 300501 h 744721"/>
              <a:gd name="connsiteX95" fmla="*/ 992961 w 1071353"/>
              <a:gd name="connsiteY95" fmla="*/ 640199 h 744721"/>
              <a:gd name="connsiteX96" fmla="*/ 914570 w 1071353"/>
              <a:gd name="connsiteY96" fmla="*/ 640199 h 744721"/>
              <a:gd name="connsiteX97" fmla="*/ 914570 w 1071353"/>
              <a:gd name="connsiteY97" fmla="*/ 561807 h 744721"/>
              <a:gd name="connsiteX98" fmla="*/ 992961 w 1071353"/>
              <a:gd name="connsiteY98" fmla="*/ 561807 h 744721"/>
              <a:gd name="connsiteX99" fmla="*/ 992961 w 1071353"/>
              <a:gd name="connsiteY99" fmla="*/ 509546 h 744721"/>
              <a:gd name="connsiteX100" fmla="*/ 914570 w 1071353"/>
              <a:gd name="connsiteY100" fmla="*/ 509546 h 744721"/>
              <a:gd name="connsiteX101" fmla="*/ 914570 w 1071353"/>
              <a:gd name="connsiteY101" fmla="*/ 431154 h 744721"/>
              <a:gd name="connsiteX102" fmla="*/ 992961 w 1071353"/>
              <a:gd name="connsiteY102" fmla="*/ 431154 h 744721"/>
              <a:gd name="connsiteX103" fmla="*/ 992961 w 1071353"/>
              <a:gd name="connsiteY103" fmla="*/ 378893 h 744721"/>
              <a:gd name="connsiteX104" fmla="*/ 914570 w 1071353"/>
              <a:gd name="connsiteY104" fmla="*/ 378893 h 744721"/>
              <a:gd name="connsiteX105" fmla="*/ 914570 w 1071353"/>
              <a:gd name="connsiteY105" fmla="*/ 300501 h 744721"/>
              <a:gd name="connsiteX106" fmla="*/ 992961 w 1071353"/>
              <a:gd name="connsiteY106" fmla="*/ 300501 h 7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71353" h="744721">
                <a:moveTo>
                  <a:pt x="692460" y="195979"/>
                </a:moveTo>
                <a:lnTo>
                  <a:pt x="692460" y="156783"/>
                </a:lnTo>
                <a:lnTo>
                  <a:pt x="535677" y="0"/>
                </a:lnTo>
                <a:lnTo>
                  <a:pt x="378893" y="156783"/>
                </a:lnTo>
                <a:lnTo>
                  <a:pt x="378893" y="195979"/>
                </a:lnTo>
                <a:lnTo>
                  <a:pt x="0" y="195979"/>
                </a:lnTo>
                <a:lnTo>
                  <a:pt x="0" y="248240"/>
                </a:lnTo>
                <a:lnTo>
                  <a:pt x="26131" y="248240"/>
                </a:lnTo>
                <a:lnTo>
                  <a:pt x="26131" y="744721"/>
                </a:lnTo>
                <a:lnTo>
                  <a:pt x="1045223" y="744721"/>
                </a:lnTo>
                <a:lnTo>
                  <a:pt x="1045223" y="248240"/>
                </a:lnTo>
                <a:lnTo>
                  <a:pt x="1071353" y="248240"/>
                </a:lnTo>
                <a:lnTo>
                  <a:pt x="1071353" y="195979"/>
                </a:lnTo>
                <a:close/>
                <a:moveTo>
                  <a:pt x="156783" y="640199"/>
                </a:moveTo>
                <a:lnTo>
                  <a:pt x="78392" y="640199"/>
                </a:lnTo>
                <a:lnTo>
                  <a:pt x="78392" y="561807"/>
                </a:lnTo>
                <a:lnTo>
                  <a:pt x="156783" y="561807"/>
                </a:lnTo>
                <a:close/>
                <a:moveTo>
                  <a:pt x="156783" y="509546"/>
                </a:moveTo>
                <a:lnTo>
                  <a:pt x="78392" y="509546"/>
                </a:lnTo>
                <a:lnTo>
                  <a:pt x="78392" y="431154"/>
                </a:lnTo>
                <a:lnTo>
                  <a:pt x="156783" y="431154"/>
                </a:lnTo>
                <a:close/>
                <a:moveTo>
                  <a:pt x="156783" y="378893"/>
                </a:moveTo>
                <a:lnTo>
                  <a:pt x="78392" y="378893"/>
                </a:lnTo>
                <a:lnTo>
                  <a:pt x="78392" y="300501"/>
                </a:lnTo>
                <a:lnTo>
                  <a:pt x="156783" y="300501"/>
                </a:lnTo>
                <a:close/>
                <a:moveTo>
                  <a:pt x="287436" y="640199"/>
                </a:moveTo>
                <a:lnTo>
                  <a:pt x="209045" y="640199"/>
                </a:lnTo>
                <a:lnTo>
                  <a:pt x="209045" y="561807"/>
                </a:lnTo>
                <a:lnTo>
                  <a:pt x="287436" y="561807"/>
                </a:lnTo>
                <a:close/>
                <a:moveTo>
                  <a:pt x="287436" y="509546"/>
                </a:moveTo>
                <a:lnTo>
                  <a:pt x="209045" y="509546"/>
                </a:lnTo>
                <a:lnTo>
                  <a:pt x="209045" y="431154"/>
                </a:lnTo>
                <a:lnTo>
                  <a:pt x="287436" y="431154"/>
                </a:lnTo>
                <a:close/>
                <a:moveTo>
                  <a:pt x="287436" y="378893"/>
                </a:moveTo>
                <a:lnTo>
                  <a:pt x="209045" y="378893"/>
                </a:lnTo>
                <a:lnTo>
                  <a:pt x="209045" y="300501"/>
                </a:lnTo>
                <a:lnTo>
                  <a:pt x="287436" y="300501"/>
                </a:lnTo>
                <a:close/>
                <a:moveTo>
                  <a:pt x="418089" y="640199"/>
                </a:moveTo>
                <a:lnTo>
                  <a:pt x="339697" y="640199"/>
                </a:lnTo>
                <a:lnTo>
                  <a:pt x="339697" y="561807"/>
                </a:lnTo>
                <a:lnTo>
                  <a:pt x="418089" y="561807"/>
                </a:lnTo>
                <a:close/>
                <a:moveTo>
                  <a:pt x="418089" y="509546"/>
                </a:moveTo>
                <a:lnTo>
                  <a:pt x="339697" y="509546"/>
                </a:lnTo>
                <a:lnTo>
                  <a:pt x="339697" y="431154"/>
                </a:lnTo>
                <a:lnTo>
                  <a:pt x="418089" y="431154"/>
                </a:lnTo>
                <a:close/>
                <a:moveTo>
                  <a:pt x="418089" y="378893"/>
                </a:moveTo>
                <a:lnTo>
                  <a:pt x="339697" y="378893"/>
                </a:lnTo>
                <a:lnTo>
                  <a:pt x="339697" y="300501"/>
                </a:lnTo>
                <a:lnTo>
                  <a:pt x="418089" y="300501"/>
                </a:lnTo>
                <a:close/>
                <a:moveTo>
                  <a:pt x="483415" y="692460"/>
                </a:moveTo>
                <a:lnTo>
                  <a:pt x="483415" y="509546"/>
                </a:lnTo>
                <a:lnTo>
                  <a:pt x="587938" y="509546"/>
                </a:lnTo>
                <a:lnTo>
                  <a:pt x="587938" y="692460"/>
                </a:lnTo>
                <a:close/>
                <a:moveTo>
                  <a:pt x="627134" y="246673"/>
                </a:moveTo>
                <a:lnTo>
                  <a:pt x="602701" y="289004"/>
                </a:lnTo>
                <a:lnTo>
                  <a:pt x="560109" y="264311"/>
                </a:lnTo>
                <a:lnTo>
                  <a:pt x="560109" y="313567"/>
                </a:lnTo>
                <a:lnTo>
                  <a:pt x="511244" y="313567"/>
                </a:lnTo>
                <a:lnTo>
                  <a:pt x="511244" y="264311"/>
                </a:lnTo>
                <a:lnTo>
                  <a:pt x="468652" y="289004"/>
                </a:lnTo>
                <a:lnTo>
                  <a:pt x="444220" y="246673"/>
                </a:lnTo>
                <a:lnTo>
                  <a:pt x="486943" y="222110"/>
                </a:lnTo>
                <a:lnTo>
                  <a:pt x="444220" y="197547"/>
                </a:lnTo>
                <a:lnTo>
                  <a:pt x="468652" y="155216"/>
                </a:lnTo>
                <a:lnTo>
                  <a:pt x="511244" y="179909"/>
                </a:lnTo>
                <a:lnTo>
                  <a:pt x="511244" y="130653"/>
                </a:lnTo>
                <a:lnTo>
                  <a:pt x="560109" y="130653"/>
                </a:lnTo>
                <a:lnTo>
                  <a:pt x="560109" y="179909"/>
                </a:lnTo>
                <a:lnTo>
                  <a:pt x="602701" y="155216"/>
                </a:lnTo>
                <a:lnTo>
                  <a:pt x="627134" y="197547"/>
                </a:lnTo>
                <a:lnTo>
                  <a:pt x="584410" y="222110"/>
                </a:lnTo>
                <a:close/>
                <a:moveTo>
                  <a:pt x="731656" y="640199"/>
                </a:moveTo>
                <a:lnTo>
                  <a:pt x="653264" y="640199"/>
                </a:lnTo>
                <a:lnTo>
                  <a:pt x="653264" y="561807"/>
                </a:lnTo>
                <a:lnTo>
                  <a:pt x="731656" y="561807"/>
                </a:lnTo>
                <a:close/>
                <a:moveTo>
                  <a:pt x="731656" y="509546"/>
                </a:moveTo>
                <a:lnTo>
                  <a:pt x="653264" y="509546"/>
                </a:lnTo>
                <a:lnTo>
                  <a:pt x="653264" y="431154"/>
                </a:lnTo>
                <a:lnTo>
                  <a:pt x="731656" y="431154"/>
                </a:lnTo>
                <a:close/>
                <a:moveTo>
                  <a:pt x="731656" y="378893"/>
                </a:moveTo>
                <a:lnTo>
                  <a:pt x="653264" y="378893"/>
                </a:lnTo>
                <a:lnTo>
                  <a:pt x="653264" y="300501"/>
                </a:lnTo>
                <a:lnTo>
                  <a:pt x="731656" y="300501"/>
                </a:lnTo>
                <a:close/>
                <a:moveTo>
                  <a:pt x="862309" y="640199"/>
                </a:moveTo>
                <a:lnTo>
                  <a:pt x="783917" y="640199"/>
                </a:lnTo>
                <a:lnTo>
                  <a:pt x="783917" y="561807"/>
                </a:lnTo>
                <a:lnTo>
                  <a:pt x="862309" y="561807"/>
                </a:lnTo>
                <a:close/>
                <a:moveTo>
                  <a:pt x="862309" y="509546"/>
                </a:moveTo>
                <a:lnTo>
                  <a:pt x="783917" y="509546"/>
                </a:lnTo>
                <a:lnTo>
                  <a:pt x="783917" y="431154"/>
                </a:lnTo>
                <a:lnTo>
                  <a:pt x="862309" y="431154"/>
                </a:lnTo>
                <a:close/>
                <a:moveTo>
                  <a:pt x="862309" y="378893"/>
                </a:moveTo>
                <a:lnTo>
                  <a:pt x="783917" y="378893"/>
                </a:lnTo>
                <a:lnTo>
                  <a:pt x="783917" y="300501"/>
                </a:lnTo>
                <a:lnTo>
                  <a:pt x="862309" y="300501"/>
                </a:lnTo>
                <a:close/>
                <a:moveTo>
                  <a:pt x="992961" y="640199"/>
                </a:moveTo>
                <a:lnTo>
                  <a:pt x="914570" y="640199"/>
                </a:lnTo>
                <a:lnTo>
                  <a:pt x="914570" y="561807"/>
                </a:lnTo>
                <a:lnTo>
                  <a:pt x="992961" y="561807"/>
                </a:lnTo>
                <a:close/>
                <a:moveTo>
                  <a:pt x="992961" y="509546"/>
                </a:moveTo>
                <a:lnTo>
                  <a:pt x="914570" y="509546"/>
                </a:lnTo>
                <a:lnTo>
                  <a:pt x="914570" y="431154"/>
                </a:lnTo>
                <a:lnTo>
                  <a:pt x="992961" y="431154"/>
                </a:lnTo>
                <a:close/>
                <a:moveTo>
                  <a:pt x="992961" y="378893"/>
                </a:moveTo>
                <a:lnTo>
                  <a:pt x="914570" y="378893"/>
                </a:lnTo>
                <a:lnTo>
                  <a:pt x="914570" y="300501"/>
                </a:lnTo>
                <a:lnTo>
                  <a:pt x="992961" y="3005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FE3BC0-52DB-41F9-9C19-10E5B1300DF9}"/>
              </a:ext>
            </a:extLst>
          </p:cNvPr>
          <p:cNvGrpSpPr/>
          <p:nvPr/>
        </p:nvGrpSpPr>
        <p:grpSpPr>
          <a:xfrm>
            <a:off x="7275996" y="4561420"/>
            <a:ext cx="553654" cy="595117"/>
            <a:chOff x="7275996" y="4561420"/>
            <a:chExt cx="553654" cy="5951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77EAF8-BF35-46BC-9E2D-49F9BA1C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5996" y="4561420"/>
              <a:ext cx="553654" cy="59511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A3C756-B217-48B1-8525-3B75F25F5F83}"/>
                </a:ext>
              </a:extLst>
            </p:cNvPr>
            <p:cNvSpPr/>
            <p:nvPr/>
          </p:nvSpPr>
          <p:spPr>
            <a:xfrm>
              <a:off x="7421995" y="4800600"/>
              <a:ext cx="261656" cy="295275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0A4FE1-F62A-459F-8EE5-504D9BADC7E4}"/>
              </a:ext>
            </a:extLst>
          </p:cNvPr>
          <p:cNvGrpSpPr/>
          <p:nvPr/>
        </p:nvGrpSpPr>
        <p:grpSpPr>
          <a:xfrm>
            <a:off x="9002689" y="4556657"/>
            <a:ext cx="553654" cy="595117"/>
            <a:chOff x="7275996" y="4561420"/>
            <a:chExt cx="553654" cy="59511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73E4EE-575B-452A-B2C6-E12FC9E9A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5996" y="4561420"/>
              <a:ext cx="553654" cy="59511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4FCBA0-DC7A-4A01-B400-179CF4BB7F57}"/>
                </a:ext>
              </a:extLst>
            </p:cNvPr>
            <p:cNvSpPr/>
            <p:nvPr/>
          </p:nvSpPr>
          <p:spPr>
            <a:xfrm>
              <a:off x="7421995" y="4800600"/>
              <a:ext cx="261656" cy="295275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408457-47B7-4035-8117-A4447A63DF3F}"/>
              </a:ext>
            </a:extLst>
          </p:cNvPr>
          <p:cNvGrpSpPr/>
          <p:nvPr/>
        </p:nvGrpSpPr>
        <p:grpSpPr>
          <a:xfrm>
            <a:off x="10681524" y="4539642"/>
            <a:ext cx="553654" cy="595117"/>
            <a:chOff x="7275996" y="4561420"/>
            <a:chExt cx="553654" cy="5951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458E03C-DED1-4587-884C-F7E60D76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5996" y="4561420"/>
              <a:ext cx="553654" cy="595117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9876C9-D24B-42E9-A773-7B05ACA21AEF}"/>
                </a:ext>
              </a:extLst>
            </p:cNvPr>
            <p:cNvSpPr/>
            <p:nvPr/>
          </p:nvSpPr>
          <p:spPr>
            <a:xfrm>
              <a:off x="7421995" y="4800600"/>
              <a:ext cx="261656" cy="295275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135800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D7BC8-E95E-4D80-B689-12A1773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Oprettelse af et almindeligt helbredstillæg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932B2D-67A6-40D9-B730-7A19BFF497E6}"/>
              </a:ext>
            </a:extLst>
          </p:cNvPr>
          <p:cNvGrpSpPr/>
          <p:nvPr/>
        </p:nvGrpSpPr>
        <p:grpSpPr>
          <a:xfrm>
            <a:off x="660894" y="2907598"/>
            <a:ext cx="10811440" cy="819152"/>
            <a:chOff x="807465" y="328178"/>
            <a:chExt cx="10811440" cy="8191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405636F-B6F7-4D17-8E01-86788E62064A}"/>
                </a:ext>
              </a:extLst>
            </p:cNvPr>
            <p:cNvSpPr/>
            <p:nvPr/>
          </p:nvSpPr>
          <p:spPr>
            <a:xfrm>
              <a:off x="807465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Start opgave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1061CF-9861-4EB7-B9BC-DE73B4B163EF}"/>
                </a:ext>
              </a:extLst>
            </p:cNvPr>
            <p:cNvSpPr/>
            <p:nvPr/>
          </p:nvSpPr>
          <p:spPr>
            <a:xfrm>
              <a:off x="3031835" y="328180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Angiv sagsoplysninger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36B91-2C02-47CD-A742-DB8EC50FE79F}"/>
                </a:ext>
              </a:extLst>
            </p:cNvPr>
            <p:cNvSpPr/>
            <p:nvPr/>
          </p:nvSpPr>
          <p:spPr>
            <a:xfrm>
              <a:off x="5256205" y="328180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Træf afgørelse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2967253-DEBB-4293-8D54-836E805419EF}"/>
                </a:ext>
              </a:extLst>
            </p:cNvPr>
            <p:cNvSpPr/>
            <p:nvPr/>
          </p:nvSpPr>
          <p:spPr>
            <a:xfrm>
              <a:off x="7642218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Opret ydelse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264B7A-E032-4574-9BCD-7F83B1DD8285}"/>
                </a:ext>
              </a:extLst>
            </p:cNvPr>
            <p:cNvSpPr/>
            <p:nvPr/>
          </p:nvSpPr>
          <p:spPr>
            <a:xfrm>
              <a:off x="10028230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Opsummering og brevtrin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754F98-56BE-4874-A0C0-763056F1FCF1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2398140" y="737753"/>
              <a:ext cx="633695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A0C8A5-8A52-4602-B999-81A276555BE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4622510" y="737755"/>
              <a:ext cx="633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BAC2EA6-6F27-4C2C-B3C6-5E993B37F69B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6846880" y="737753"/>
              <a:ext cx="79533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6A6E344-DF62-47BB-A55D-62007CDDAEAA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9232893" y="737753"/>
              <a:ext cx="7953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317D2B3-2A44-4AD0-BD9C-1105E32C055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90983" y="521587"/>
            <a:ext cx="2" cy="4772025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D209A9-07B5-4D59-B10D-FE3FC5A1B5BE}"/>
              </a:ext>
            </a:extLst>
          </p:cNvPr>
          <p:cNvSpPr txBox="1"/>
          <p:nvPr/>
        </p:nvSpPr>
        <p:spPr>
          <a:xfrm>
            <a:off x="8023789" y="2268026"/>
            <a:ext cx="534390" cy="23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Afslag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6B556-8586-435E-81DD-5FC11B58A0D2}"/>
              </a:ext>
            </a:extLst>
          </p:cNvPr>
          <p:cNvSpPr txBox="1"/>
          <p:nvPr/>
        </p:nvSpPr>
        <p:spPr>
          <a:xfrm>
            <a:off x="6740077" y="3034330"/>
            <a:ext cx="715800" cy="23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Bevilget</a:t>
            </a:r>
          </a:p>
        </p:txBody>
      </p:sp>
    </p:spTree>
    <p:extLst>
      <p:ext uri="{BB962C8B-B14F-4D97-AF65-F5344CB8AC3E}">
        <p14:creationId xmlns:p14="http://schemas.microsoft.com/office/powerpoint/2010/main" val="1770340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DEB6-EF95-4F04-8B5E-33ED6D5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Handlinger</a:t>
            </a:r>
          </a:p>
        </p:txBody>
      </p: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B029D122-4C78-4AA2-A401-236E3B61A84D}"/>
              </a:ext>
            </a:extLst>
          </p:cNvPr>
          <p:cNvCxnSpPr>
            <a:cxnSpLocks/>
          </p:cNvCxnSpPr>
          <p:nvPr/>
        </p:nvCxnSpPr>
        <p:spPr>
          <a:xfrm flipV="1">
            <a:off x="4967410" y="2322626"/>
            <a:ext cx="1431492" cy="632605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Grafik 14" descr="Callcenter med massiv udfyldning">
            <a:extLst>
              <a:ext uri="{FF2B5EF4-FFF2-40B4-BE49-F238E27FC236}">
                <a16:creationId xmlns:a16="http://schemas.microsoft.com/office/drawing/2014/main" id="{0D6DBFC7-647A-4E0A-96C7-75C423DB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264" y="838794"/>
            <a:ext cx="724572" cy="724572"/>
          </a:xfrm>
          <a:prstGeom prst="rect">
            <a:avLst/>
          </a:prstGeom>
        </p:spPr>
      </p:pic>
      <p:sp>
        <p:nvSpPr>
          <p:cNvPr id="8" name="Tekstfelt 10">
            <a:extLst>
              <a:ext uri="{FF2B5EF4-FFF2-40B4-BE49-F238E27FC236}">
                <a16:creationId xmlns:a16="http://schemas.microsoft.com/office/drawing/2014/main" id="{4A0CF3A7-781A-4BE0-8999-F1655EF0B6FF}"/>
              </a:ext>
            </a:extLst>
          </p:cNvPr>
          <p:cNvSpPr txBox="1"/>
          <p:nvPr/>
        </p:nvSpPr>
        <p:spPr>
          <a:xfrm>
            <a:off x="6254443" y="1375414"/>
            <a:ext cx="4070167" cy="452230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felt 11">
            <a:extLst>
              <a:ext uri="{FF2B5EF4-FFF2-40B4-BE49-F238E27FC236}">
                <a16:creationId xmlns:a16="http://schemas.microsoft.com/office/drawing/2014/main" id="{2BC6EC4C-9D96-4EBB-BE1C-F3806320D692}"/>
              </a:ext>
            </a:extLst>
          </p:cNvPr>
          <p:cNvSpPr txBox="1"/>
          <p:nvPr/>
        </p:nvSpPr>
        <p:spPr>
          <a:xfrm>
            <a:off x="6398902" y="1668349"/>
            <a:ext cx="37812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”Handlinger” er en fast del af borgerfanen.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”Handlinger” viser jer alle de opgaver, som I manuelt kan igangsætte på den pågældende borger 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1FEE7-6F24-4922-8F10-96403D55D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385" y="2741813"/>
            <a:ext cx="2674192" cy="632605"/>
          </a:xfrm>
          <a:prstGeom prst="rect">
            <a:avLst/>
          </a:prstGeom>
        </p:spPr>
      </p:pic>
      <p:pic>
        <p:nvPicPr>
          <p:cNvPr id="10" name="Grafik 12" descr="Markør med massiv udfyldning">
            <a:extLst>
              <a:ext uri="{FF2B5EF4-FFF2-40B4-BE49-F238E27FC236}">
                <a16:creationId xmlns:a16="http://schemas.microsoft.com/office/drawing/2014/main" id="{608350EA-B80E-4FA1-98BA-F34BD5304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517396" y="3026844"/>
            <a:ext cx="814426" cy="814426"/>
          </a:xfrm>
          <a:prstGeom prst="rect">
            <a:avLst/>
          </a:prstGeom>
        </p:spPr>
      </p:pic>
      <p:pic>
        <p:nvPicPr>
          <p:cNvPr id="5" name="Grafik 16" descr="Skærm kontur">
            <a:extLst>
              <a:ext uri="{FF2B5EF4-FFF2-40B4-BE49-F238E27FC236}">
                <a16:creationId xmlns:a16="http://schemas.microsoft.com/office/drawing/2014/main" id="{CB91152D-60BB-4184-A006-2AEDE9FFC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6795" y="1840120"/>
            <a:ext cx="3462658" cy="34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A7D2BB-AE66-454A-A5AE-2FC30EE3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872"/>
            <a:ext cx="12192000" cy="5784201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A13FDD-1BEC-4DBC-AD40-D8790C8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99" y="692151"/>
            <a:ext cx="10760801" cy="393600"/>
          </a:xfrm>
        </p:spPr>
        <p:txBody>
          <a:bodyPr>
            <a:normAutofit fontScale="90000"/>
          </a:bodyPr>
          <a:lstStyle/>
          <a:p>
            <a:r>
              <a:rPr lang="da-DK" dirty="0"/>
              <a:t>Opret bevilling</a:t>
            </a:r>
          </a:p>
        </p:txBody>
      </p:sp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26C75376-55F3-4374-9EF7-D082FB98A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2021" y="2963940"/>
            <a:ext cx="590400" cy="590400"/>
          </a:xfrm>
          <a:prstGeom prst="rect">
            <a:avLst/>
          </a:prstGeom>
        </p:spPr>
      </p:pic>
      <p:pic>
        <p:nvPicPr>
          <p:cNvPr id="26" name="Graphic 25" descr="Badge 1 with solid fill">
            <a:extLst>
              <a:ext uri="{FF2B5EF4-FFF2-40B4-BE49-F238E27FC236}">
                <a16:creationId xmlns:a16="http://schemas.microsoft.com/office/drawing/2014/main" id="{0216B988-96C0-4656-9C9D-4AB2E5152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8531" y="1546770"/>
            <a:ext cx="583124" cy="5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E1DAABC-3BE4-4D09-8FF1-34CB71F5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47" y="308837"/>
            <a:ext cx="4279901" cy="62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781D2-128A-46EC-BA0E-61341EF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Opbygning af en 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C375-FEC9-4FD1-823C-CAC6B7558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I en opgave vil I altid kunne…</a:t>
            </a:r>
          </a:p>
          <a:p>
            <a:pPr lvl="1"/>
            <a:r>
              <a:rPr lang="da-DK" dirty="0"/>
              <a:t>se den initierende hændelse</a:t>
            </a:r>
          </a:p>
          <a:p>
            <a:pPr lvl="1"/>
            <a:r>
              <a:rPr lang="da-DK" dirty="0"/>
              <a:t>tilføje dokumenter</a:t>
            </a:r>
          </a:p>
          <a:p>
            <a:pPr lvl="1"/>
            <a:r>
              <a:rPr lang="da-DK" dirty="0"/>
              <a:t>se oversigt over gennemførte trin</a:t>
            </a:r>
          </a:p>
          <a:p>
            <a:pPr lvl="1"/>
            <a:r>
              <a:rPr lang="da-DK" dirty="0"/>
              <a:t>angive opgavespecifikke informationer</a:t>
            </a:r>
          </a:p>
          <a:p>
            <a:pPr lvl="1"/>
            <a:r>
              <a:rPr lang="da-DK" dirty="0"/>
              <a:t>oprette journalnotat</a:t>
            </a:r>
          </a:p>
          <a:p>
            <a:pPr lvl="1"/>
            <a:r>
              <a:rPr lang="da-DK" dirty="0"/>
              <a:t>sende et brev</a:t>
            </a:r>
          </a:p>
          <a:p>
            <a:pPr lvl="1"/>
            <a:r>
              <a:rPr lang="da-DK" dirty="0"/>
              <a:t>udskyde behandling</a:t>
            </a:r>
          </a:p>
          <a:p>
            <a:pPr lvl="1"/>
            <a:r>
              <a:rPr lang="da-DK" dirty="0"/>
              <a:t>afbryde, fortsætte eller godkende opgaven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9D9F1B-03A0-4FD4-8E04-37CDF0874FD2}"/>
              </a:ext>
            </a:extLst>
          </p:cNvPr>
          <p:cNvSpPr/>
          <p:nvPr/>
        </p:nvSpPr>
        <p:spPr>
          <a:xfrm>
            <a:off x="6999489" y="499737"/>
            <a:ext cx="4279901" cy="11382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CC7D5-60C7-4AFD-B5B7-EC85EE31A7C0}"/>
              </a:ext>
            </a:extLst>
          </p:cNvPr>
          <p:cNvSpPr/>
          <p:nvPr/>
        </p:nvSpPr>
        <p:spPr>
          <a:xfrm>
            <a:off x="6978648" y="1750024"/>
            <a:ext cx="4279901" cy="13957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B5B68-E9FF-454D-B428-36B8045BB585}"/>
              </a:ext>
            </a:extLst>
          </p:cNvPr>
          <p:cNvSpPr/>
          <p:nvPr/>
        </p:nvSpPr>
        <p:spPr>
          <a:xfrm>
            <a:off x="6999489" y="3197902"/>
            <a:ext cx="4279901" cy="12871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1D07E8-EE55-4AA3-AD28-1C029E928606}"/>
              </a:ext>
            </a:extLst>
          </p:cNvPr>
          <p:cNvSpPr/>
          <p:nvPr/>
        </p:nvSpPr>
        <p:spPr>
          <a:xfrm>
            <a:off x="6987483" y="4565483"/>
            <a:ext cx="4279901" cy="12949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1D9A9-7EEF-424F-8966-6874F5EEB031}"/>
              </a:ext>
            </a:extLst>
          </p:cNvPr>
          <p:cNvSpPr/>
          <p:nvPr/>
        </p:nvSpPr>
        <p:spPr>
          <a:xfrm>
            <a:off x="6999489" y="5926162"/>
            <a:ext cx="4259060" cy="2250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1BAF9-003E-49F3-820E-6564FDAEDD4D}"/>
              </a:ext>
            </a:extLst>
          </p:cNvPr>
          <p:cNvSpPr/>
          <p:nvPr/>
        </p:nvSpPr>
        <p:spPr>
          <a:xfrm>
            <a:off x="8221864" y="6211912"/>
            <a:ext cx="1893685" cy="2250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605FB-0B94-4CB7-AF7B-390BBC1DED79}"/>
              </a:ext>
            </a:extLst>
          </p:cNvPr>
          <p:cNvSpPr/>
          <p:nvPr/>
        </p:nvSpPr>
        <p:spPr>
          <a:xfrm>
            <a:off x="10191056" y="6211912"/>
            <a:ext cx="991985" cy="2250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8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BB536-852C-4B89-8708-76D917B6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Angiv sagsoplysninger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F57EC-D560-4E76-AC0C-643BD41AD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" b="-1"/>
          <a:stretch/>
        </p:blipFill>
        <p:spPr>
          <a:xfrm>
            <a:off x="0" y="1322962"/>
            <a:ext cx="12192000" cy="4842887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BCBA39-F903-4A0D-89BF-101A1F6030E7}"/>
              </a:ext>
            </a:extLst>
          </p:cNvPr>
          <p:cNvSpPr/>
          <p:nvPr/>
        </p:nvSpPr>
        <p:spPr>
          <a:xfrm>
            <a:off x="5082139" y="2088682"/>
            <a:ext cx="7109861" cy="38019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03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BB536-852C-4B89-8708-76D917B6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Træf afgørelse i sag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8BF09-B8A8-443B-BACF-9B7FE798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190" y="1251049"/>
            <a:ext cx="8383619" cy="4914800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970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6283-C4F3-41A3-9C5A-AF2E1979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Tilføj ydelse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F1690-CF4D-401E-B440-F2C91D03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5" y="3061397"/>
            <a:ext cx="7002136" cy="642208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B63987-11BB-485D-8604-E761A668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268" y="1085751"/>
            <a:ext cx="4244606" cy="4895327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3973FB4-F350-4C1A-9C4F-2EB679D00C82}"/>
              </a:ext>
            </a:extLst>
          </p:cNvPr>
          <p:cNvSpPr/>
          <p:nvPr/>
        </p:nvSpPr>
        <p:spPr>
          <a:xfrm>
            <a:off x="7665046" y="2159902"/>
            <a:ext cx="4135120" cy="393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C13EC5-E197-4B72-BE47-ED5D87BA4698}"/>
              </a:ext>
            </a:extLst>
          </p:cNvPr>
          <p:cNvSpPr/>
          <p:nvPr/>
        </p:nvSpPr>
        <p:spPr>
          <a:xfrm>
            <a:off x="7665046" y="2517231"/>
            <a:ext cx="4176828" cy="21794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DE28AB-02C2-47A4-A294-886154B6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6" y="2625481"/>
            <a:ext cx="6984892" cy="1815865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646B9E-07D9-45E9-9FD6-FBC29A2A9782}"/>
              </a:ext>
            </a:extLst>
          </p:cNvPr>
          <p:cNvSpPr/>
          <p:nvPr/>
        </p:nvSpPr>
        <p:spPr>
          <a:xfrm>
            <a:off x="7665046" y="4696691"/>
            <a:ext cx="4176828" cy="7380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085DADC-A754-4D92-B51F-AB7B2FCE4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24" y="1504107"/>
            <a:ext cx="6944773" cy="2729388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DA508C-E5FE-4CC8-8F09-085572901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80" y="3353140"/>
            <a:ext cx="6963234" cy="1124752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5ED7BE-C821-4052-A07D-FE2FA4ADD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46" y="4578764"/>
            <a:ext cx="6944773" cy="1291341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F3662-DE09-4203-8E6E-F65ADFD16CA6}"/>
              </a:ext>
            </a:extLst>
          </p:cNvPr>
          <p:cNvCxnSpPr>
            <a:cxnSpLocks/>
            <a:stCxn id="23" idx="1"/>
            <a:endCxn id="11" idx="3"/>
          </p:cNvCxnSpPr>
          <p:nvPr/>
        </p:nvCxnSpPr>
        <p:spPr>
          <a:xfrm flipH="1">
            <a:off x="7106801" y="2356702"/>
            <a:ext cx="558245" cy="1025799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3594C5-4C69-4A2A-9FDC-7CEAE5589D3E}"/>
              </a:ext>
            </a:extLst>
          </p:cNvPr>
          <p:cNvCxnSpPr>
            <a:cxnSpLocks/>
            <a:stCxn id="25" idx="1"/>
            <a:endCxn id="28" idx="3"/>
          </p:cNvCxnSpPr>
          <p:nvPr/>
        </p:nvCxnSpPr>
        <p:spPr>
          <a:xfrm flipH="1" flipV="1">
            <a:off x="7118238" y="3533414"/>
            <a:ext cx="546808" cy="73547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4821B0-32D7-4355-9FA3-2F27F2D38C61}"/>
              </a:ext>
            </a:extLst>
          </p:cNvPr>
          <p:cNvCxnSpPr>
            <a:cxnSpLocks/>
            <a:stCxn id="25" idx="1"/>
            <a:endCxn id="34" idx="3"/>
          </p:cNvCxnSpPr>
          <p:nvPr/>
        </p:nvCxnSpPr>
        <p:spPr>
          <a:xfrm flipH="1" flipV="1">
            <a:off x="7107897" y="2868801"/>
            <a:ext cx="557149" cy="738160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75D137-E2E1-47D7-BD2B-C72BA67B897B}"/>
              </a:ext>
            </a:extLst>
          </p:cNvPr>
          <p:cNvCxnSpPr>
            <a:cxnSpLocks/>
            <a:stCxn id="25" idx="1"/>
            <a:endCxn id="36" idx="3"/>
          </p:cNvCxnSpPr>
          <p:nvPr/>
        </p:nvCxnSpPr>
        <p:spPr>
          <a:xfrm flipH="1">
            <a:off x="7078119" y="3606961"/>
            <a:ext cx="586927" cy="1617474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EFF9C8-6B97-4DA0-B4FA-A1B798E3301D}"/>
              </a:ext>
            </a:extLst>
          </p:cNvPr>
          <p:cNvCxnSpPr>
            <a:cxnSpLocks/>
            <a:stCxn id="30" idx="1"/>
            <a:endCxn id="42" idx="3"/>
          </p:cNvCxnSpPr>
          <p:nvPr/>
        </p:nvCxnSpPr>
        <p:spPr>
          <a:xfrm flipH="1" flipV="1">
            <a:off x="7137014" y="3915516"/>
            <a:ext cx="528032" cy="1150206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5C57C62-AFB3-42D2-AC0D-93307D29CF70}"/>
              </a:ext>
            </a:extLst>
          </p:cNvPr>
          <p:cNvCxnSpPr>
            <a:cxnSpLocks/>
          </p:cNvCxnSpPr>
          <p:nvPr/>
        </p:nvCxnSpPr>
        <p:spPr>
          <a:xfrm flipH="1" flipV="1">
            <a:off x="7112737" y="3656424"/>
            <a:ext cx="552309" cy="462639"/>
          </a:xfrm>
          <a:prstGeom prst="straightConnector1">
            <a:avLst/>
          </a:prstGeom>
          <a:ln w="539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3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5141-4F92-4849-82BD-DDD7C1B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Opsummeringen og brev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1B6DB-292F-4AFC-A08A-DC167C8A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283677"/>
            <a:ext cx="6250304" cy="51840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BC9892-0241-4B18-A7B6-233E38296E96}"/>
              </a:ext>
            </a:extLst>
          </p:cNvPr>
          <p:cNvSpPr/>
          <p:nvPr/>
        </p:nvSpPr>
        <p:spPr>
          <a:xfrm>
            <a:off x="3086100" y="2248788"/>
            <a:ext cx="6151418" cy="22712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4E4F9-681B-47DA-8696-32AA4696E357}"/>
              </a:ext>
            </a:extLst>
          </p:cNvPr>
          <p:cNvSpPr/>
          <p:nvPr/>
        </p:nvSpPr>
        <p:spPr>
          <a:xfrm>
            <a:off x="3086100" y="4516581"/>
            <a:ext cx="6151418" cy="14478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3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19BE-DECB-4AF5-931B-49EA63C0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Navnerunde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B35DE-8C67-4B1F-B537-752372367D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Navn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Kommune</a:t>
            </a:r>
          </a:p>
        </p:txBody>
      </p:sp>
      <p:pic>
        <p:nvPicPr>
          <p:cNvPr id="5" name="Graphic 4" descr="Employee badge with solid fill">
            <a:extLst>
              <a:ext uri="{FF2B5EF4-FFF2-40B4-BE49-F238E27FC236}">
                <a16:creationId xmlns:a16="http://schemas.microsoft.com/office/drawing/2014/main" id="{A62E0918-65B0-4042-9CC4-52F7DD156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471" y="1652512"/>
            <a:ext cx="3552975" cy="35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205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762A-C3A8-4BDA-B68F-4C6BF3EC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Kvittering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9ECE2-6820-4670-8094-DF0F3450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76" y="2576756"/>
            <a:ext cx="10485714" cy="2409524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179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69DC-8866-450F-8D6D-B3593880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Sagsoversigt på personoverblikket</a:t>
            </a:r>
          </a:p>
        </p:txBody>
      </p:sp>
      <p:pic>
        <p:nvPicPr>
          <p:cNvPr id="5" name="Picture 4" descr="A picture containing text, screenshot, indoor, several&#10;&#10;Description automatically generated">
            <a:extLst>
              <a:ext uri="{FF2B5EF4-FFF2-40B4-BE49-F238E27FC236}">
                <a16:creationId xmlns:a16="http://schemas.microsoft.com/office/drawing/2014/main" id="{01FF64FE-4405-4055-86FB-088FF82A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3" y="1397186"/>
            <a:ext cx="10752667" cy="4467819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7B5B99-61AB-4D88-961E-79C6FFEB2923}"/>
              </a:ext>
            </a:extLst>
          </p:cNvPr>
          <p:cNvSpPr/>
          <p:nvPr/>
        </p:nvSpPr>
        <p:spPr>
          <a:xfrm>
            <a:off x="5219700" y="2044700"/>
            <a:ext cx="6244500" cy="12192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fik 14" descr="Markør med massiv udfyldning">
            <a:extLst>
              <a:ext uri="{FF2B5EF4-FFF2-40B4-BE49-F238E27FC236}">
                <a16:creationId xmlns:a16="http://schemas.microsoft.com/office/drawing/2014/main" id="{ACA8992D-F0E2-444A-AD93-82F3194EA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046292">
            <a:off x="6026002" y="1973670"/>
            <a:ext cx="574689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571206-F8D3-470E-86CD-3ABAB1D9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165"/>
            <a:ext cx="12192000" cy="42875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Visning af sagen</a:t>
            </a:r>
          </a:p>
        </p:txBody>
      </p:sp>
      <p:grpSp>
        <p:nvGrpSpPr>
          <p:cNvPr id="43" name="Gruppe 41">
            <a:extLst>
              <a:ext uri="{FF2B5EF4-FFF2-40B4-BE49-F238E27FC236}">
                <a16:creationId xmlns:a16="http://schemas.microsoft.com/office/drawing/2014/main" id="{CD820010-2599-4692-820A-1F924A2FD96A}"/>
              </a:ext>
            </a:extLst>
          </p:cNvPr>
          <p:cNvGrpSpPr/>
          <p:nvPr/>
        </p:nvGrpSpPr>
        <p:grpSpPr>
          <a:xfrm>
            <a:off x="6785557" y="586274"/>
            <a:ext cx="3032212" cy="1232902"/>
            <a:chOff x="6325124" y="-670369"/>
            <a:chExt cx="2193151" cy="1082593"/>
          </a:xfrm>
        </p:grpSpPr>
        <p:sp>
          <p:nvSpPr>
            <p:cNvPr id="44" name="Tankeboble: sky 39">
              <a:extLst>
                <a:ext uri="{FF2B5EF4-FFF2-40B4-BE49-F238E27FC236}">
                  <a16:creationId xmlns:a16="http://schemas.microsoft.com/office/drawing/2014/main" id="{B60C9DDD-26E8-4527-91A1-266AA8AC62B9}"/>
                </a:ext>
              </a:extLst>
            </p:cNvPr>
            <p:cNvSpPr/>
            <p:nvPr/>
          </p:nvSpPr>
          <p:spPr>
            <a:xfrm>
              <a:off x="6325124" y="-670369"/>
              <a:ext cx="1972396" cy="108259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5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4" name="Tekstfelt 38">
              <a:extLst>
                <a:ext uri="{FF2B5EF4-FFF2-40B4-BE49-F238E27FC236}">
                  <a16:creationId xmlns:a16="http://schemas.microsoft.com/office/drawing/2014/main" id="{3276EF00-0068-4289-BEA7-2B7679A1F0E9}"/>
                </a:ext>
              </a:extLst>
            </p:cNvPr>
            <p:cNvSpPr txBox="1"/>
            <p:nvPr/>
          </p:nvSpPr>
          <p:spPr>
            <a:xfrm>
              <a:off x="6551329" y="-387516"/>
              <a:ext cx="1966946" cy="3753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da-DK" sz="1600" dirty="0">
                  <a:latin typeface="Trebuchet MS" panose="020B0603020202020204" pitchFamily="34" charset="0"/>
                </a:rPr>
                <a:t>Vores nye sag vi har</a:t>
              </a:r>
              <a:br>
                <a:rPr lang="da-DK" sz="1600" dirty="0">
                  <a:latin typeface="Trebuchet MS" panose="020B0603020202020204" pitchFamily="34" charset="0"/>
                </a:rPr>
              </a:br>
              <a:r>
                <a:rPr lang="da-DK" sz="1600" dirty="0">
                  <a:latin typeface="Trebuchet MS" panose="020B0603020202020204" pitchFamily="34" charset="0"/>
                </a:rPr>
                <a:t>åbnet ligger nu 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9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DB8810-C73D-49F9-8186-AA8E7E0FC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0" y="1261254"/>
            <a:ext cx="8861719" cy="1411341"/>
          </a:xfrm>
        </p:spPr>
        <p:txBody>
          <a:bodyPr>
            <a:normAutofit/>
          </a:bodyPr>
          <a:lstStyle/>
          <a:p>
            <a:r>
              <a:rPr lang="da-DK" dirty="0"/>
              <a:t>Udvidet helbredstillæg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BE3377A-70E6-4E81-9FD9-2FE69DB14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82592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2E9B-3507-4D61-AB0E-EC1AAD5A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Udvidede helbredstillægssager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7F5224-C640-4EDF-A2E2-C96F0C78B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I kan anvende det udvidede helbredstillæg til at dække en borgers udgifter til enkelte ydelser</a:t>
            </a:r>
          </a:p>
          <a:p>
            <a:endParaRPr lang="da-DK" dirty="0"/>
          </a:p>
          <a:p>
            <a:r>
              <a:rPr lang="da-DK" dirty="0"/>
              <a:t>En bevilling =&gt; enkeltydelse</a:t>
            </a:r>
          </a:p>
          <a:p>
            <a:pPr lvl="1"/>
            <a:r>
              <a:rPr lang="da-DK" dirty="0"/>
              <a:t>Og dog! Fodbehandlinger kan være et antal behandlinger som i princippet er løbende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44AD82-AB87-4AF6-BF88-BA7BE5E986DD}"/>
              </a:ext>
            </a:extLst>
          </p:cNvPr>
          <p:cNvCxnSpPr>
            <a:cxnSpLocks/>
          </p:cNvCxnSpPr>
          <p:nvPr/>
        </p:nvCxnSpPr>
        <p:spPr>
          <a:xfrm flipH="1">
            <a:off x="9106427" y="2668098"/>
            <a:ext cx="2" cy="1252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4A5CBE-B8F5-44F4-875C-4486226C8B0C}"/>
              </a:ext>
            </a:extLst>
          </p:cNvPr>
          <p:cNvSpPr txBox="1"/>
          <p:nvPr/>
        </p:nvSpPr>
        <p:spPr>
          <a:xfrm>
            <a:off x="8357419" y="2266949"/>
            <a:ext cx="1461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  bevilling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C5B532-B64C-4B46-BD18-5BD02A8D73F8}"/>
              </a:ext>
            </a:extLst>
          </p:cNvPr>
          <p:cNvGrpSpPr/>
          <p:nvPr/>
        </p:nvGrpSpPr>
        <p:grpSpPr>
          <a:xfrm>
            <a:off x="8247306" y="3743817"/>
            <a:ext cx="2086862" cy="2029955"/>
            <a:chOff x="6986080" y="2312513"/>
            <a:chExt cx="2086862" cy="202995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AB5C45-9280-4F79-B59D-CC7003655387}"/>
                </a:ext>
              </a:extLst>
            </p:cNvPr>
            <p:cNvSpPr txBox="1"/>
            <p:nvPr/>
          </p:nvSpPr>
          <p:spPr>
            <a:xfrm>
              <a:off x="7066892" y="3880803"/>
              <a:ext cx="2006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2400" dirty="0">
                  <a:solidFill>
                    <a:schemeClr val="bg1"/>
                  </a:solidFill>
                </a:rPr>
                <a:t>enkeltydelse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BEEAE6-7FFC-4114-937D-E8402345B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6080" y="2312513"/>
              <a:ext cx="1888360" cy="1888360"/>
            </a:xfrm>
            <a:prstGeom prst="rect">
              <a:avLst/>
            </a:prstGeom>
            <a:noFill/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0FFF276-FDE0-4686-A1FD-2FB56F5E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798" y="823491"/>
            <a:ext cx="1888362" cy="1455612"/>
          </a:xfrm>
          <a:prstGeom prst="rect">
            <a:avLst/>
          </a:prstGeom>
        </p:spPr>
      </p:pic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5DECAC69-80AC-4769-8087-94B031ADB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7006" y="1315815"/>
            <a:ext cx="571157" cy="571157"/>
          </a:xfrm>
          <a:prstGeom prst="rect">
            <a:avLst/>
          </a:prstGeom>
        </p:spPr>
      </p:pic>
      <p:pic>
        <p:nvPicPr>
          <p:cNvPr id="17" name="Graphic 16" descr="Hospital with solid fill">
            <a:extLst>
              <a:ext uri="{FF2B5EF4-FFF2-40B4-BE49-F238E27FC236}">
                <a16:creationId xmlns:a16="http://schemas.microsoft.com/office/drawing/2014/main" id="{2B350A70-6EF7-49B8-87C6-26A98A1F0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0668" y="1230906"/>
            <a:ext cx="1131518" cy="113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703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D7BC8-E95E-4D80-B689-12A1773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Oprettelse af et udvidet helbredstillæg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932B2D-67A6-40D9-B730-7A19BFF497E6}"/>
              </a:ext>
            </a:extLst>
          </p:cNvPr>
          <p:cNvGrpSpPr/>
          <p:nvPr/>
        </p:nvGrpSpPr>
        <p:grpSpPr>
          <a:xfrm>
            <a:off x="660894" y="2907598"/>
            <a:ext cx="10811440" cy="819152"/>
            <a:chOff x="807465" y="328178"/>
            <a:chExt cx="10811440" cy="8191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405636F-B6F7-4D17-8E01-86788E62064A}"/>
                </a:ext>
              </a:extLst>
            </p:cNvPr>
            <p:cNvSpPr/>
            <p:nvPr/>
          </p:nvSpPr>
          <p:spPr>
            <a:xfrm>
              <a:off x="807465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Start opgave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1061CF-9861-4EB7-B9BC-DE73B4B163EF}"/>
                </a:ext>
              </a:extLst>
            </p:cNvPr>
            <p:cNvSpPr/>
            <p:nvPr/>
          </p:nvSpPr>
          <p:spPr>
            <a:xfrm>
              <a:off x="3031835" y="328180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Angiv sagsoplysninger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836B91-2C02-47CD-A742-DB8EC50FE79F}"/>
                </a:ext>
              </a:extLst>
            </p:cNvPr>
            <p:cNvSpPr/>
            <p:nvPr/>
          </p:nvSpPr>
          <p:spPr>
            <a:xfrm>
              <a:off x="5256205" y="328180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Træf afgørelse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2967253-DEBB-4293-8D54-836E805419EF}"/>
                </a:ext>
              </a:extLst>
            </p:cNvPr>
            <p:cNvSpPr/>
            <p:nvPr/>
          </p:nvSpPr>
          <p:spPr>
            <a:xfrm>
              <a:off x="7642218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Opret ydelse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264B7A-E032-4574-9BCD-7F83B1DD8285}"/>
                </a:ext>
              </a:extLst>
            </p:cNvPr>
            <p:cNvSpPr/>
            <p:nvPr/>
          </p:nvSpPr>
          <p:spPr>
            <a:xfrm>
              <a:off x="10028230" y="328178"/>
              <a:ext cx="1590675" cy="819150"/>
            </a:xfrm>
            <a:prstGeom prst="round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Opsummering og brevtrin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754F98-56BE-4874-A0C0-763056F1FCF1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2398140" y="737753"/>
              <a:ext cx="633695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A0C8A5-8A52-4602-B999-81A276555BE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4622510" y="737755"/>
              <a:ext cx="6336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BAC2EA6-6F27-4C2C-B3C6-5E993B37F69B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6846880" y="737753"/>
              <a:ext cx="79533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6A6E344-DF62-47BB-A55D-62007CDDAEAA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9232893" y="737753"/>
              <a:ext cx="7953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317D2B3-2A44-4AD0-BD9C-1105E32C055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90983" y="521587"/>
            <a:ext cx="2" cy="4772025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D209A9-07B5-4D59-B10D-FE3FC5A1B5BE}"/>
              </a:ext>
            </a:extLst>
          </p:cNvPr>
          <p:cNvSpPr txBox="1"/>
          <p:nvPr/>
        </p:nvSpPr>
        <p:spPr>
          <a:xfrm>
            <a:off x="8023789" y="2268026"/>
            <a:ext cx="534390" cy="23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/>
              <a:t>Afslag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B6B556-8586-435E-81DD-5FC11B58A0D2}"/>
              </a:ext>
            </a:extLst>
          </p:cNvPr>
          <p:cNvSpPr txBox="1"/>
          <p:nvPr/>
        </p:nvSpPr>
        <p:spPr>
          <a:xfrm>
            <a:off x="6740077" y="3034330"/>
            <a:ext cx="715800" cy="23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Bevilget</a:t>
            </a:r>
          </a:p>
        </p:txBody>
      </p:sp>
    </p:spTree>
    <p:extLst>
      <p:ext uri="{BB962C8B-B14F-4D97-AF65-F5344CB8AC3E}">
        <p14:creationId xmlns:p14="http://schemas.microsoft.com/office/powerpoint/2010/main" val="3934426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A689-F71E-4A23-A77C-A8D7AB82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Tilføj ydelser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62A69-51FA-4223-A46F-E601978D4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Når du har oprettet en bevilling, kan du tilføje yderligere ydelser hvis der er behov</a:t>
            </a:r>
          </a:p>
          <a:p>
            <a:endParaRPr lang="da-DK" dirty="0"/>
          </a:p>
          <a:p>
            <a:r>
              <a:rPr lang="da-DK" dirty="0"/>
              <a:t>Opgaven hedder ”Tilføj ydelse til bevilling”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73303-90B1-4F79-9111-C4E9A657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"/>
          <a:stretch/>
        </p:blipFill>
        <p:spPr>
          <a:xfrm>
            <a:off x="7639072" y="311792"/>
            <a:ext cx="3210438" cy="6234416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774C8-F786-4C2D-AFD7-71AD710A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22"/>
          <a:stretch/>
        </p:blipFill>
        <p:spPr>
          <a:xfrm>
            <a:off x="6369051" y="3038914"/>
            <a:ext cx="5209524" cy="490727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D7AA6-4D34-4873-8233-0328416F9D95}"/>
              </a:ext>
            </a:extLst>
          </p:cNvPr>
          <p:cNvCxnSpPr>
            <a:cxnSpLocks/>
          </p:cNvCxnSpPr>
          <p:nvPr/>
        </p:nvCxnSpPr>
        <p:spPr>
          <a:xfrm flipH="1" flipV="1">
            <a:off x="7604417" y="3613155"/>
            <a:ext cx="347781" cy="2643608"/>
          </a:xfrm>
          <a:prstGeom prst="straightConnector1">
            <a:avLst/>
          </a:prstGeom>
          <a:ln w="53975">
            <a:solidFill>
              <a:srgbClr val="E360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B9248-F1DE-4039-AC6B-1C06A4D6192E}"/>
              </a:ext>
            </a:extLst>
          </p:cNvPr>
          <p:cNvSpPr/>
          <p:nvPr/>
        </p:nvSpPr>
        <p:spPr>
          <a:xfrm>
            <a:off x="7639070" y="6256763"/>
            <a:ext cx="3210439" cy="2894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Grafik 12" descr="Markør med massiv udfyldning">
            <a:extLst>
              <a:ext uri="{FF2B5EF4-FFF2-40B4-BE49-F238E27FC236}">
                <a16:creationId xmlns:a16="http://schemas.microsoft.com/office/drawing/2014/main" id="{68654B47-E1B4-4A7C-A87C-93E81967B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V="1">
            <a:off x="8402576" y="3109898"/>
            <a:ext cx="814426" cy="839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B8F68A-C6EA-4D78-A78A-94DA4CE07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972" y="311792"/>
            <a:ext cx="4087404" cy="616585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166CA4E-9CC2-4B4D-B8B1-D1063D21C08F}"/>
              </a:ext>
            </a:extLst>
          </p:cNvPr>
          <p:cNvSpPr/>
          <p:nvPr/>
        </p:nvSpPr>
        <p:spPr>
          <a:xfrm>
            <a:off x="7136605" y="1660328"/>
            <a:ext cx="3999022" cy="4156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26C9DB-AE1B-4ED3-92EA-075F5F434FC1}"/>
              </a:ext>
            </a:extLst>
          </p:cNvPr>
          <p:cNvSpPr/>
          <p:nvPr/>
        </p:nvSpPr>
        <p:spPr>
          <a:xfrm>
            <a:off x="7136606" y="2244922"/>
            <a:ext cx="3999022" cy="30446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1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Bevilling af alm. helbredstillæg med ydelse</a:t>
            </a:r>
          </a:p>
          <a:p>
            <a:r>
              <a:rPr lang="da-DK" dirty="0"/>
              <a:t>Bevilling af udvidet helbredstillæg</a:t>
            </a:r>
          </a:p>
          <a:p>
            <a:r>
              <a:rPr lang="da-DK" dirty="0"/>
              <a:t>Afslag af alm. helbredstillæg</a:t>
            </a:r>
          </a:p>
          <a:p>
            <a:endParaRPr lang="da-DK" dirty="0"/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4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188833-5AB1-4807-81E3-562FDF91D8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B0ECB5DC-6F48-4781-B2BB-B09725D1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729" y="1423400"/>
            <a:ext cx="4003790" cy="400379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F43E9E-1CCC-4355-A195-43B1496729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r>
              <a:rPr lang="da-DK" dirty="0"/>
              <a:t>Opgave 1: Opret et alm. helbredstillæg</a:t>
            </a:r>
          </a:p>
          <a:p>
            <a:r>
              <a:rPr lang="da-DK" dirty="0"/>
              <a:t>Opgave 2: Opret et udvidet helbredstillæg med </a:t>
            </a:r>
            <a:r>
              <a:rPr lang="da-DK" dirty="0" err="1"/>
              <a:t>fodbehandlinger</a:t>
            </a:r>
            <a:endParaRPr lang="da-DK" dirty="0"/>
          </a:p>
          <a:p>
            <a:r>
              <a:rPr lang="da-DK" dirty="0"/>
              <a:t>Opgave 3: Opret et afslag på helbredstillægskort</a:t>
            </a:r>
          </a:p>
        </p:txBody>
      </p:sp>
    </p:spTree>
    <p:extLst>
      <p:ext uri="{BB962C8B-B14F-4D97-AF65-F5344CB8AC3E}">
        <p14:creationId xmlns:p14="http://schemas.microsoft.com/office/powerpoint/2010/main" val="21603856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5A16-F6A3-4AF9-B20F-0F18C605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37" y="1371445"/>
            <a:ext cx="5308490" cy="41151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4AB42D-79C1-4FAF-AE8D-AFD831858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Login til PC</a:t>
            </a:r>
          </a:p>
          <a:p>
            <a:r>
              <a:rPr lang="da-DK" dirty="0"/>
              <a:t>Kode: </a:t>
            </a:r>
            <a:r>
              <a:rPr lang="da-DK" b="1" dirty="0"/>
              <a:t>nc2020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Login til KP Basis:</a:t>
            </a:r>
          </a:p>
          <a:p>
            <a:r>
              <a:rPr lang="da-DK" dirty="0"/>
              <a:t>Password: </a:t>
            </a:r>
            <a:r>
              <a:rPr lang="da-DK" b="1" dirty="0" err="1"/>
              <a:t>KombitSPK</a:t>
            </a:r>
            <a:endParaRPr lang="da-DK" b="1" dirty="0"/>
          </a:p>
          <a:p>
            <a:r>
              <a:rPr lang="da-DK" dirty="0" err="1"/>
              <a:t>Username</a:t>
            </a:r>
            <a:r>
              <a:rPr lang="da-DK" dirty="0"/>
              <a:t>: </a:t>
            </a:r>
            <a:r>
              <a:rPr lang="da-DK" b="1" dirty="0"/>
              <a:t>Angivet i følgeseddel</a:t>
            </a:r>
          </a:p>
          <a:p>
            <a:r>
              <a:rPr lang="da-DK" dirty="0"/>
              <a:t>Kommune: </a:t>
            </a:r>
            <a:r>
              <a:rPr lang="da-DK" b="1" dirty="0"/>
              <a:t>Hillerød Kommune</a:t>
            </a:r>
          </a:p>
        </p:txBody>
      </p:sp>
    </p:spTree>
    <p:extLst>
      <p:ext uri="{BB962C8B-B14F-4D97-AF65-F5344CB8AC3E}">
        <p14:creationId xmlns:p14="http://schemas.microsoft.com/office/powerpoint/2010/main" val="203543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3CCF7-DF44-4D55-B9A6-9F1A6B759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9585619" cy="1411341"/>
          </a:xfrm>
        </p:spPr>
        <p:txBody>
          <a:bodyPr>
            <a:noAutofit/>
          </a:bodyPr>
          <a:lstStyle/>
          <a:p>
            <a:r>
              <a:rPr lang="da-DK" sz="4000" dirty="0"/>
              <a:t>Lektion 1:</a:t>
            </a:r>
            <a:br>
              <a:rPr lang="da-DK" sz="4000" dirty="0"/>
            </a:br>
            <a:r>
              <a:rPr lang="da-DK" sz="4000" dirty="0"/>
              <a:t>Introduktion til systemet</a:t>
            </a:r>
          </a:p>
        </p:txBody>
      </p:sp>
    </p:spTree>
    <p:extLst>
      <p:ext uri="{BB962C8B-B14F-4D97-AF65-F5344CB8AC3E}">
        <p14:creationId xmlns:p14="http://schemas.microsoft.com/office/powerpoint/2010/main" val="174893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7ABA-EA4B-471E-8619-29C94EA1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61F7F598-DBA7-4AD1-A400-2EA62E890929}"/>
              </a:ext>
            </a:extLst>
          </p:cNvPr>
          <p:cNvSpPr/>
          <p:nvPr/>
        </p:nvSpPr>
        <p:spPr>
          <a:xfrm>
            <a:off x="1861288" y="2852224"/>
            <a:ext cx="8070601" cy="18059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98DB282C-BDE9-4D10-8611-AD6A0A7A4A48}"/>
              </a:ext>
            </a:extLst>
          </p:cNvPr>
          <p:cNvGrpSpPr/>
          <p:nvPr/>
        </p:nvGrpSpPr>
        <p:grpSpPr>
          <a:xfrm>
            <a:off x="2960747" y="3085642"/>
            <a:ext cx="1338943" cy="1273774"/>
            <a:chOff x="1058091" y="1469671"/>
            <a:chExt cx="1338943" cy="1273774"/>
          </a:xfrm>
        </p:grpSpPr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3069C211-B08C-4FDA-BAA6-A96CD377D740}"/>
                </a:ext>
              </a:extLst>
            </p:cNvPr>
            <p:cNvSpPr/>
            <p:nvPr/>
          </p:nvSpPr>
          <p:spPr>
            <a:xfrm>
              <a:off x="1058091" y="1999358"/>
              <a:ext cx="1338943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b="1" dirty="0"/>
                <a:t>Hvad mødte I </a:t>
              </a:r>
              <a:r>
                <a:rPr lang="da-DK" sz="1400" dirty="0"/>
                <a:t>ved løsning af denne opgave?</a:t>
              </a:r>
            </a:p>
          </p:txBody>
        </p:sp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CA65BE93-604D-4E99-95FE-A8BB53E14D2D}"/>
                </a:ext>
              </a:extLst>
            </p:cNvPr>
            <p:cNvGrpSpPr/>
            <p:nvPr/>
          </p:nvGrpSpPr>
          <p:grpSpPr>
            <a:xfrm>
              <a:off x="1507651" y="1469671"/>
              <a:ext cx="439822" cy="440709"/>
              <a:chOff x="7908737" y="2646784"/>
              <a:chExt cx="151241" cy="151546"/>
            </a:xfrm>
            <a:solidFill>
              <a:schemeClr val="accent5"/>
            </a:solidFill>
          </p:grpSpPr>
          <p:sp>
            <p:nvSpPr>
              <p:cNvPr id="11" name="Freeform: Shape 80">
                <a:extLst>
                  <a:ext uri="{FF2B5EF4-FFF2-40B4-BE49-F238E27FC236}">
                    <a16:creationId xmlns:a16="http://schemas.microsoft.com/office/drawing/2014/main" id="{21211459-32D7-44A2-ADC0-D46878A679BC}"/>
                  </a:ext>
                </a:extLst>
              </p:cNvPr>
              <p:cNvSpPr/>
              <p:nvPr/>
            </p:nvSpPr>
            <p:spPr>
              <a:xfrm>
                <a:off x="7908737" y="2707566"/>
                <a:ext cx="70742" cy="90764"/>
              </a:xfrm>
              <a:custGeom>
                <a:avLst/>
                <a:gdLst>
                  <a:gd name="connsiteX0" fmla="*/ 5607 w 70742"/>
                  <a:gd name="connsiteY0" fmla="*/ 143 h 90763"/>
                  <a:gd name="connsiteX1" fmla="*/ 10119 w 70742"/>
                  <a:gd name="connsiteY1" fmla="*/ 6590 h 90763"/>
                  <a:gd name="connsiteX2" fmla="*/ 10987 w 70742"/>
                  <a:gd name="connsiteY2" fmla="*/ 18096 h 90763"/>
                  <a:gd name="connsiteX3" fmla="*/ 20236 w 70742"/>
                  <a:gd name="connsiteY3" fmla="*/ 35714 h 90763"/>
                  <a:gd name="connsiteX4" fmla="*/ 34025 w 70742"/>
                  <a:gd name="connsiteY4" fmla="*/ 43936 h 90763"/>
                  <a:gd name="connsiteX5" fmla="*/ 24215 w 70742"/>
                  <a:gd name="connsiteY5" fmla="*/ 32591 h 90763"/>
                  <a:gd name="connsiteX6" fmla="*/ 21037 w 70742"/>
                  <a:gd name="connsiteY6" fmla="*/ 21686 h 90763"/>
                  <a:gd name="connsiteX7" fmla="*/ 29380 w 70742"/>
                  <a:gd name="connsiteY7" fmla="*/ 21032 h 90763"/>
                  <a:gd name="connsiteX8" fmla="*/ 48227 w 70742"/>
                  <a:gd name="connsiteY8" fmla="*/ 36796 h 90763"/>
                  <a:gd name="connsiteX9" fmla="*/ 68315 w 70742"/>
                  <a:gd name="connsiteY9" fmla="*/ 54148 h 90763"/>
                  <a:gd name="connsiteX10" fmla="*/ 70197 w 70742"/>
                  <a:gd name="connsiteY10" fmla="*/ 87517 h 90763"/>
                  <a:gd name="connsiteX11" fmla="*/ 68569 w 70742"/>
                  <a:gd name="connsiteY11" fmla="*/ 91427 h 90763"/>
                  <a:gd name="connsiteX12" fmla="*/ 49294 w 70742"/>
                  <a:gd name="connsiteY12" fmla="*/ 91427 h 90763"/>
                  <a:gd name="connsiteX13" fmla="*/ 47693 w 70742"/>
                  <a:gd name="connsiteY13" fmla="*/ 83926 h 90763"/>
                  <a:gd name="connsiteX14" fmla="*/ 34839 w 70742"/>
                  <a:gd name="connsiteY14" fmla="*/ 65640 h 90763"/>
                  <a:gd name="connsiteX15" fmla="*/ 16005 w 70742"/>
                  <a:gd name="connsiteY15" fmla="*/ 52733 h 90763"/>
                  <a:gd name="connsiteX16" fmla="*/ 1790 w 70742"/>
                  <a:gd name="connsiteY16" fmla="*/ 27199 h 90763"/>
                  <a:gd name="connsiteX17" fmla="*/ 5607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5607" y="143"/>
                    </a:moveTo>
                    <a:cubicBezTo>
                      <a:pt x="8571" y="624"/>
                      <a:pt x="9452" y="4148"/>
                      <a:pt x="10119" y="6590"/>
                    </a:cubicBezTo>
                    <a:cubicBezTo>
                      <a:pt x="11080" y="10354"/>
                      <a:pt x="10893" y="14251"/>
                      <a:pt x="10987" y="18096"/>
                    </a:cubicBezTo>
                    <a:cubicBezTo>
                      <a:pt x="11788" y="24903"/>
                      <a:pt x="16967" y="29988"/>
                      <a:pt x="20236" y="35714"/>
                    </a:cubicBezTo>
                    <a:cubicBezTo>
                      <a:pt x="23280" y="40346"/>
                      <a:pt x="28352" y="43870"/>
                      <a:pt x="34025" y="43936"/>
                    </a:cubicBezTo>
                    <a:cubicBezTo>
                      <a:pt x="31756" y="39398"/>
                      <a:pt x="28379" y="35501"/>
                      <a:pt x="24215" y="32591"/>
                    </a:cubicBezTo>
                    <a:cubicBezTo>
                      <a:pt x="21251" y="30002"/>
                      <a:pt x="19383" y="25477"/>
                      <a:pt x="21037" y="21686"/>
                    </a:cubicBezTo>
                    <a:cubicBezTo>
                      <a:pt x="22599" y="18683"/>
                      <a:pt x="27218" y="18883"/>
                      <a:pt x="29380" y="21032"/>
                    </a:cubicBezTo>
                    <a:cubicBezTo>
                      <a:pt x="35814" y="26091"/>
                      <a:pt x="40672" y="33192"/>
                      <a:pt x="48227" y="36796"/>
                    </a:cubicBezTo>
                    <a:cubicBezTo>
                      <a:pt x="55955" y="41094"/>
                      <a:pt x="64538" y="45672"/>
                      <a:pt x="68315" y="54148"/>
                    </a:cubicBezTo>
                    <a:cubicBezTo>
                      <a:pt x="72213" y="65760"/>
                      <a:pt x="72079" y="75504"/>
                      <a:pt x="70197" y="87517"/>
                    </a:cubicBezTo>
                    <a:cubicBezTo>
                      <a:pt x="69943" y="89759"/>
                      <a:pt x="69850" y="91334"/>
                      <a:pt x="68569" y="91427"/>
                    </a:cubicBezTo>
                    <a:lnTo>
                      <a:pt x="49294" y="91427"/>
                    </a:lnTo>
                    <a:cubicBezTo>
                      <a:pt x="47186" y="91267"/>
                      <a:pt x="47746" y="86355"/>
                      <a:pt x="47693" y="83926"/>
                    </a:cubicBezTo>
                    <a:cubicBezTo>
                      <a:pt x="47693" y="74196"/>
                      <a:pt x="41713" y="68256"/>
                      <a:pt x="34839" y="65640"/>
                    </a:cubicBezTo>
                    <a:cubicBezTo>
                      <a:pt x="27658" y="61969"/>
                      <a:pt x="17487" y="55482"/>
                      <a:pt x="16005" y="52733"/>
                    </a:cubicBezTo>
                    <a:cubicBezTo>
                      <a:pt x="11734" y="44417"/>
                      <a:pt x="2778" y="35101"/>
                      <a:pt x="1790" y="27199"/>
                    </a:cubicBezTo>
                    <a:cubicBezTo>
                      <a:pt x="803" y="19297"/>
                      <a:pt x="-2894" y="-137"/>
                      <a:pt x="5607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12" name="Freeform: Shape 81">
                <a:extLst>
                  <a:ext uri="{FF2B5EF4-FFF2-40B4-BE49-F238E27FC236}">
                    <a16:creationId xmlns:a16="http://schemas.microsoft.com/office/drawing/2014/main" id="{581B32EE-F6C4-474D-9C26-42B2A4055D0F}"/>
                  </a:ext>
                </a:extLst>
              </p:cNvPr>
              <p:cNvSpPr/>
              <p:nvPr/>
            </p:nvSpPr>
            <p:spPr>
              <a:xfrm>
                <a:off x="7989236" y="2707539"/>
                <a:ext cx="70742" cy="90764"/>
              </a:xfrm>
              <a:custGeom>
                <a:avLst/>
                <a:gdLst>
                  <a:gd name="connsiteX0" fmla="*/ 66006 w 70742"/>
                  <a:gd name="connsiteY0" fmla="*/ 170 h 90763"/>
                  <a:gd name="connsiteX1" fmla="*/ 61495 w 70742"/>
                  <a:gd name="connsiteY1" fmla="*/ 6617 h 90763"/>
                  <a:gd name="connsiteX2" fmla="*/ 60627 w 70742"/>
                  <a:gd name="connsiteY2" fmla="*/ 18122 h 90763"/>
                  <a:gd name="connsiteX3" fmla="*/ 51377 w 70742"/>
                  <a:gd name="connsiteY3" fmla="*/ 35741 h 90763"/>
                  <a:gd name="connsiteX4" fmla="*/ 37589 w 70742"/>
                  <a:gd name="connsiteY4" fmla="*/ 43963 h 90763"/>
                  <a:gd name="connsiteX5" fmla="*/ 47400 w 70742"/>
                  <a:gd name="connsiteY5" fmla="*/ 32618 h 90763"/>
                  <a:gd name="connsiteX6" fmla="*/ 50576 w 70742"/>
                  <a:gd name="connsiteY6" fmla="*/ 21713 h 90763"/>
                  <a:gd name="connsiteX7" fmla="*/ 42234 w 70742"/>
                  <a:gd name="connsiteY7" fmla="*/ 21059 h 90763"/>
                  <a:gd name="connsiteX8" fmla="*/ 23388 w 70742"/>
                  <a:gd name="connsiteY8" fmla="*/ 36822 h 90763"/>
                  <a:gd name="connsiteX9" fmla="*/ 3299 w 70742"/>
                  <a:gd name="connsiteY9" fmla="*/ 54174 h 90763"/>
                  <a:gd name="connsiteX10" fmla="*/ 1417 w 70742"/>
                  <a:gd name="connsiteY10" fmla="*/ 87543 h 90763"/>
                  <a:gd name="connsiteX11" fmla="*/ 3032 w 70742"/>
                  <a:gd name="connsiteY11" fmla="*/ 91454 h 90763"/>
                  <a:gd name="connsiteX12" fmla="*/ 22319 w 70742"/>
                  <a:gd name="connsiteY12" fmla="*/ 91454 h 90763"/>
                  <a:gd name="connsiteX13" fmla="*/ 23921 w 70742"/>
                  <a:gd name="connsiteY13" fmla="*/ 83953 h 90763"/>
                  <a:gd name="connsiteX14" fmla="*/ 36775 w 70742"/>
                  <a:gd name="connsiteY14" fmla="*/ 65666 h 90763"/>
                  <a:gd name="connsiteX15" fmla="*/ 55608 w 70742"/>
                  <a:gd name="connsiteY15" fmla="*/ 52759 h 90763"/>
                  <a:gd name="connsiteX16" fmla="*/ 69824 w 70742"/>
                  <a:gd name="connsiteY16" fmla="*/ 27225 h 90763"/>
                  <a:gd name="connsiteX17" fmla="*/ 66006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66006" y="170"/>
                    </a:moveTo>
                    <a:cubicBezTo>
                      <a:pt x="63043" y="650"/>
                      <a:pt x="62162" y="4174"/>
                      <a:pt x="61495" y="6617"/>
                    </a:cubicBezTo>
                    <a:cubicBezTo>
                      <a:pt x="60533" y="10381"/>
                      <a:pt x="60720" y="14278"/>
                      <a:pt x="60627" y="18122"/>
                    </a:cubicBezTo>
                    <a:cubicBezTo>
                      <a:pt x="59826" y="24930"/>
                      <a:pt x="54634" y="30015"/>
                      <a:pt x="51377" y="35741"/>
                    </a:cubicBezTo>
                    <a:cubicBezTo>
                      <a:pt x="48334" y="40373"/>
                      <a:pt x="43262" y="43897"/>
                      <a:pt x="37589" y="43963"/>
                    </a:cubicBezTo>
                    <a:cubicBezTo>
                      <a:pt x="39858" y="39425"/>
                      <a:pt x="43235" y="35528"/>
                      <a:pt x="47400" y="32618"/>
                    </a:cubicBezTo>
                    <a:cubicBezTo>
                      <a:pt x="50363" y="30028"/>
                      <a:pt x="52232" y="25504"/>
                      <a:pt x="50576" y="21713"/>
                    </a:cubicBezTo>
                    <a:cubicBezTo>
                      <a:pt x="49015" y="18710"/>
                      <a:pt x="44396" y="18910"/>
                      <a:pt x="42234" y="21059"/>
                    </a:cubicBezTo>
                    <a:cubicBezTo>
                      <a:pt x="35801" y="26118"/>
                      <a:pt x="30942" y="33219"/>
                      <a:pt x="23388" y="36822"/>
                    </a:cubicBezTo>
                    <a:cubicBezTo>
                      <a:pt x="15659" y="41120"/>
                      <a:pt x="7076" y="45698"/>
                      <a:pt x="3299" y="54174"/>
                    </a:cubicBezTo>
                    <a:cubicBezTo>
                      <a:pt x="-598" y="65787"/>
                      <a:pt x="-465" y="75530"/>
                      <a:pt x="1417" y="87543"/>
                    </a:cubicBezTo>
                    <a:cubicBezTo>
                      <a:pt x="1671" y="89786"/>
                      <a:pt x="1764" y="91361"/>
                      <a:pt x="3032" y="91454"/>
                    </a:cubicBezTo>
                    <a:lnTo>
                      <a:pt x="22319" y="91454"/>
                    </a:lnTo>
                    <a:cubicBezTo>
                      <a:pt x="24428" y="91294"/>
                      <a:pt x="23868" y="86382"/>
                      <a:pt x="23921" y="83953"/>
                    </a:cubicBezTo>
                    <a:cubicBezTo>
                      <a:pt x="23921" y="74222"/>
                      <a:pt x="29887" y="68283"/>
                      <a:pt x="36775" y="65666"/>
                    </a:cubicBezTo>
                    <a:cubicBezTo>
                      <a:pt x="43956" y="61996"/>
                      <a:pt x="54127" y="55509"/>
                      <a:pt x="55608" y="52759"/>
                    </a:cubicBezTo>
                    <a:cubicBezTo>
                      <a:pt x="59880" y="44444"/>
                      <a:pt x="68836" y="35127"/>
                      <a:pt x="69824" y="27225"/>
                    </a:cubicBezTo>
                    <a:cubicBezTo>
                      <a:pt x="70811" y="19324"/>
                      <a:pt x="74509" y="-137"/>
                      <a:pt x="66006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>
                  <a:solidFill>
                    <a:srgbClr val="007398"/>
                  </a:solidFill>
                </a:endParaRPr>
              </a:p>
            </p:txBody>
          </p:sp>
          <p:sp>
            <p:nvSpPr>
              <p:cNvPr id="13" name="Freeform: Shape 82">
                <a:extLst>
                  <a:ext uri="{FF2B5EF4-FFF2-40B4-BE49-F238E27FC236}">
                    <a16:creationId xmlns:a16="http://schemas.microsoft.com/office/drawing/2014/main" id="{F53C931B-4947-4620-ADA2-9B2049956033}"/>
                  </a:ext>
                </a:extLst>
              </p:cNvPr>
              <p:cNvSpPr/>
              <p:nvPr/>
            </p:nvSpPr>
            <p:spPr>
              <a:xfrm>
                <a:off x="7936375" y="2646784"/>
                <a:ext cx="96103" cy="96103"/>
              </a:xfrm>
              <a:custGeom>
                <a:avLst/>
                <a:gdLst>
                  <a:gd name="connsiteX0" fmla="*/ 47137 w 96102"/>
                  <a:gd name="connsiteY0" fmla="*/ 140 h 96102"/>
                  <a:gd name="connsiteX1" fmla="*/ 39542 w 96102"/>
                  <a:gd name="connsiteY1" fmla="*/ 3998 h 96102"/>
                  <a:gd name="connsiteX2" fmla="*/ 39542 w 96102"/>
                  <a:gd name="connsiteY2" fmla="*/ 9110 h 96102"/>
                  <a:gd name="connsiteX3" fmla="*/ 37807 w 96102"/>
                  <a:gd name="connsiteY3" fmla="*/ 11125 h 96102"/>
                  <a:gd name="connsiteX4" fmla="*/ 33563 w 96102"/>
                  <a:gd name="connsiteY4" fmla="*/ 12660 h 96102"/>
                  <a:gd name="connsiteX5" fmla="*/ 29558 w 96102"/>
                  <a:gd name="connsiteY5" fmla="*/ 14542 h 96102"/>
                  <a:gd name="connsiteX6" fmla="*/ 26889 w 96102"/>
                  <a:gd name="connsiteY6" fmla="*/ 14342 h 96102"/>
                  <a:gd name="connsiteX7" fmla="*/ 23285 w 96102"/>
                  <a:gd name="connsiteY7" fmla="*/ 10725 h 96102"/>
                  <a:gd name="connsiteX8" fmla="*/ 14275 w 96102"/>
                  <a:gd name="connsiteY8" fmla="*/ 14275 h 96102"/>
                  <a:gd name="connsiteX9" fmla="*/ 10724 w 96102"/>
                  <a:gd name="connsiteY9" fmla="*/ 23285 h 96102"/>
                  <a:gd name="connsiteX10" fmla="*/ 14329 w 96102"/>
                  <a:gd name="connsiteY10" fmla="*/ 26902 h 96102"/>
                  <a:gd name="connsiteX11" fmla="*/ 14529 w 96102"/>
                  <a:gd name="connsiteY11" fmla="*/ 29572 h 96102"/>
                  <a:gd name="connsiteX12" fmla="*/ 12646 w 96102"/>
                  <a:gd name="connsiteY12" fmla="*/ 33576 h 96102"/>
                  <a:gd name="connsiteX13" fmla="*/ 11125 w 96102"/>
                  <a:gd name="connsiteY13" fmla="*/ 37821 h 96102"/>
                  <a:gd name="connsiteX14" fmla="*/ 9096 w 96102"/>
                  <a:gd name="connsiteY14" fmla="*/ 39556 h 96102"/>
                  <a:gd name="connsiteX15" fmla="*/ 3997 w 96102"/>
                  <a:gd name="connsiteY15" fmla="*/ 39556 h 96102"/>
                  <a:gd name="connsiteX16" fmla="*/ 140 w 96102"/>
                  <a:gd name="connsiteY16" fmla="*/ 48445 h 96102"/>
                  <a:gd name="connsiteX17" fmla="*/ 3997 w 96102"/>
                  <a:gd name="connsiteY17" fmla="*/ 57321 h 96102"/>
                  <a:gd name="connsiteX18" fmla="*/ 9096 w 96102"/>
                  <a:gd name="connsiteY18" fmla="*/ 57321 h 96102"/>
                  <a:gd name="connsiteX19" fmla="*/ 11125 w 96102"/>
                  <a:gd name="connsiteY19" fmla="*/ 59056 h 96102"/>
                  <a:gd name="connsiteX20" fmla="*/ 12607 w 96102"/>
                  <a:gd name="connsiteY20" fmla="*/ 63208 h 96102"/>
                  <a:gd name="connsiteX21" fmla="*/ 14529 w 96102"/>
                  <a:gd name="connsiteY21" fmla="*/ 67279 h 96102"/>
                  <a:gd name="connsiteX22" fmla="*/ 14329 w 96102"/>
                  <a:gd name="connsiteY22" fmla="*/ 69948 h 96102"/>
                  <a:gd name="connsiteX23" fmla="*/ 10724 w 96102"/>
                  <a:gd name="connsiteY23" fmla="*/ 73552 h 96102"/>
                  <a:gd name="connsiteX24" fmla="*/ 14275 w 96102"/>
                  <a:gd name="connsiteY24" fmla="*/ 82562 h 96102"/>
                  <a:gd name="connsiteX25" fmla="*/ 23285 w 96102"/>
                  <a:gd name="connsiteY25" fmla="*/ 86112 h 96102"/>
                  <a:gd name="connsiteX26" fmla="*/ 26889 w 96102"/>
                  <a:gd name="connsiteY26" fmla="*/ 82508 h 96102"/>
                  <a:gd name="connsiteX27" fmla="*/ 29558 w 96102"/>
                  <a:gd name="connsiteY27" fmla="*/ 82295 h 96102"/>
                  <a:gd name="connsiteX28" fmla="*/ 33629 w 96102"/>
                  <a:gd name="connsiteY28" fmla="*/ 84217 h 96102"/>
                  <a:gd name="connsiteX29" fmla="*/ 37794 w 96102"/>
                  <a:gd name="connsiteY29" fmla="*/ 85712 h 96102"/>
                  <a:gd name="connsiteX30" fmla="*/ 39529 w 96102"/>
                  <a:gd name="connsiteY30" fmla="*/ 87727 h 96102"/>
                  <a:gd name="connsiteX31" fmla="*/ 39529 w 96102"/>
                  <a:gd name="connsiteY31" fmla="*/ 92826 h 96102"/>
                  <a:gd name="connsiteX32" fmla="*/ 48405 w 96102"/>
                  <a:gd name="connsiteY32" fmla="*/ 96697 h 96102"/>
                  <a:gd name="connsiteX33" fmla="*/ 57281 w 96102"/>
                  <a:gd name="connsiteY33" fmla="*/ 92826 h 96102"/>
                  <a:gd name="connsiteX34" fmla="*/ 57281 w 96102"/>
                  <a:gd name="connsiteY34" fmla="*/ 87727 h 96102"/>
                  <a:gd name="connsiteX35" fmla="*/ 59016 w 96102"/>
                  <a:gd name="connsiteY35" fmla="*/ 85712 h 96102"/>
                  <a:gd name="connsiteX36" fmla="*/ 63194 w 96102"/>
                  <a:gd name="connsiteY36" fmla="*/ 84217 h 96102"/>
                  <a:gd name="connsiteX37" fmla="*/ 67198 w 96102"/>
                  <a:gd name="connsiteY37" fmla="*/ 82295 h 96102"/>
                  <a:gd name="connsiteX38" fmla="*/ 69868 w 96102"/>
                  <a:gd name="connsiteY38" fmla="*/ 82495 h 96102"/>
                  <a:gd name="connsiteX39" fmla="*/ 73472 w 96102"/>
                  <a:gd name="connsiteY39" fmla="*/ 86112 h 96102"/>
                  <a:gd name="connsiteX40" fmla="*/ 82482 w 96102"/>
                  <a:gd name="connsiteY40" fmla="*/ 82562 h 96102"/>
                  <a:gd name="connsiteX41" fmla="*/ 86032 w 96102"/>
                  <a:gd name="connsiteY41" fmla="*/ 73552 h 96102"/>
                  <a:gd name="connsiteX42" fmla="*/ 82428 w 96102"/>
                  <a:gd name="connsiteY42" fmla="*/ 69948 h 96102"/>
                  <a:gd name="connsiteX43" fmla="*/ 82228 w 96102"/>
                  <a:gd name="connsiteY43" fmla="*/ 67279 h 96102"/>
                  <a:gd name="connsiteX44" fmla="*/ 84150 w 96102"/>
                  <a:gd name="connsiteY44" fmla="*/ 63208 h 96102"/>
                  <a:gd name="connsiteX45" fmla="*/ 85631 w 96102"/>
                  <a:gd name="connsiteY45" fmla="*/ 59056 h 96102"/>
                  <a:gd name="connsiteX46" fmla="*/ 87660 w 96102"/>
                  <a:gd name="connsiteY46" fmla="*/ 57321 h 96102"/>
                  <a:gd name="connsiteX47" fmla="*/ 92759 w 96102"/>
                  <a:gd name="connsiteY47" fmla="*/ 57321 h 96102"/>
                  <a:gd name="connsiteX48" fmla="*/ 96616 w 96102"/>
                  <a:gd name="connsiteY48" fmla="*/ 48445 h 96102"/>
                  <a:gd name="connsiteX49" fmla="*/ 92759 w 96102"/>
                  <a:gd name="connsiteY49" fmla="*/ 39556 h 96102"/>
                  <a:gd name="connsiteX50" fmla="*/ 87687 w 96102"/>
                  <a:gd name="connsiteY50" fmla="*/ 39556 h 96102"/>
                  <a:gd name="connsiteX51" fmla="*/ 85658 w 96102"/>
                  <a:gd name="connsiteY51" fmla="*/ 37821 h 96102"/>
                  <a:gd name="connsiteX52" fmla="*/ 84136 w 96102"/>
                  <a:gd name="connsiteY52" fmla="*/ 33576 h 96102"/>
                  <a:gd name="connsiteX53" fmla="*/ 82255 w 96102"/>
                  <a:gd name="connsiteY53" fmla="*/ 29572 h 96102"/>
                  <a:gd name="connsiteX54" fmla="*/ 82455 w 96102"/>
                  <a:gd name="connsiteY54" fmla="*/ 26902 h 96102"/>
                  <a:gd name="connsiteX55" fmla="*/ 86058 w 96102"/>
                  <a:gd name="connsiteY55" fmla="*/ 23285 h 96102"/>
                  <a:gd name="connsiteX56" fmla="*/ 82508 w 96102"/>
                  <a:gd name="connsiteY56" fmla="*/ 14275 h 96102"/>
                  <a:gd name="connsiteX57" fmla="*/ 73499 w 96102"/>
                  <a:gd name="connsiteY57" fmla="*/ 10725 h 96102"/>
                  <a:gd name="connsiteX58" fmla="*/ 69895 w 96102"/>
                  <a:gd name="connsiteY58" fmla="*/ 14342 h 96102"/>
                  <a:gd name="connsiteX59" fmla="*/ 67225 w 96102"/>
                  <a:gd name="connsiteY59" fmla="*/ 14542 h 96102"/>
                  <a:gd name="connsiteX60" fmla="*/ 63221 w 96102"/>
                  <a:gd name="connsiteY60" fmla="*/ 12660 h 96102"/>
                  <a:gd name="connsiteX61" fmla="*/ 58977 w 96102"/>
                  <a:gd name="connsiteY61" fmla="*/ 11125 h 96102"/>
                  <a:gd name="connsiteX62" fmla="*/ 57241 w 96102"/>
                  <a:gd name="connsiteY62" fmla="*/ 9110 h 96102"/>
                  <a:gd name="connsiteX63" fmla="*/ 57241 w 96102"/>
                  <a:gd name="connsiteY63" fmla="*/ 3998 h 96102"/>
                  <a:gd name="connsiteX64" fmla="*/ 48365 w 96102"/>
                  <a:gd name="connsiteY64" fmla="*/ 140 h 96102"/>
                  <a:gd name="connsiteX65" fmla="*/ 48472 w 96102"/>
                  <a:gd name="connsiteY65" fmla="*/ 21683 h 96102"/>
                  <a:gd name="connsiteX66" fmla="*/ 75167 w 96102"/>
                  <a:gd name="connsiteY66" fmla="*/ 48378 h 96102"/>
                  <a:gd name="connsiteX67" fmla="*/ 48472 w 96102"/>
                  <a:gd name="connsiteY67" fmla="*/ 75074 h 96102"/>
                  <a:gd name="connsiteX68" fmla="*/ 21777 w 96102"/>
                  <a:gd name="connsiteY68" fmla="*/ 48378 h 96102"/>
                  <a:gd name="connsiteX69" fmla="*/ 48418 w 96102"/>
                  <a:gd name="connsiteY69" fmla="*/ 21737 h 9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6102" h="96102">
                    <a:moveTo>
                      <a:pt x="47137" y="140"/>
                    </a:moveTo>
                    <a:cubicBezTo>
                      <a:pt x="41010" y="140"/>
                      <a:pt x="39542" y="567"/>
                      <a:pt x="39542" y="3998"/>
                    </a:cubicBezTo>
                    <a:lnTo>
                      <a:pt x="39542" y="9110"/>
                    </a:lnTo>
                    <a:cubicBezTo>
                      <a:pt x="39475" y="10098"/>
                      <a:pt x="38768" y="10912"/>
                      <a:pt x="37807" y="11125"/>
                    </a:cubicBezTo>
                    <a:cubicBezTo>
                      <a:pt x="36365" y="11553"/>
                      <a:pt x="34951" y="12073"/>
                      <a:pt x="33563" y="12660"/>
                    </a:cubicBezTo>
                    <a:cubicBezTo>
                      <a:pt x="32188" y="13208"/>
                      <a:pt x="30853" y="13835"/>
                      <a:pt x="29558" y="14542"/>
                    </a:cubicBezTo>
                    <a:cubicBezTo>
                      <a:pt x="28717" y="15076"/>
                      <a:pt x="27636" y="14996"/>
                      <a:pt x="26889" y="14342"/>
                    </a:cubicBezTo>
                    <a:lnTo>
                      <a:pt x="23285" y="10725"/>
                    </a:lnTo>
                    <a:cubicBezTo>
                      <a:pt x="20695" y="8135"/>
                      <a:pt x="19361" y="9177"/>
                      <a:pt x="14275" y="14275"/>
                    </a:cubicBezTo>
                    <a:cubicBezTo>
                      <a:pt x="9190" y="19374"/>
                      <a:pt x="8135" y="20709"/>
                      <a:pt x="10724" y="23285"/>
                    </a:cubicBezTo>
                    <a:lnTo>
                      <a:pt x="14329" y="26902"/>
                    </a:lnTo>
                    <a:cubicBezTo>
                      <a:pt x="14982" y="27649"/>
                      <a:pt x="15062" y="28731"/>
                      <a:pt x="14529" y="29572"/>
                    </a:cubicBezTo>
                    <a:cubicBezTo>
                      <a:pt x="13835" y="30866"/>
                      <a:pt x="13194" y="32201"/>
                      <a:pt x="12646" y="33576"/>
                    </a:cubicBezTo>
                    <a:cubicBezTo>
                      <a:pt x="12059" y="34964"/>
                      <a:pt x="11552" y="36379"/>
                      <a:pt x="11125" y="37821"/>
                    </a:cubicBezTo>
                    <a:cubicBezTo>
                      <a:pt x="10898" y="38781"/>
                      <a:pt x="10084" y="39489"/>
                      <a:pt x="9096" y="39556"/>
                    </a:cubicBezTo>
                    <a:lnTo>
                      <a:pt x="3997" y="39556"/>
                    </a:lnTo>
                    <a:cubicBezTo>
                      <a:pt x="340" y="39556"/>
                      <a:pt x="140" y="41238"/>
                      <a:pt x="140" y="48445"/>
                    </a:cubicBezTo>
                    <a:cubicBezTo>
                      <a:pt x="140" y="55653"/>
                      <a:pt x="340" y="57321"/>
                      <a:pt x="3997" y="57321"/>
                    </a:cubicBezTo>
                    <a:lnTo>
                      <a:pt x="9096" y="57321"/>
                    </a:lnTo>
                    <a:cubicBezTo>
                      <a:pt x="10084" y="57388"/>
                      <a:pt x="10898" y="58095"/>
                      <a:pt x="11125" y="59056"/>
                    </a:cubicBezTo>
                    <a:cubicBezTo>
                      <a:pt x="11552" y="60471"/>
                      <a:pt x="12046" y="61846"/>
                      <a:pt x="12607" y="63208"/>
                    </a:cubicBezTo>
                    <a:cubicBezTo>
                      <a:pt x="13167" y="64596"/>
                      <a:pt x="13808" y="65957"/>
                      <a:pt x="14529" y="67279"/>
                    </a:cubicBezTo>
                    <a:cubicBezTo>
                      <a:pt x="15049" y="68120"/>
                      <a:pt x="14969" y="69201"/>
                      <a:pt x="14329" y="69948"/>
                    </a:cubicBezTo>
                    <a:lnTo>
                      <a:pt x="10724" y="73552"/>
                    </a:lnTo>
                    <a:cubicBezTo>
                      <a:pt x="8135" y="76141"/>
                      <a:pt x="9177" y="77463"/>
                      <a:pt x="14275" y="82562"/>
                    </a:cubicBezTo>
                    <a:cubicBezTo>
                      <a:pt x="19374" y="87660"/>
                      <a:pt x="20695" y="88701"/>
                      <a:pt x="23285" y="86112"/>
                    </a:cubicBezTo>
                    <a:lnTo>
                      <a:pt x="26889" y="82508"/>
                    </a:lnTo>
                    <a:cubicBezTo>
                      <a:pt x="27636" y="81854"/>
                      <a:pt x="28717" y="81761"/>
                      <a:pt x="29558" y="82295"/>
                    </a:cubicBezTo>
                    <a:cubicBezTo>
                      <a:pt x="30879" y="83015"/>
                      <a:pt x="32241" y="83656"/>
                      <a:pt x="33629" y="84217"/>
                    </a:cubicBezTo>
                    <a:cubicBezTo>
                      <a:pt x="34991" y="84791"/>
                      <a:pt x="36379" y="85298"/>
                      <a:pt x="37794" y="85712"/>
                    </a:cubicBezTo>
                    <a:cubicBezTo>
                      <a:pt x="38754" y="85925"/>
                      <a:pt x="39449" y="86753"/>
                      <a:pt x="39529" y="87727"/>
                    </a:cubicBezTo>
                    <a:lnTo>
                      <a:pt x="39529" y="92826"/>
                    </a:lnTo>
                    <a:cubicBezTo>
                      <a:pt x="39529" y="96483"/>
                      <a:pt x="41197" y="96697"/>
                      <a:pt x="48405" y="96697"/>
                    </a:cubicBezTo>
                    <a:cubicBezTo>
                      <a:pt x="55613" y="96697"/>
                      <a:pt x="57281" y="96483"/>
                      <a:pt x="57281" y="92826"/>
                    </a:cubicBezTo>
                    <a:lnTo>
                      <a:pt x="57281" y="87727"/>
                    </a:lnTo>
                    <a:cubicBezTo>
                      <a:pt x="57361" y="86753"/>
                      <a:pt x="58055" y="85925"/>
                      <a:pt x="59016" y="85712"/>
                    </a:cubicBezTo>
                    <a:cubicBezTo>
                      <a:pt x="60431" y="85285"/>
                      <a:pt x="61833" y="84791"/>
                      <a:pt x="63194" y="84217"/>
                    </a:cubicBezTo>
                    <a:cubicBezTo>
                      <a:pt x="64569" y="83656"/>
                      <a:pt x="65904" y="83002"/>
                      <a:pt x="67198" y="82295"/>
                    </a:cubicBezTo>
                    <a:cubicBezTo>
                      <a:pt x="68039" y="81761"/>
                      <a:pt x="69120" y="81841"/>
                      <a:pt x="69868" y="82495"/>
                    </a:cubicBezTo>
                    <a:lnTo>
                      <a:pt x="73472" y="86112"/>
                    </a:lnTo>
                    <a:cubicBezTo>
                      <a:pt x="76061" y="88701"/>
                      <a:pt x="77382" y="87660"/>
                      <a:pt x="82482" y="82562"/>
                    </a:cubicBezTo>
                    <a:cubicBezTo>
                      <a:pt x="87580" y="77463"/>
                      <a:pt x="88622" y="76141"/>
                      <a:pt x="86032" y="73552"/>
                    </a:cubicBezTo>
                    <a:lnTo>
                      <a:pt x="82428" y="69948"/>
                    </a:lnTo>
                    <a:cubicBezTo>
                      <a:pt x="81787" y="69201"/>
                      <a:pt x="81707" y="68120"/>
                      <a:pt x="82228" y="67279"/>
                    </a:cubicBezTo>
                    <a:cubicBezTo>
                      <a:pt x="82949" y="65957"/>
                      <a:pt x="83590" y="64596"/>
                      <a:pt x="84150" y="63208"/>
                    </a:cubicBezTo>
                    <a:cubicBezTo>
                      <a:pt x="84710" y="61846"/>
                      <a:pt x="85205" y="60471"/>
                      <a:pt x="85631" y="59056"/>
                    </a:cubicBezTo>
                    <a:cubicBezTo>
                      <a:pt x="85858" y="58095"/>
                      <a:pt x="86673" y="57388"/>
                      <a:pt x="87660" y="57321"/>
                    </a:cubicBezTo>
                    <a:lnTo>
                      <a:pt x="92759" y="57321"/>
                    </a:lnTo>
                    <a:cubicBezTo>
                      <a:pt x="96416" y="57321"/>
                      <a:pt x="96616" y="55653"/>
                      <a:pt x="96616" y="48445"/>
                    </a:cubicBezTo>
                    <a:cubicBezTo>
                      <a:pt x="96616" y="41238"/>
                      <a:pt x="96416" y="39556"/>
                      <a:pt x="92759" y="39556"/>
                    </a:cubicBezTo>
                    <a:lnTo>
                      <a:pt x="87687" y="39556"/>
                    </a:lnTo>
                    <a:cubicBezTo>
                      <a:pt x="86699" y="39489"/>
                      <a:pt x="85885" y="38781"/>
                      <a:pt x="85658" y="37821"/>
                    </a:cubicBezTo>
                    <a:cubicBezTo>
                      <a:pt x="85231" y="36379"/>
                      <a:pt x="84724" y="34964"/>
                      <a:pt x="84136" y="33576"/>
                    </a:cubicBezTo>
                    <a:cubicBezTo>
                      <a:pt x="83590" y="32201"/>
                      <a:pt x="82949" y="30866"/>
                      <a:pt x="82255" y="29572"/>
                    </a:cubicBezTo>
                    <a:cubicBezTo>
                      <a:pt x="81720" y="28731"/>
                      <a:pt x="81800" y="27649"/>
                      <a:pt x="82455" y="26902"/>
                    </a:cubicBezTo>
                    <a:lnTo>
                      <a:pt x="86058" y="23285"/>
                    </a:lnTo>
                    <a:cubicBezTo>
                      <a:pt x="88648" y="20709"/>
                      <a:pt x="87607" y="19374"/>
                      <a:pt x="82508" y="14275"/>
                    </a:cubicBezTo>
                    <a:cubicBezTo>
                      <a:pt x="77409" y="9177"/>
                      <a:pt x="76088" y="8135"/>
                      <a:pt x="73499" y="10725"/>
                    </a:cubicBezTo>
                    <a:lnTo>
                      <a:pt x="69895" y="14342"/>
                    </a:lnTo>
                    <a:cubicBezTo>
                      <a:pt x="69147" y="14996"/>
                      <a:pt x="68066" y="15076"/>
                      <a:pt x="67225" y="14542"/>
                    </a:cubicBezTo>
                    <a:cubicBezTo>
                      <a:pt x="65931" y="13835"/>
                      <a:pt x="64596" y="13208"/>
                      <a:pt x="63221" y="12660"/>
                    </a:cubicBezTo>
                    <a:cubicBezTo>
                      <a:pt x="61833" y="12073"/>
                      <a:pt x="60418" y="11553"/>
                      <a:pt x="58977" y="11125"/>
                    </a:cubicBezTo>
                    <a:cubicBezTo>
                      <a:pt x="58015" y="10912"/>
                      <a:pt x="57308" y="10098"/>
                      <a:pt x="57241" y="9110"/>
                    </a:cubicBezTo>
                    <a:lnTo>
                      <a:pt x="57241" y="3998"/>
                    </a:lnTo>
                    <a:cubicBezTo>
                      <a:pt x="57241" y="340"/>
                      <a:pt x="55573" y="140"/>
                      <a:pt x="48365" y="140"/>
                    </a:cubicBezTo>
                    <a:close/>
                    <a:moveTo>
                      <a:pt x="48472" y="21683"/>
                    </a:moveTo>
                    <a:cubicBezTo>
                      <a:pt x="63221" y="21683"/>
                      <a:pt x="75167" y="33629"/>
                      <a:pt x="75167" y="48378"/>
                    </a:cubicBezTo>
                    <a:cubicBezTo>
                      <a:pt x="75167" y="63128"/>
                      <a:pt x="63221" y="75074"/>
                      <a:pt x="48472" y="75074"/>
                    </a:cubicBezTo>
                    <a:cubicBezTo>
                      <a:pt x="33722" y="75074"/>
                      <a:pt x="21777" y="63128"/>
                      <a:pt x="21777" y="48378"/>
                    </a:cubicBezTo>
                    <a:cubicBezTo>
                      <a:pt x="21803" y="33683"/>
                      <a:pt x="33722" y="21763"/>
                      <a:pt x="48418" y="21737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</p:grpSp>
        <p:cxnSp>
          <p:nvCxnSpPr>
            <p:cNvPr id="9" name="Straight Connector 90">
              <a:extLst>
                <a:ext uri="{FF2B5EF4-FFF2-40B4-BE49-F238E27FC236}">
                  <a16:creationId xmlns:a16="http://schemas.microsoft.com/office/drawing/2014/main" id="{AA3D139D-C8F4-49F6-AB49-E7C8E58468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3">
              <a:extLst>
                <a:ext uri="{FF2B5EF4-FFF2-40B4-BE49-F238E27FC236}">
                  <a16:creationId xmlns:a16="http://schemas.microsoft.com/office/drawing/2014/main" id="{C752A2A6-3B58-431C-B7D8-CE53A2E6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BA9587DF-F2AB-49A5-8F52-31783788E745}"/>
              </a:ext>
            </a:extLst>
          </p:cNvPr>
          <p:cNvGrpSpPr/>
          <p:nvPr/>
        </p:nvGrpSpPr>
        <p:grpSpPr>
          <a:xfrm>
            <a:off x="5229911" y="3085640"/>
            <a:ext cx="1339200" cy="1273776"/>
            <a:chOff x="3396343" y="1469669"/>
            <a:chExt cx="1339200" cy="127377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4AE47C8-D926-4893-B970-323CD0FC41DA}"/>
                </a:ext>
              </a:extLst>
            </p:cNvPr>
            <p:cNvSpPr/>
            <p:nvPr/>
          </p:nvSpPr>
          <p:spPr>
            <a:xfrm>
              <a:off x="3876514" y="1469669"/>
              <a:ext cx="378858" cy="440711"/>
            </a:xfrm>
            <a:custGeom>
              <a:avLst/>
              <a:gdLst>
                <a:gd name="connsiteX0" fmla="*/ 57416 w 130806"/>
                <a:gd name="connsiteY0" fmla="*/ 141 h 152162"/>
                <a:gd name="connsiteX1" fmla="*/ 49408 w 130806"/>
                <a:gd name="connsiteY1" fmla="*/ 435 h 152162"/>
                <a:gd name="connsiteX2" fmla="*/ 2251 w 130806"/>
                <a:gd name="connsiteY2" fmla="*/ 66319 h 152162"/>
                <a:gd name="connsiteX3" fmla="*/ 21458 w 130806"/>
                <a:gd name="connsiteY3" fmla="*/ 107269 h 152162"/>
                <a:gd name="connsiteX4" fmla="*/ 22659 w 130806"/>
                <a:gd name="connsiteY4" fmla="*/ 116853 h 152162"/>
                <a:gd name="connsiteX5" fmla="*/ 12755 w 130806"/>
                <a:gd name="connsiteY5" fmla="*/ 147299 h 152162"/>
                <a:gd name="connsiteX6" fmla="*/ 12488 w 130806"/>
                <a:gd name="connsiteY6" fmla="*/ 148140 h 152162"/>
                <a:gd name="connsiteX7" fmla="*/ 13115 w 130806"/>
                <a:gd name="connsiteY7" fmla="*/ 150969 h 152162"/>
                <a:gd name="connsiteX8" fmla="*/ 15451 w 130806"/>
                <a:gd name="connsiteY8" fmla="*/ 152224 h 152162"/>
                <a:gd name="connsiteX9" fmla="*/ 80694 w 130806"/>
                <a:gd name="connsiteY9" fmla="*/ 152224 h 152162"/>
                <a:gd name="connsiteX10" fmla="*/ 82937 w 130806"/>
                <a:gd name="connsiteY10" fmla="*/ 151103 h 152162"/>
                <a:gd name="connsiteX11" fmla="*/ 83711 w 130806"/>
                <a:gd name="connsiteY11" fmla="*/ 148433 h 152162"/>
                <a:gd name="connsiteX12" fmla="*/ 85753 w 130806"/>
                <a:gd name="connsiteY12" fmla="*/ 138970 h 152162"/>
                <a:gd name="connsiteX13" fmla="*/ 96671 w 130806"/>
                <a:gd name="connsiteY13" fmla="*/ 136447 h 152162"/>
                <a:gd name="connsiteX14" fmla="*/ 110179 w 130806"/>
                <a:gd name="connsiteY14" fmla="*/ 134045 h 152162"/>
                <a:gd name="connsiteX15" fmla="*/ 117147 w 130806"/>
                <a:gd name="connsiteY15" fmla="*/ 117160 h 152162"/>
                <a:gd name="connsiteX16" fmla="*/ 118281 w 130806"/>
                <a:gd name="connsiteY16" fmla="*/ 112061 h 152162"/>
                <a:gd name="connsiteX17" fmla="*/ 119523 w 130806"/>
                <a:gd name="connsiteY17" fmla="*/ 105934 h 152162"/>
                <a:gd name="connsiteX18" fmla="*/ 120363 w 130806"/>
                <a:gd name="connsiteY18" fmla="*/ 104667 h 152162"/>
                <a:gd name="connsiteX19" fmla="*/ 122112 w 130806"/>
                <a:gd name="connsiteY19" fmla="*/ 102851 h 152162"/>
                <a:gd name="connsiteX20" fmla="*/ 121471 w 130806"/>
                <a:gd name="connsiteY20" fmla="*/ 99194 h 152162"/>
                <a:gd name="connsiteX21" fmla="*/ 119830 w 130806"/>
                <a:gd name="connsiteY21" fmla="*/ 95857 h 152162"/>
                <a:gd name="connsiteX22" fmla="*/ 120323 w 130806"/>
                <a:gd name="connsiteY22" fmla="*/ 94629 h 152162"/>
                <a:gd name="connsiteX23" fmla="*/ 126023 w 130806"/>
                <a:gd name="connsiteY23" fmla="*/ 94402 h 152162"/>
                <a:gd name="connsiteX24" fmla="*/ 131882 w 130806"/>
                <a:gd name="connsiteY24" fmla="*/ 88676 h 152162"/>
                <a:gd name="connsiteX25" fmla="*/ 125436 w 130806"/>
                <a:gd name="connsiteY25" fmla="*/ 73607 h 152162"/>
                <a:gd name="connsiteX26" fmla="*/ 119069 w 130806"/>
                <a:gd name="connsiteY26" fmla="*/ 64477 h 152162"/>
                <a:gd name="connsiteX27" fmla="*/ 118094 w 130806"/>
                <a:gd name="connsiteY27" fmla="*/ 60686 h 152162"/>
                <a:gd name="connsiteX28" fmla="*/ 118255 w 130806"/>
                <a:gd name="connsiteY28" fmla="*/ 54506 h 152162"/>
                <a:gd name="connsiteX29" fmla="*/ 114758 w 130806"/>
                <a:gd name="connsiteY29" fmla="*/ 36327 h 152162"/>
                <a:gd name="connsiteX30" fmla="*/ 115331 w 130806"/>
                <a:gd name="connsiteY30" fmla="*/ 36701 h 152162"/>
                <a:gd name="connsiteX31" fmla="*/ 119523 w 130806"/>
                <a:gd name="connsiteY31" fmla="*/ 37408 h 152162"/>
                <a:gd name="connsiteX32" fmla="*/ 122606 w 130806"/>
                <a:gd name="connsiteY32" fmla="*/ 32323 h 152162"/>
                <a:gd name="connsiteX33" fmla="*/ 86794 w 130806"/>
                <a:gd name="connsiteY33" fmla="*/ 8657 h 152162"/>
                <a:gd name="connsiteX34" fmla="*/ 57416 w 130806"/>
                <a:gd name="connsiteY34" fmla="*/ 141 h 152162"/>
                <a:gd name="connsiteX35" fmla="*/ 82590 w 130806"/>
                <a:gd name="connsiteY35" fmla="*/ 17200 h 152162"/>
                <a:gd name="connsiteX36" fmla="*/ 82590 w 130806"/>
                <a:gd name="connsiteY36" fmla="*/ 17200 h 152162"/>
                <a:gd name="connsiteX37" fmla="*/ 82803 w 130806"/>
                <a:gd name="connsiteY37" fmla="*/ 17200 h 152162"/>
                <a:gd name="connsiteX38" fmla="*/ 85473 w 130806"/>
                <a:gd name="connsiteY38" fmla="*/ 17747 h 152162"/>
                <a:gd name="connsiteX39" fmla="*/ 85473 w 130806"/>
                <a:gd name="connsiteY39" fmla="*/ 17747 h 152162"/>
                <a:gd name="connsiteX40" fmla="*/ 85686 w 130806"/>
                <a:gd name="connsiteY40" fmla="*/ 17827 h 152162"/>
                <a:gd name="connsiteX41" fmla="*/ 87248 w 130806"/>
                <a:gd name="connsiteY41" fmla="*/ 18414 h 152162"/>
                <a:gd name="connsiteX42" fmla="*/ 88089 w 130806"/>
                <a:gd name="connsiteY42" fmla="*/ 18841 h 152162"/>
                <a:gd name="connsiteX43" fmla="*/ 88810 w 130806"/>
                <a:gd name="connsiteY43" fmla="*/ 20176 h 152162"/>
                <a:gd name="connsiteX44" fmla="*/ 88810 w 130806"/>
                <a:gd name="connsiteY44" fmla="*/ 20376 h 152162"/>
                <a:gd name="connsiteX45" fmla="*/ 88489 w 130806"/>
                <a:gd name="connsiteY45" fmla="*/ 21404 h 152162"/>
                <a:gd name="connsiteX46" fmla="*/ 88489 w 130806"/>
                <a:gd name="connsiteY46" fmla="*/ 21538 h 152162"/>
                <a:gd name="connsiteX47" fmla="*/ 88917 w 130806"/>
                <a:gd name="connsiteY47" fmla="*/ 22779 h 152162"/>
                <a:gd name="connsiteX48" fmla="*/ 88917 w 130806"/>
                <a:gd name="connsiteY48" fmla="*/ 22779 h 152162"/>
                <a:gd name="connsiteX49" fmla="*/ 91733 w 130806"/>
                <a:gd name="connsiteY49" fmla="*/ 25849 h 152162"/>
                <a:gd name="connsiteX50" fmla="*/ 92961 w 130806"/>
                <a:gd name="connsiteY50" fmla="*/ 26423 h 152162"/>
                <a:gd name="connsiteX51" fmla="*/ 93081 w 130806"/>
                <a:gd name="connsiteY51" fmla="*/ 26423 h 152162"/>
                <a:gd name="connsiteX52" fmla="*/ 94135 w 130806"/>
                <a:gd name="connsiteY52" fmla="*/ 26183 h 152162"/>
                <a:gd name="connsiteX53" fmla="*/ 94309 w 130806"/>
                <a:gd name="connsiteY53" fmla="*/ 26183 h 152162"/>
                <a:gd name="connsiteX54" fmla="*/ 95564 w 130806"/>
                <a:gd name="connsiteY54" fmla="*/ 26997 h 152162"/>
                <a:gd name="connsiteX55" fmla="*/ 96431 w 130806"/>
                <a:gd name="connsiteY55" fmla="*/ 29573 h 152162"/>
                <a:gd name="connsiteX56" fmla="*/ 96431 w 130806"/>
                <a:gd name="connsiteY56" fmla="*/ 29573 h 152162"/>
                <a:gd name="connsiteX57" fmla="*/ 96431 w 130806"/>
                <a:gd name="connsiteY57" fmla="*/ 29800 h 152162"/>
                <a:gd name="connsiteX58" fmla="*/ 96431 w 130806"/>
                <a:gd name="connsiteY58" fmla="*/ 29800 h 152162"/>
                <a:gd name="connsiteX59" fmla="*/ 96685 w 130806"/>
                <a:gd name="connsiteY59" fmla="*/ 31455 h 152162"/>
                <a:gd name="connsiteX60" fmla="*/ 96685 w 130806"/>
                <a:gd name="connsiteY60" fmla="*/ 32389 h 152162"/>
                <a:gd name="connsiteX61" fmla="*/ 95897 w 130806"/>
                <a:gd name="connsiteY61" fmla="*/ 33724 h 152162"/>
                <a:gd name="connsiteX62" fmla="*/ 95697 w 130806"/>
                <a:gd name="connsiteY62" fmla="*/ 33724 h 152162"/>
                <a:gd name="connsiteX63" fmla="*/ 94629 w 130806"/>
                <a:gd name="connsiteY63" fmla="*/ 33951 h 152162"/>
                <a:gd name="connsiteX64" fmla="*/ 94509 w 130806"/>
                <a:gd name="connsiteY64" fmla="*/ 33951 h 152162"/>
                <a:gd name="connsiteX65" fmla="*/ 93655 w 130806"/>
                <a:gd name="connsiteY65" fmla="*/ 34939 h 152162"/>
                <a:gd name="connsiteX66" fmla="*/ 92614 w 130806"/>
                <a:gd name="connsiteY66" fmla="*/ 38449 h 152162"/>
                <a:gd name="connsiteX67" fmla="*/ 92387 w 130806"/>
                <a:gd name="connsiteY67" fmla="*/ 38943 h 152162"/>
                <a:gd name="connsiteX68" fmla="*/ 92507 w 130806"/>
                <a:gd name="connsiteY68" fmla="*/ 40278 h 152162"/>
                <a:gd name="connsiteX69" fmla="*/ 92601 w 130806"/>
                <a:gd name="connsiteY69" fmla="*/ 40385 h 152162"/>
                <a:gd name="connsiteX70" fmla="*/ 93321 w 130806"/>
                <a:gd name="connsiteY70" fmla="*/ 41185 h 152162"/>
                <a:gd name="connsiteX71" fmla="*/ 93455 w 130806"/>
                <a:gd name="connsiteY71" fmla="*/ 41332 h 152162"/>
                <a:gd name="connsiteX72" fmla="*/ 93375 w 130806"/>
                <a:gd name="connsiteY72" fmla="*/ 42814 h 152162"/>
                <a:gd name="connsiteX73" fmla="*/ 91559 w 130806"/>
                <a:gd name="connsiteY73" fmla="*/ 44842 h 152162"/>
                <a:gd name="connsiteX74" fmla="*/ 91559 w 130806"/>
                <a:gd name="connsiteY74" fmla="*/ 44842 h 152162"/>
                <a:gd name="connsiteX75" fmla="*/ 91373 w 130806"/>
                <a:gd name="connsiteY75" fmla="*/ 45016 h 152162"/>
                <a:gd name="connsiteX76" fmla="*/ 90038 w 130806"/>
                <a:gd name="connsiteY76" fmla="*/ 46057 h 152162"/>
                <a:gd name="connsiteX77" fmla="*/ 89250 w 130806"/>
                <a:gd name="connsiteY77" fmla="*/ 46591 h 152162"/>
                <a:gd name="connsiteX78" fmla="*/ 87755 w 130806"/>
                <a:gd name="connsiteY78" fmla="*/ 46591 h 152162"/>
                <a:gd name="connsiteX79" fmla="*/ 87595 w 130806"/>
                <a:gd name="connsiteY79" fmla="*/ 46431 h 152162"/>
                <a:gd name="connsiteX80" fmla="*/ 86874 w 130806"/>
                <a:gd name="connsiteY80" fmla="*/ 45643 h 152162"/>
                <a:gd name="connsiteX81" fmla="*/ 86781 w 130806"/>
                <a:gd name="connsiteY81" fmla="*/ 45550 h 152162"/>
                <a:gd name="connsiteX82" fmla="*/ 85446 w 130806"/>
                <a:gd name="connsiteY82" fmla="*/ 45296 h 152162"/>
                <a:gd name="connsiteX83" fmla="*/ 81348 w 130806"/>
                <a:gd name="connsiteY83" fmla="*/ 46217 h 152162"/>
                <a:gd name="connsiteX84" fmla="*/ 80254 w 130806"/>
                <a:gd name="connsiteY84" fmla="*/ 46992 h 152162"/>
                <a:gd name="connsiteX85" fmla="*/ 80254 w 130806"/>
                <a:gd name="connsiteY85" fmla="*/ 47098 h 152162"/>
                <a:gd name="connsiteX86" fmla="*/ 79934 w 130806"/>
                <a:gd name="connsiteY86" fmla="*/ 48126 h 152162"/>
                <a:gd name="connsiteX87" fmla="*/ 79867 w 130806"/>
                <a:gd name="connsiteY87" fmla="*/ 48326 h 152162"/>
                <a:gd name="connsiteX88" fmla="*/ 78532 w 130806"/>
                <a:gd name="connsiteY88" fmla="*/ 48994 h 152162"/>
                <a:gd name="connsiteX89" fmla="*/ 75863 w 130806"/>
                <a:gd name="connsiteY89" fmla="*/ 48446 h 152162"/>
                <a:gd name="connsiteX90" fmla="*/ 75863 w 130806"/>
                <a:gd name="connsiteY90" fmla="*/ 48446 h 152162"/>
                <a:gd name="connsiteX91" fmla="*/ 75636 w 130806"/>
                <a:gd name="connsiteY91" fmla="*/ 48446 h 152162"/>
                <a:gd name="connsiteX92" fmla="*/ 74074 w 130806"/>
                <a:gd name="connsiteY92" fmla="*/ 47846 h 152162"/>
                <a:gd name="connsiteX93" fmla="*/ 73220 w 130806"/>
                <a:gd name="connsiteY93" fmla="*/ 47418 h 152162"/>
                <a:gd name="connsiteX94" fmla="*/ 72526 w 130806"/>
                <a:gd name="connsiteY94" fmla="*/ 46084 h 152162"/>
                <a:gd name="connsiteX95" fmla="*/ 72526 w 130806"/>
                <a:gd name="connsiteY95" fmla="*/ 45870 h 152162"/>
                <a:gd name="connsiteX96" fmla="*/ 72859 w 130806"/>
                <a:gd name="connsiteY96" fmla="*/ 44842 h 152162"/>
                <a:gd name="connsiteX97" fmla="*/ 72859 w 130806"/>
                <a:gd name="connsiteY97" fmla="*/ 44709 h 152162"/>
                <a:gd name="connsiteX98" fmla="*/ 72406 w 130806"/>
                <a:gd name="connsiteY98" fmla="*/ 43468 h 152162"/>
                <a:gd name="connsiteX99" fmla="*/ 72406 w 130806"/>
                <a:gd name="connsiteY99" fmla="*/ 43468 h 152162"/>
                <a:gd name="connsiteX100" fmla="*/ 69602 w 130806"/>
                <a:gd name="connsiteY100" fmla="*/ 40398 h 152162"/>
                <a:gd name="connsiteX101" fmla="*/ 68388 w 130806"/>
                <a:gd name="connsiteY101" fmla="*/ 39837 h 152162"/>
                <a:gd name="connsiteX102" fmla="*/ 68255 w 130806"/>
                <a:gd name="connsiteY102" fmla="*/ 39837 h 152162"/>
                <a:gd name="connsiteX103" fmla="*/ 67213 w 130806"/>
                <a:gd name="connsiteY103" fmla="*/ 40051 h 152162"/>
                <a:gd name="connsiteX104" fmla="*/ 67013 w 130806"/>
                <a:gd name="connsiteY104" fmla="*/ 40051 h 152162"/>
                <a:gd name="connsiteX105" fmla="*/ 65772 w 130806"/>
                <a:gd name="connsiteY105" fmla="*/ 39250 h 152162"/>
                <a:gd name="connsiteX106" fmla="*/ 64918 w 130806"/>
                <a:gd name="connsiteY106" fmla="*/ 36661 h 152162"/>
                <a:gd name="connsiteX107" fmla="*/ 64918 w 130806"/>
                <a:gd name="connsiteY107" fmla="*/ 36661 h 152162"/>
                <a:gd name="connsiteX108" fmla="*/ 64918 w 130806"/>
                <a:gd name="connsiteY108" fmla="*/ 36433 h 152162"/>
                <a:gd name="connsiteX109" fmla="*/ 64918 w 130806"/>
                <a:gd name="connsiteY109" fmla="*/ 36433 h 152162"/>
                <a:gd name="connsiteX110" fmla="*/ 64651 w 130806"/>
                <a:gd name="connsiteY110" fmla="*/ 34792 h 152162"/>
                <a:gd name="connsiteX111" fmla="*/ 64651 w 130806"/>
                <a:gd name="connsiteY111" fmla="*/ 33844 h 152162"/>
                <a:gd name="connsiteX112" fmla="*/ 65451 w 130806"/>
                <a:gd name="connsiteY112" fmla="*/ 32576 h 152162"/>
                <a:gd name="connsiteX113" fmla="*/ 65652 w 130806"/>
                <a:gd name="connsiteY113" fmla="*/ 32576 h 152162"/>
                <a:gd name="connsiteX114" fmla="*/ 66706 w 130806"/>
                <a:gd name="connsiteY114" fmla="*/ 32336 h 152162"/>
                <a:gd name="connsiteX115" fmla="*/ 66840 w 130806"/>
                <a:gd name="connsiteY115" fmla="*/ 32336 h 152162"/>
                <a:gd name="connsiteX116" fmla="*/ 67694 w 130806"/>
                <a:gd name="connsiteY116" fmla="*/ 31348 h 152162"/>
                <a:gd name="connsiteX117" fmla="*/ 68722 w 130806"/>
                <a:gd name="connsiteY117" fmla="*/ 27824 h 152162"/>
                <a:gd name="connsiteX118" fmla="*/ 68948 w 130806"/>
                <a:gd name="connsiteY118" fmla="*/ 27331 h 152162"/>
                <a:gd name="connsiteX119" fmla="*/ 68842 w 130806"/>
                <a:gd name="connsiteY119" fmla="*/ 25996 h 152162"/>
                <a:gd name="connsiteX120" fmla="*/ 68748 w 130806"/>
                <a:gd name="connsiteY120" fmla="*/ 25902 h 152162"/>
                <a:gd name="connsiteX121" fmla="*/ 68028 w 130806"/>
                <a:gd name="connsiteY121" fmla="*/ 25088 h 152162"/>
                <a:gd name="connsiteX122" fmla="*/ 67907 w 130806"/>
                <a:gd name="connsiteY122" fmla="*/ 24955 h 152162"/>
                <a:gd name="connsiteX123" fmla="*/ 67907 w 130806"/>
                <a:gd name="connsiteY123" fmla="*/ 23473 h 152162"/>
                <a:gd name="connsiteX124" fmla="*/ 69723 w 130806"/>
                <a:gd name="connsiteY124" fmla="*/ 21444 h 152162"/>
                <a:gd name="connsiteX125" fmla="*/ 69723 w 130806"/>
                <a:gd name="connsiteY125" fmla="*/ 21444 h 152162"/>
                <a:gd name="connsiteX126" fmla="*/ 69910 w 130806"/>
                <a:gd name="connsiteY126" fmla="*/ 21284 h 152162"/>
                <a:gd name="connsiteX127" fmla="*/ 71244 w 130806"/>
                <a:gd name="connsiteY127" fmla="*/ 20230 h 152162"/>
                <a:gd name="connsiteX128" fmla="*/ 72032 w 130806"/>
                <a:gd name="connsiteY128" fmla="*/ 19709 h 152162"/>
                <a:gd name="connsiteX129" fmla="*/ 73527 w 130806"/>
                <a:gd name="connsiteY129" fmla="*/ 19709 h 152162"/>
                <a:gd name="connsiteX130" fmla="*/ 73687 w 130806"/>
                <a:gd name="connsiteY130" fmla="*/ 19856 h 152162"/>
                <a:gd name="connsiteX131" fmla="*/ 74421 w 130806"/>
                <a:gd name="connsiteY131" fmla="*/ 20657 h 152162"/>
                <a:gd name="connsiteX132" fmla="*/ 74514 w 130806"/>
                <a:gd name="connsiteY132" fmla="*/ 20750 h 152162"/>
                <a:gd name="connsiteX133" fmla="*/ 75849 w 130806"/>
                <a:gd name="connsiteY133" fmla="*/ 20977 h 152162"/>
                <a:gd name="connsiteX134" fmla="*/ 75716 w 130806"/>
                <a:gd name="connsiteY134" fmla="*/ 20977 h 152162"/>
                <a:gd name="connsiteX135" fmla="*/ 79907 w 130806"/>
                <a:gd name="connsiteY135" fmla="*/ 20029 h 152162"/>
                <a:gd name="connsiteX136" fmla="*/ 81001 w 130806"/>
                <a:gd name="connsiteY136" fmla="*/ 19269 h 152162"/>
                <a:gd name="connsiteX137" fmla="*/ 81001 w 130806"/>
                <a:gd name="connsiteY137" fmla="*/ 19135 h 152162"/>
                <a:gd name="connsiteX138" fmla="*/ 81322 w 130806"/>
                <a:gd name="connsiteY138" fmla="*/ 18107 h 152162"/>
                <a:gd name="connsiteX139" fmla="*/ 81322 w 130806"/>
                <a:gd name="connsiteY139" fmla="*/ 17934 h 152162"/>
                <a:gd name="connsiteX140" fmla="*/ 82416 w 130806"/>
                <a:gd name="connsiteY140" fmla="*/ 17240 h 152162"/>
                <a:gd name="connsiteX141" fmla="*/ 80561 w 130806"/>
                <a:gd name="connsiteY141" fmla="*/ 25755 h 152162"/>
                <a:gd name="connsiteX142" fmla="*/ 73420 w 130806"/>
                <a:gd name="connsiteY142" fmla="*/ 33270 h 152162"/>
                <a:gd name="connsiteX143" fmla="*/ 77731 w 130806"/>
                <a:gd name="connsiteY143" fmla="*/ 39757 h 152162"/>
                <a:gd name="connsiteX144" fmla="*/ 78425 w 130806"/>
                <a:gd name="connsiteY144" fmla="*/ 40038 h 152162"/>
                <a:gd name="connsiteX145" fmla="*/ 87555 w 130806"/>
                <a:gd name="connsiteY145" fmla="*/ 35139 h 152162"/>
                <a:gd name="connsiteX146" fmla="*/ 84232 w 130806"/>
                <a:gd name="connsiteY146" fmla="*/ 26690 h 152162"/>
                <a:gd name="connsiteX147" fmla="*/ 83764 w 130806"/>
                <a:gd name="connsiteY147" fmla="*/ 26436 h 152162"/>
                <a:gd name="connsiteX148" fmla="*/ 80561 w 130806"/>
                <a:gd name="connsiteY148" fmla="*/ 25755 h 152162"/>
                <a:gd name="connsiteX149" fmla="*/ 33137 w 130806"/>
                <a:gd name="connsiteY149" fmla="*/ 26636 h 152162"/>
                <a:gd name="connsiteX150" fmla="*/ 33377 w 130806"/>
                <a:gd name="connsiteY150" fmla="*/ 26636 h 152162"/>
                <a:gd name="connsiteX151" fmla="*/ 36380 w 130806"/>
                <a:gd name="connsiteY151" fmla="*/ 27264 h 152162"/>
                <a:gd name="connsiteX152" fmla="*/ 36380 w 130806"/>
                <a:gd name="connsiteY152" fmla="*/ 27264 h 152162"/>
                <a:gd name="connsiteX153" fmla="*/ 36634 w 130806"/>
                <a:gd name="connsiteY153" fmla="*/ 27264 h 152162"/>
                <a:gd name="connsiteX154" fmla="*/ 38396 w 130806"/>
                <a:gd name="connsiteY154" fmla="*/ 27958 h 152162"/>
                <a:gd name="connsiteX155" fmla="*/ 39344 w 130806"/>
                <a:gd name="connsiteY155" fmla="*/ 28425 h 152162"/>
                <a:gd name="connsiteX156" fmla="*/ 40144 w 130806"/>
                <a:gd name="connsiteY156" fmla="*/ 29907 h 152162"/>
                <a:gd name="connsiteX157" fmla="*/ 40144 w 130806"/>
                <a:gd name="connsiteY157" fmla="*/ 30147 h 152162"/>
                <a:gd name="connsiteX158" fmla="*/ 39771 w 130806"/>
                <a:gd name="connsiteY158" fmla="*/ 31295 h 152162"/>
                <a:gd name="connsiteX159" fmla="*/ 39771 w 130806"/>
                <a:gd name="connsiteY159" fmla="*/ 31455 h 152162"/>
                <a:gd name="connsiteX160" fmla="*/ 40251 w 130806"/>
                <a:gd name="connsiteY160" fmla="*/ 32790 h 152162"/>
                <a:gd name="connsiteX161" fmla="*/ 40251 w 130806"/>
                <a:gd name="connsiteY161" fmla="*/ 32790 h 152162"/>
                <a:gd name="connsiteX162" fmla="*/ 40251 w 130806"/>
                <a:gd name="connsiteY162" fmla="*/ 32790 h 152162"/>
                <a:gd name="connsiteX163" fmla="*/ 43414 w 130806"/>
                <a:gd name="connsiteY163" fmla="*/ 36233 h 152162"/>
                <a:gd name="connsiteX164" fmla="*/ 44749 w 130806"/>
                <a:gd name="connsiteY164" fmla="*/ 36874 h 152162"/>
                <a:gd name="connsiteX165" fmla="*/ 44909 w 130806"/>
                <a:gd name="connsiteY165" fmla="*/ 36874 h 152162"/>
                <a:gd name="connsiteX166" fmla="*/ 46084 w 130806"/>
                <a:gd name="connsiteY166" fmla="*/ 36607 h 152162"/>
                <a:gd name="connsiteX167" fmla="*/ 46298 w 130806"/>
                <a:gd name="connsiteY167" fmla="*/ 36607 h 152162"/>
                <a:gd name="connsiteX168" fmla="*/ 47713 w 130806"/>
                <a:gd name="connsiteY168" fmla="*/ 37515 h 152162"/>
                <a:gd name="connsiteX169" fmla="*/ 48674 w 130806"/>
                <a:gd name="connsiteY169" fmla="*/ 40411 h 152162"/>
                <a:gd name="connsiteX170" fmla="*/ 48674 w 130806"/>
                <a:gd name="connsiteY170" fmla="*/ 40411 h 152162"/>
                <a:gd name="connsiteX171" fmla="*/ 48674 w 130806"/>
                <a:gd name="connsiteY171" fmla="*/ 40665 h 152162"/>
                <a:gd name="connsiteX172" fmla="*/ 48954 w 130806"/>
                <a:gd name="connsiteY172" fmla="*/ 42533 h 152162"/>
                <a:gd name="connsiteX173" fmla="*/ 49034 w 130806"/>
                <a:gd name="connsiteY173" fmla="*/ 43588 h 152162"/>
                <a:gd name="connsiteX174" fmla="*/ 48140 w 130806"/>
                <a:gd name="connsiteY174" fmla="*/ 45016 h 152162"/>
                <a:gd name="connsiteX175" fmla="*/ 47899 w 130806"/>
                <a:gd name="connsiteY175" fmla="*/ 45083 h 152162"/>
                <a:gd name="connsiteX176" fmla="*/ 46711 w 130806"/>
                <a:gd name="connsiteY176" fmla="*/ 45336 h 152162"/>
                <a:gd name="connsiteX177" fmla="*/ 46578 w 130806"/>
                <a:gd name="connsiteY177" fmla="*/ 45336 h 152162"/>
                <a:gd name="connsiteX178" fmla="*/ 45617 w 130806"/>
                <a:gd name="connsiteY178" fmla="*/ 46444 h 152162"/>
                <a:gd name="connsiteX179" fmla="*/ 44456 w 130806"/>
                <a:gd name="connsiteY179" fmla="*/ 50448 h 152162"/>
                <a:gd name="connsiteX180" fmla="*/ 44202 w 130806"/>
                <a:gd name="connsiteY180" fmla="*/ 51009 h 152162"/>
                <a:gd name="connsiteX181" fmla="*/ 44322 w 130806"/>
                <a:gd name="connsiteY181" fmla="*/ 52517 h 152162"/>
                <a:gd name="connsiteX182" fmla="*/ 44429 w 130806"/>
                <a:gd name="connsiteY182" fmla="*/ 52624 h 152162"/>
                <a:gd name="connsiteX183" fmla="*/ 45243 w 130806"/>
                <a:gd name="connsiteY183" fmla="*/ 53518 h 152162"/>
                <a:gd name="connsiteX184" fmla="*/ 45390 w 130806"/>
                <a:gd name="connsiteY184" fmla="*/ 53679 h 152162"/>
                <a:gd name="connsiteX185" fmla="*/ 45310 w 130806"/>
                <a:gd name="connsiteY185" fmla="*/ 55347 h 152162"/>
                <a:gd name="connsiteX186" fmla="*/ 43268 w 130806"/>
                <a:gd name="connsiteY186" fmla="*/ 57643 h 152162"/>
                <a:gd name="connsiteX187" fmla="*/ 43268 w 130806"/>
                <a:gd name="connsiteY187" fmla="*/ 57643 h 152162"/>
                <a:gd name="connsiteX188" fmla="*/ 43067 w 130806"/>
                <a:gd name="connsiteY188" fmla="*/ 57830 h 152162"/>
                <a:gd name="connsiteX189" fmla="*/ 41599 w 130806"/>
                <a:gd name="connsiteY189" fmla="*/ 59018 h 152162"/>
                <a:gd name="connsiteX190" fmla="*/ 40718 w 130806"/>
                <a:gd name="connsiteY190" fmla="*/ 59592 h 152162"/>
                <a:gd name="connsiteX191" fmla="*/ 39037 w 130806"/>
                <a:gd name="connsiteY191" fmla="*/ 59592 h 152162"/>
                <a:gd name="connsiteX192" fmla="*/ 38863 w 130806"/>
                <a:gd name="connsiteY192" fmla="*/ 59405 h 152162"/>
                <a:gd name="connsiteX193" fmla="*/ 38049 w 130806"/>
                <a:gd name="connsiteY193" fmla="*/ 58510 h 152162"/>
                <a:gd name="connsiteX194" fmla="*/ 37942 w 130806"/>
                <a:gd name="connsiteY194" fmla="*/ 58404 h 152162"/>
                <a:gd name="connsiteX195" fmla="*/ 36487 w 130806"/>
                <a:gd name="connsiteY195" fmla="*/ 58137 h 152162"/>
                <a:gd name="connsiteX196" fmla="*/ 31882 w 130806"/>
                <a:gd name="connsiteY196" fmla="*/ 59164 h 152162"/>
                <a:gd name="connsiteX197" fmla="*/ 30641 w 130806"/>
                <a:gd name="connsiteY197" fmla="*/ 60032 h 152162"/>
                <a:gd name="connsiteX198" fmla="*/ 30641 w 130806"/>
                <a:gd name="connsiteY198" fmla="*/ 60166 h 152162"/>
                <a:gd name="connsiteX199" fmla="*/ 30280 w 130806"/>
                <a:gd name="connsiteY199" fmla="*/ 61314 h 152162"/>
                <a:gd name="connsiteX200" fmla="*/ 30280 w 130806"/>
                <a:gd name="connsiteY200" fmla="*/ 61527 h 152162"/>
                <a:gd name="connsiteX201" fmla="*/ 28812 w 130806"/>
                <a:gd name="connsiteY201" fmla="*/ 62288 h 152162"/>
                <a:gd name="connsiteX202" fmla="*/ 25796 w 130806"/>
                <a:gd name="connsiteY202" fmla="*/ 61674 h 152162"/>
                <a:gd name="connsiteX203" fmla="*/ 25796 w 130806"/>
                <a:gd name="connsiteY203" fmla="*/ 61674 h 152162"/>
                <a:gd name="connsiteX204" fmla="*/ 25555 w 130806"/>
                <a:gd name="connsiteY204" fmla="*/ 61594 h 152162"/>
                <a:gd name="connsiteX205" fmla="*/ 25555 w 130806"/>
                <a:gd name="connsiteY205" fmla="*/ 61594 h 152162"/>
                <a:gd name="connsiteX206" fmla="*/ 23807 w 130806"/>
                <a:gd name="connsiteY206" fmla="*/ 60913 h 152162"/>
                <a:gd name="connsiteX207" fmla="*/ 22846 w 130806"/>
                <a:gd name="connsiteY207" fmla="*/ 60419 h 152162"/>
                <a:gd name="connsiteX208" fmla="*/ 22058 w 130806"/>
                <a:gd name="connsiteY208" fmla="*/ 58951 h 152162"/>
                <a:gd name="connsiteX209" fmla="*/ 22125 w 130806"/>
                <a:gd name="connsiteY209" fmla="*/ 58711 h 152162"/>
                <a:gd name="connsiteX210" fmla="*/ 22486 w 130806"/>
                <a:gd name="connsiteY210" fmla="*/ 57563 h 152162"/>
                <a:gd name="connsiteX211" fmla="*/ 22486 w 130806"/>
                <a:gd name="connsiteY211" fmla="*/ 57416 h 152162"/>
                <a:gd name="connsiteX212" fmla="*/ 21978 w 130806"/>
                <a:gd name="connsiteY212" fmla="*/ 56015 h 152162"/>
                <a:gd name="connsiteX213" fmla="*/ 21978 w 130806"/>
                <a:gd name="connsiteY213" fmla="*/ 56015 h 152162"/>
                <a:gd name="connsiteX214" fmla="*/ 18815 w 130806"/>
                <a:gd name="connsiteY214" fmla="*/ 52571 h 152162"/>
                <a:gd name="connsiteX215" fmla="*/ 17480 w 130806"/>
                <a:gd name="connsiteY215" fmla="*/ 51930 h 152162"/>
                <a:gd name="connsiteX216" fmla="*/ 17320 w 130806"/>
                <a:gd name="connsiteY216" fmla="*/ 51930 h 152162"/>
                <a:gd name="connsiteX217" fmla="*/ 16145 w 130806"/>
                <a:gd name="connsiteY217" fmla="*/ 52184 h 152162"/>
                <a:gd name="connsiteX218" fmla="*/ 15932 w 130806"/>
                <a:gd name="connsiteY218" fmla="*/ 52184 h 152162"/>
                <a:gd name="connsiteX219" fmla="*/ 14597 w 130806"/>
                <a:gd name="connsiteY219" fmla="*/ 51289 h 152162"/>
                <a:gd name="connsiteX220" fmla="*/ 13636 w 130806"/>
                <a:gd name="connsiteY220" fmla="*/ 48380 h 152162"/>
                <a:gd name="connsiteX221" fmla="*/ 13636 w 130806"/>
                <a:gd name="connsiteY221" fmla="*/ 48380 h 152162"/>
                <a:gd name="connsiteX222" fmla="*/ 13636 w 130806"/>
                <a:gd name="connsiteY222" fmla="*/ 48113 h 152162"/>
                <a:gd name="connsiteX223" fmla="*/ 13342 w 130806"/>
                <a:gd name="connsiteY223" fmla="*/ 46257 h 152162"/>
                <a:gd name="connsiteX224" fmla="*/ 13342 w 130806"/>
                <a:gd name="connsiteY224" fmla="*/ 45203 h 152162"/>
                <a:gd name="connsiteX225" fmla="*/ 14223 w 130806"/>
                <a:gd name="connsiteY225" fmla="*/ 43775 h 152162"/>
                <a:gd name="connsiteX226" fmla="*/ 14464 w 130806"/>
                <a:gd name="connsiteY226" fmla="*/ 43775 h 152162"/>
                <a:gd name="connsiteX227" fmla="*/ 15652 w 130806"/>
                <a:gd name="connsiteY227" fmla="*/ 43508 h 152162"/>
                <a:gd name="connsiteX228" fmla="*/ 15798 w 130806"/>
                <a:gd name="connsiteY228" fmla="*/ 43508 h 152162"/>
                <a:gd name="connsiteX229" fmla="*/ 16746 w 130806"/>
                <a:gd name="connsiteY229" fmla="*/ 42400 h 152162"/>
                <a:gd name="connsiteX230" fmla="*/ 17894 w 130806"/>
                <a:gd name="connsiteY230" fmla="*/ 38395 h 152162"/>
                <a:gd name="connsiteX231" fmla="*/ 18161 w 130806"/>
                <a:gd name="connsiteY231" fmla="*/ 37835 h 152162"/>
                <a:gd name="connsiteX232" fmla="*/ 18041 w 130806"/>
                <a:gd name="connsiteY232" fmla="*/ 36340 h 152162"/>
                <a:gd name="connsiteX233" fmla="*/ 17947 w 130806"/>
                <a:gd name="connsiteY233" fmla="*/ 36207 h 152162"/>
                <a:gd name="connsiteX234" fmla="*/ 17133 w 130806"/>
                <a:gd name="connsiteY234" fmla="*/ 35326 h 152162"/>
                <a:gd name="connsiteX235" fmla="*/ 16973 w 130806"/>
                <a:gd name="connsiteY235" fmla="*/ 35165 h 152162"/>
                <a:gd name="connsiteX236" fmla="*/ 17066 w 130806"/>
                <a:gd name="connsiteY236" fmla="*/ 33497 h 152162"/>
                <a:gd name="connsiteX237" fmla="*/ 19095 w 130806"/>
                <a:gd name="connsiteY237" fmla="*/ 31215 h 152162"/>
                <a:gd name="connsiteX238" fmla="*/ 19095 w 130806"/>
                <a:gd name="connsiteY238" fmla="*/ 31215 h 152162"/>
                <a:gd name="connsiteX239" fmla="*/ 19309 w 130806"/>
                <a:gd name="connsiteY239" fmla="*/ 31028 h 152162"/>
                <a:gd name="connsiteX240" fmla="*/ 20764 w 130806"/>
                <a:gd name="connsiteY240" fmla="*/ 29853 h 152162"/>
                <a:gd name="connsiteX241" fmla="*/ 21645 w 130806"/>
                <a:gd name="connsiteY241" fmla="*/ 29253 h 152162"/>
                <a:gd name="connsiteX242" fmla="*/ 23340 w 130806"/>
                <a:gd name="connsiteY242" fmla="*/ 29319 h 152162"/>
                <a:gd name="connsiteX243" fmla="*/ 23500 w 130806"/>
                <a:gd name="connsiteY243" fmla="*/ 29493 h 152162"/>
                <a:gd name="connsiteX244" fmla="*/ 24328 w 130806"/>
                <a:gd name="connsiteY244" fmla="*/ 30374 h 152162"/>
                <a:gd name="connsiteX245" fmla="*/ 24421 w 130806"/>
                <a:gd name="connsiteY245" fmla="*/ 30480 h 152162"/>
                <a:gd name="connsiteX246" fmla="*/ 25916 w 130806"/>
                <a:gd name="connsiteY246" fmla="*/ 30747 h 152162"/>
                <a:gd name="connsiteX247" fmla="*/ 30481 w 130806"/>
                <a:gd name="connsiteY247" fmla="*/ 29746 h 152162"/>
                <a:gd name="connsiteX248" fmla="*/ 31722 w 130806"/>
                <a:gd name="connsiteY248" fmla="*/ 28865 h 152162"/>
                <a:gd name="connsiteX249" fmla="*/ 31722 w 130806"/>
                <a:gd name="connsiteY249" fmla="*/ 28732 h 152162"/>
                <a:gd name="connsiteX250" fmla="*/ 32082 w 130806"/>
                <a:gd name="connsiteY250" fmla="*/ 27571 h 152162"/>
                <a:gd name="connsiteX251" fmla="*/ 32082 w 130806"/>
                <a:gd name="connsiteY251" fmla="*/ 27371 h 152162"/>
                <a:gd name="connsiteX252" fmla="*/ 33324 w 130806"/>
                <a:gd name="connsiteY252" fmla="*/ 26596 h 152162"/>
                <a:gd name="connsiteX253" fmla="*/ 30855 w 130806"/>
                <a:gd name="connsiteY253" fmla="*/ 36260 h 152162"/>
                <a:gd name="connsiteX254" fmla="*/ 22819 w 130806"/>
                <a:gd name="connsiteY254" fmla="*/ 44709 h 152162"/>
                <a:gd name="connsiteX255" fmla="*/ 27664 w 130806"/>
                <a:gd name="connsiteY255" fmla="*/ 52024 h 152162"/>
                <a:gd name="connsiteX256" fmla="*/ 28452 w 130806"/>
                <a:gd name="connsiteY256" fmla="*/ 52331 h 152162"/>
                <a:gd name="connsiteX257" fmla="*/ 38863 w 130806"/>
                <a:gd name="connsiteY257" fmla="*/ 47071 h 152162"/>
                <a:gd name="connsiteX258" fmla="*/ 34992 w 130806"/>
                <a:gd name="connsiteY258" fmla="*/ 37261 h 152162"/>
                <a:gd name="connsiteX259" fmla="*/ 34445 w 130806"/>
                <a:gd name="connsiteY259" fmla="*/ 36994 h 152162"/>
                <a:gd name="connsiteX260" fmla="*/ 30801 w 130806"/>
                <a:gd name="connsiteY260" fmla="*/ 36260 h 152162"/>
                <a:gd name="connsiteX261" fmla="*/ 65558 w 130806"/>
                <a:gd name="connsiteY261" fmla="*/ 45817 h 152162"/>
                <a:gd name="connsiteX262" fmla="*/ 66666 w 130806"/>
                <a:gd name="connsiteY262" fmla="*/ 45817 h 152162"/>
                <a:gd name="connsiteX263" fmla="*/ 66666 w 130806"/>
                <a:gd name="connsiteY263" fmla="*/ 45817 h 152162"/>
                <a:gd name="connsiteX264" fmla="*/ 66920 w 130806"/>
                <a:gd name="connsiteY264" fmla="*/ 45817 h 152162"/>
                <a:gd name="connsiteX265" fmla="*/ 68708 w 130806"/>
                <a:gd name="connsiteY265" fmla="*/ 46137 h 152162"/>
                <a:gd name="connsiteX266" fmla="*/ 69683 w 130806"/>
                <a:gd name="connsiteY266" fmla="*/ 46457 h 152162"/>
                <a:gd name="connsiteX267" fmla="*/ 70697 w 130806"/>
                <a:gd name="connsiteY267" fmla="*/ 47979 h 152162"/>
                <a:gd name="connsiteX268" fmla="*/ 70697 w 130806"/>
                <a:gd name="connsiteY268" fmla="*/ 48273 h 152162"/>
                <a:gd name="connsiteX269" fmla="*/ 70497 w 130806"/>
                <a:gd name="connsiteY269" fmla="*/ 50222 h 152162"/>
                <a:gd name="connsiteX270" fmla="*/ 70497 w 130806"/>
                <a:gd name="connsiteY270" fmla="*/ 50342 h 152162"/>
                <a:gd name="connsiteX271" fmla="*/ 71191 w 130806"/>
                <a:gd name="connsiteY271" fmla="*/ 51370 h 152162"/>
                <a:gd name="connsiteX272" fmla="*/ 74688 w 130806"/>
                <a:gd name="connsiteY272" fmla="*/ 53252 h 152162"/>
                <a:gd name="connsiteX273" fmla="*/ 75943 w 130806"/>
                <a:gd name="connsiteY273" fmla="*/ 53252 h 152162"/>
                <a:gd name="connsiteX274" fmla="*/ 76023 w 130806"/>
                <a:gd name="connsiteY274" fmla="*/ 53185 h 152162"/>
                <a:gd name="connsiteX275" fmla="*/ 77544 w 130806"/>
                <a:gd name="connsiteY275" fmla="*/ 51943 h 152162"/>
                <a:gd name="connsiteX276" fmla="*/ 77745 w 130806"/>
                <a:gd name="connsiteY276" fmla="*/ 51783 h 152162"/>
                <a:gd name="connsiteX277" fmla="*/ 79560 w 130806"/>
                <a:gd name="connsiteY277" fmla="*/ 51783 h 152162"/>
                <a:gd name="connsiteX278" fmla="*/ 81722 w 130806"/>
                <a:gd name="connsiteY278" fmla="*/ 53812 h 152162"/>
                <a:gd name="connsiteX279" fmla="*/ 81722 w 130806"/>
                <a:gd name="connsiteY279" fmla="*/ 53812 h 152162"/>
                <a:gd name="connsiteX280" fmla="*/ 81896 w 130806"/>
                <a:gd name="connsiteY280" fmla="*/ 54012 h 152162"/>
                <a:gd name="connsiteX281" fmla="*/ 82910 w 130806"/>
                <a:gd name="connsiteY281" fmla="*/ 55507 h 152162"/>
                <a:gd name="connsiteX282" fmla="*/ 83404 w 130806"/>
                <a:gd name="connsiteY282" fmla="*/ 56415 h 152162"/>
                <a:gd name="connsiteX283" fmla="*/ 83017 w 130806"/>
                <a:gd name="connsiteY283" fmla="*/ 58203 h 152162"/>
                <a:gd name="connsiteX284" fmla="*/ 82790 w 130806"/>
                <a:gd name="connsiteY284" fmla="*/ 58390 h 152162"/>
                <a:gd name="connsiteX285" fmla="*/ 81282 w 130806"/>
                <a:gd name="connsiteY285" fmla="*/ 59645 h 152162"/>
                <a:gd name="connsiteX286" fmla="*/ 81202 w 130806"/>
                <a:gd name="connsiteY286" fmla="*/ 59645 h 152162"/>
                <a:gd name="connsiteX287" fmla="*/ 80961 w 130806"/>
                <a:gd name="connsiteY287" fmla="*/ 60860 h 152162"/>
                <a:gd name="connsiteX288" fmla="*/ 82109 w 130806"/>
                <a:gd name="connsiteY288" fmla="*/ 64677 h 152162"/>
                <a:gd name="connsiteX289" fmla="*/ 82963 w 130806"/>
                <a:gd name="connsiteY289" fmla="*/ 65571 h 152162"/>
                <a:gd name="connsiteX290" fmla="*/ 83084 w 130806"/>
                <a:gd name="connsiteY290" fmla="*/ 65571 h 152162"/>
                <a:gd name="connsiteX291" fmla="*/ 85019 w 130806"/>
                <a:gd name="connsiteY291" fmla="*/ 65771 h 152162"/>
                <a:gd name="connsiteX292" fmla="*/ 85299 w 130806"/>
                <a:gd name="connsiteY292" fmla="*/ 65771 h 152162"/>
                <a:gd name="connsiteX293" fmla="*/ 86634 w 130806"/>
                <a:gd name="connsiteY293" fmla="*/ 67106 h 152162"/>
                <a:gd name="connsiteX294" fmla="*/ 86728 w 130806"/>
                <a:gd name="connsiteY294" fmla="*/ 70056 h 152162"/>
                <a:gd name="connsiteX295" fmla="*/ 86728 w 130806"/>
                <a:gd name="connsiteY295" fmla="*/ 70056 h 152162"/>
                <a:gd name="connsiteX296" fmla="*/ 86728 w 130806"/>
                <a:gd name="connsiteY296" fmla="*/ 70310 h 152162"/>
                <a:gd name="connsiteX297" fmla="*/ 86728 w 130806"/>
                <a:gd name="connsiteY297" fmla="*/ 70310 h 152162"/>
                <a:gd name="connsiteX298" fmla="*/ 86394 w 130806"/>
                <a:gd name="connsiteY298" fmla="*/ 72085 h 152162"/>
                <a:gd name="connsiteX299" fmla="*/ 86087 w 130806"/>
                <a:gd name="connsiteY299" fmla="*/ 73073 h 152162"/>
                <a:gd name="connsiteX300" fmla="*/ 84552 w 130806"/>
                <a:gd name="connsiteY300" fmla="*/ 74087 h 152162"/>
                <a:gd name="connsiteX301" fmla="*/ 84258 w 130806"/>
                <a:gd name="connsiteY301" fmla="*/ 74087 h 152162"/>
                <a:gd name="connsiteX302" fmla="*/ 82309 w 130806"/>
                <a:gd name="connsiteY302" fmla="*/ 73887 h 152162"/>
                <a:gd name="connsiteX303" fmla="*/ 82203 w 130806"/>
                <a:gd name="connsiteY303" fmla="*/ 73887 h 152162"/>
                <a:gd name="connsiteX304" fmla="*/ 81175 w 130806"/>
                <a:gd name="connsiteY304" fmla="*/ 74581 h 152162"/>
                <a:gd name="connsiteX305" fmla="*/ 79293 w 130806"/>
                <a:gd name="connsiteY305" fmla="*/ 78092 h 152162"/>
                <a:gd name="connsiteX306" fmla="*/ 79293 w 130806"/>
                <a:gd name="connsiteY306" fmla="*/ 79319 h 152162"/>
                <a:gd name="connsiteX307" fmla="*/ 79293 w 130806"/>
                <a:gd name="connsiteY307" fmla="*/ 79413 h 152162"/>
                <a:gd name="connsiteX308" fmla="*/ 80534 w 130806"/>
                <a:gd name="connsiteY308" fmla="*/ 80934 h 152162"/>
                <a:gd name="connsiteX309" fmla="*/ 80708 w 130806"/>
                <a:gd name="connsiteY309" fmla="*/ 81135 h 152162"/>
                <a:gd name="connsiteX310" fmla="*/ 80708 w 130806"/>
                <a:gd name="connsiteY310" fmla="*/ 82963 h 152162"/>
                <a:gd name="connsiteX311" fmla="*/ 78666 w 130806"/>
                <a:gd name="connsiteY311" fmla="*/ 85099 h 152162"/>
                <a:gd name="connsiteX312" fmla="*/ 78666 w 130806"/>
                <a:gd name="connsiteY312" fmla="*/ 85099 h 152162"/>
                <a:gd name="connsiteX313" fmla="*/ 78465 w 130806"/>
                <a:gd name="connsiteY313" fmla="*/ 85259 h 152162"/>
                <a:gd name="connsiteX314" fmla="*/ 76970 w 130806"/>
                <a:gd name="connsiteY314" fmla="*/ 86287 h 152162"/>
                <a:gd name="connsiteX315" fmla="*/ 76063 w 130806"/>
                <a:gd name="connsiteY315" fmla="*/ 86768 h 152162"/>
                <a:gd name="connsiteX316" fmla="*/ 74274 w 130806"/>
                <a:gd name="connsiteY316" fmla="*/ 86407 h 152162"/>
                <a:gd name="connsiteX317" fmla="*/ 74074 w 130806"/>
                <a:gd name="connsiteY317" fmla="*/ 86167 h 152162"/>
                <a:gd name="connsiteX318" fmla="*/ 72833 w 130806"/>
                <a:gd name="connsiteY318" fmla="*/ 84658 h 152162"/>
                <a:gd name="connsiteX319" fmla="*/ 72753 w 130806"/>
                <a:gd name="connsiteY319" fmla="*/ 84578 h 152162"/>
                <a:gd name="connsiteX320" fmla="*/ 71538 w 130806"/>
                <a:gd name="connsiteY320" fmla="*/ 84352 h 152162"/>
                <a:gd name="connsiteX321" fmla="*/ 67734 w 130806"/>
                <a:gd name="connsiteY321" fmla="*/ 85473 h 152162"/>
                <a:gd name="connsiteX322" fmla="*/ 66840 w 130806"/>
                <a:gd name="connsiteY322" fmla="*/ 86340 h 152162"/>
                <a:gd name="connsiteX323" fmla="*/ 66840 w 130806"/>
                <a:gd name="connsiteY323" fmla="*/ 86447 h 152162"/>
                <a:gd name="connsiteX324" fmla="*/ 66639 w 130806"/>
                <a:gd name="connsiteY324" fmla="*/ 88396 h 152162"/>
                <a:gd name="connsiteX325" fmla="*/ 66639 w 130806"/>
                <a:gd name="connsiteY325" fmla="*/ 88663 h 152162"/>
                <a:gd name="connsiteX326" fmla="*/ 65385 w 130806"/>
                <a:gd name="connsiteY326" fmla="*/ 89998 h 152162"/>
                <a:gd name="connsiteX327" fmla="*/ 62421 w 130806"/>
                <a:gd name="connsiteY327" fmla="*/ 90064 h 152162"/>
                <a:gd name="connsiteX328" fmla="*/ 62421 w 130806"/>
                <a:gd name="connsiteY328" fmla="*/ 90064 h 152162"/>
                <a:gd name="connsiteX329" fmla="*/ 62168 w 130806"/>
                <a:gd name="connsiteY329" fmla="*/ 90064 h 152162"/>
                <a:gd name="connsiteX330" fmla="*/ 62168 w 130806"/>
                <a:gd name="connsiteY330" fmla="*/ 90064 h 152162"/>
                <a:gd name="connsiteX331" fmla="*/ 60393 w 130806"/>
                <a:gd name="connsiteY331" fmla="*/ 89744 h 152162"/>
                <a:gd name="connsiteX332" fmla="*/ 59405 w 130806"/>
                <a:gd name="connsiteY332" fmla="*/ 89437 h 152162"/>
                <a:gd name="connsiteX333" fmla="*/ 58404 w 130806"/>
                <a:gd name="connsiteY333" fmla="*/ 87929 h 152162"/>
                <a:gd name="connsiteX334" fmla="*/ 58404 w 130806"/>
                <a:gd name="connsiteY334" fmla="*/ 87608 h 152162"/>
                <a:gd name="connsiteX335" fmla="*/ 58604 w 130806"/>
                <a:gd name="connsiteY335" fmla="*/ 85673 h 152162"/>
                <a:gd name="connsiteX336" fmla="*/ 58604 w 130806"/>
                <a:gd name="connsiteY336" fmla="*/ 85539 h 152162"/>
                <a:gd name="connsiteX337" fmla="*/ 57897 w 130806"/>
                <a:gd name="connsiteY337" fmla="*/ 84525 h 152162"/>
                <a:gd name="connsiteX338" fmla="*/ 54400 w 130806"/>
                <a:gd name="connsiteY338" fmla="*/ 82643 h 152162"/>
                <a:gd name="connsiteX339" fmla="*/ 53158 w 130806"/>
                <a:gd name="connsiteY339" fmla="*/ 82643 h 152162"/>
                <a:gd name="connsiteX340" fmla="*/ 53052 w 130806"/>
                <a:gd name="connsiteY340" fmla="*/ 82643 h 152162"/>
                <a:gd name="connsiteX341" fmla="*/ 51543 w 130806"/>
                <a:gd name="connsiteY341" fmla="*/ 83871 h 152162"/>
                <a:gd name="connsiteX342" fmla="*/ 51343 w 130806"/>
                <a:gd name="connsiteY342" fmla="*/ 84045 h 152162"/>
                <a:gd name="connsiteX343" fmla="*/ 49514 w 130806"/>
                <a:gd name="connsiteY343" fmla="*/ 84045 h 152162"/>
                <a:gd name="connsiteX344" fmla="*/ 47379 w 130806"/>
                <a:gd name="connsiteY344" fmla="*/ 82016 h 152162"/>
                <a:gd name="connsiteX345" fmla="*/ 47379 w 130806"/>
                <a:gd name="connsiteY345" fmla="*/ 82016 h 152162"/>
                <a:gd name="connsiteX346" fmla="*/ 47219 w 130806"/>
                <a:gd name="connsiteY346" fmla="*/ 81815 h 152162"/>
                <a:gd name="connsiteX347" fmla="*/ 46191 w 130806"/>
                <a:gd name="connsiteY347" fmla="*/ 80307 h 152162"/>
                <a:gd name="connsiteX348" fmla="*/ 45710 w 130806"/>
                <a:gd name="connsiteY348" fmla="*/ 79413 h 152162"/>
                <a:gd name="connsiteX349" fmla="*/ 46071 w 130806"/>
                <a:gd name="connsiteY349" fmla="*/ 77611 h 152162"/>
                <a:gd name="connsiteX350" fmla="*/ 46311 w 130806"/>
                <a:gd name="connsiteY350" fmla="*/ 77424 h 152162"/>
                <a:gd name="connsiteX351" fmla="*/ 47819 w 130806"/>
                <a:gd name="connsiteY351" fmla="*/ 76183 h 152162"/>
                <a:gd name="connsiteX352" fmla="*/ 47913 w 130806"/>
                <a:gd name="connsiteY352" fmla="*/ 76102 h 152162"/>
                <a:gd name="connsiteX353" fmla="*/ 48140 w 130806"/>
                <a:gd name="connsiteY353" fmla="*/ 74888 h 152162"/>
                <a:gd name="connsiteX354" fmla="*/ 46992 w 130806"/>
                <a:gd name="connsiteY354" fmla="*/ 71071 h 152162"/>
                <a:gd name="connsiteX355" fmla="*/ 46137 w 130806"/>
                <a:gd name="connsiteY355" fmla="*/ 70190 h 152162"/>
                <a:gd name="connsiteX356" fmla="*/ 46031 w 130806"/>
                <a:gd name="connsiteY356" fmla="*/ 70190 h 152162"/>
                <a:gd name="connsiteX357" fmla="*/ 44082 w 130806"/>
                <a:gd name="connsiteY357" fmla="*/ 70003 h 152162"/>
                <a:gd name="connsiteX358" fmla="*/ 43815 w 130806"/>
                <a:gd name="connsiteY358" fmla="*/ 70003 h 152162"/>
                <a:gd name="connsiteX359" fmla="*/ 42480 w 130806"/>
                <a:gd name="connsiteY359" fmla="*/ 68735 h 152162"/>
                <a:gd name="connsiteX360" fmla="*/ 42400 w 130806"/>
                <a:gd name="connsiteY360" fmla="*/ 65771 h 152162"/>
                <a:gd name="connsiteX361" fmla="*/ 42400 w 130806"/>
                <a:gd name="connsiteY361" fmla="*/ 65771 h 152162"/>
                <a:gd name="connsiteX362" fmla="*/ 42400 w 130806"/>
                <a:gd name="connsiteY362" fmla="*/ 65518 h 152162"/>
                <a:gd name="connsiteX363" fmla="*/ 42734 w 130806"/>
                <a:gd name="connsiteY363" fmla="*/ 63730 h 152162"/>
                <a:gd name="connsiteX364" fmla="*/ 43041 w 130806"/>
                <a:gd name="connsiteY364" fmla="*/ 62742 h 152162"/>
                <a:gd name="connsiteX365" fmla="*/ 44576 w 130806"/>
                <a:gd name="connsiteY365" fmla="*/ 61741 h 152162"/>
                <a:gd name="connsiteX366" fmla="*/ 44883 w 130806"/>
                <a:gd name="connsiteY366" fmla="*/ 61741 h 152162"/>
                <a:gd name="connsiteX367" fmla="*/ 46832 w 130806"/>
                <a:gd name="connsiteY367" fmla="*/ 61927 h 152162"/>
                <a:gd name="connsiteX368" fmla="*/ 46925 w 130806"/>
                <a:gd name="connsiteY368" fmla="*/ 61927 h 152162"/>
                <a:gd name="connsiteX369" fmla="*/ 47953 w 130806"/>
                <a:gd name="connsiteY369" fmla="*/ 61233 h 152162"/>
                <a:gd name="connsiteX370" fmla="*/ 47953 w 130806"/>
                <a:gd name="connsiteY370" fmla="*/ 61233 h 152162"/>
                <a:gd name="connsiteX371" fmla="*/ 49848 w 130806"/>
                <a:gd name="connsiteY371" fmla="*/ 57723 h 152162"/>
                <a:gd name="connsiteX372" fmla="*/ 49848 w 130806"/>
                <a:gd name="connsiteY372" fmla="*/ 56508 h 152162"/>
                <a:gd name="connsiteX373" fmla="*/ 49848 w 130806"/>
                <a:gd name="connsiteY373" fmla="*/ 56402 h 152162"/>
                <a:gd name="connsiteX374" fmla="*/ 48620 w 130806"/>
                <a:gd name="connsiteY374" fmla="*/ 54880 h 152162"/>
                <a:gd name="connsiteX375" fmla="*/ 48460 w 130806"/>
                <a:gd name="connsiteY375" fmla="*/ 54680 h 152162"/>
                <a:gd name="connsiteX376" fmla="*/ 48460 w 130806"/>
                <a:gd name="connsiteY376" fmla="*/ 52864 h 152162"/>
                <a:gd name="connsiteX377" fmla="*/ 50502 w 130806"/>
                <a:gd name="connsiteY377" fmla="*/ 50716 h 152162"/>
                <a:gd name="connsiteX378" fmla="*/ 50502 w 130806"/>
                <a:gd name="connsiteY378" fmla="*/ 50716 h 152162"/>
                <a:gd name="connsiteX379" fmla="*/ 50689 w 130806"/>
                <a:gd name="connsiteY379" fmla="*/ 50555 h 152162"/>
                <a:gd name="connsiteX380" fmla="*/ 52184 w 130806"/>
                <a:gd name="connsiteY380" fmla="*/ 49541 h 152162"/>
                <a:gd name="connsiteX381" fmla="*/ 53105 w 130806"/>
                <a:gd name="connsiteY381" fmla="*/ 49047 h 152162"/>
                <a:gd name="connsiteX382" fmla="*/ 54880 w 130806"/>
                <a:gd name="connsiteY382" fmla="*/ 49421 h 152162"/>
                <a:gd name="connsiteX383" fmla="*/ 55094 w 130806"/>
                <a:gd name="connsiteY383" fmla="*/ 49648 h 152162"/>
                <a:gd name="connsiteX384" fmla="*/ 56322 w 130806"/>
                <a:gd name="connsiteY384" fmla="*/ 51169 h 152162"/>
                <a:gd name="connsiteX385" fmla="*/ 56322 w 130806"/>
                <a:gd name="connsiteY385" fmla="*/ 51249 h 152162"/>
                <a:gd name="connsiteX386" fmla="*/ 57563 w 130806"/>
                <a:gd name="connsiteY386" fmla="*/ 51476 h 152162"/>
                <a:gd name="connsiteX387" fmla="*/ 61367 w 130806"/>
                <a:gd name="connsiteY387" fmla="*/ 50342 h 152162"/>
                <a:gd name="connsiteX388" fmla="*/ 62248 w 130806"/>
                <a:gd name="connsiteY388" fmla="*/ 49474 h 152162"/>
                <a:gd name="connsiteX389" fmla="*/ 62248 w 130806"/>
                <a:gd name="connsiteY389" fmla="*/ 49367 h 152162"/>
                <a:gd name="connsiteX390" fmla="*/ 62448 w 130806"/>
                <a:gd name="connsiteY390" fmla="*/ 47432 h 152162"/>
                <a:gd name="connsiteX391" fmla="*/ 62448 w 130806"/>
                <a:gd name="connsiteY391" fmla="*/ 47152 h 152162"/>
                <a:gd name="connsiteX392" fmla="*/ 63783 w 130806"/>
                <a:gd name="connsiteY392" fmla="*/ 45817 h 152162"/>
                <a:gd name="connsiteX393" fmla="*/ 65612 w 130806"/>
                <a:gd name="connsiteY393" fmla="*/ 45684 h 152162"/>
                <a:gd name="connsiteX394" fmla="*/ 65612 w 130806"/>
                <a:gd name="connsiteY394" fmla="*/ 45684 h 152162"/>
                <a:gd name="connsiteX395" fmla="*/ 64490 w 130806"/>
                <a:gd name="connsiteY395" fmla="*/ 58497 h 152162"/>
                <a:gd name="connsiteX396" fmla="*/ 64170 w 130806"/>
                <a:gd name="connsiteY396" fmla="*/ 58497 h 152162"/>
                <a:gd name="connsiteX397" fmla="*/ 54987 w 130806"/>
                <a:gd name="connsiteY397" fmla="*/ 68388 h 152162"/>
                <a:gd name="connsiteX398" fmla="*/ 62421 w 130806"/>
                <a:gd name="connsiteY398" fmla="*/ 77344 h 152162"/>
                <a:gd name="connsiteX399" fmla="*/ 63383 w 130806"/>
                <a:gd name="connsiteY399" fmla="*/ 77504 h 152162"/>
                <a:gd name="connsiteX400" fmla="*/ 63609 w 130806"/>
                <a:gd name="connsiteY400" fmla="*/ 77504 h 152162"/>
                <a:gd name="connsiteX401" fmla="*/ 73981 w 130806"/>
                <a:gd name="connsiteY401" fmla="*/ 68895 h 152162"/>
                <a:gd name="connsiteX402" fmla="*/ 67267 w 130806"/>
                <a:gd name="connsiteY402" fmla="*/ 58898 h 152162"/>
                <a:gd name="connsiteX403" fmla="*/ 66573 w 130806"/>
                <a:gd name="connsiteY403" fmla="*/ 58711 h 152162"/>
                <a:gd name="connsiteX404" fmla="*/ 64424 w 130806"/>
                <a:gd name="connsiteY404" fmla="*/ 58497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30806" h="152162">
                  <a:moveTo>
                    <a:pt x="57416" y="141"/>
                  </a:moveTo>
                  <a:cubicBezTo>
                    <a:pt x="55027" y="141"/>
                    <a:pt x="52398" y="262"/>
                    <a:pt x="49408" y="435"/>
                  </a:cubicBezTo>
                  <a:cubicBezTo>
                    <a:pt x="16626" y="2344"/>
                    <a:pt x="-7266" y="29920"/>
                    <a:pt x="2251" y="66319"/>
                  </a:cubicBezTo>
                  <a:cubicBezTo>
                    <a:pt x="6068" y="81001"/>
                    <a:pt x="16546" y="93268"/>
                    <a:pt x="21458" y="107269"/>
                  </a:cubicBezTo>
                  <a:cubicBezTo>
                    <a:pt x="22592" y="110513"/>
                    <a:pt x="22793" y="111487"/>
                    <a:pt x="22659" y="116853"/>
                  </a:cubicBezTo>
                  <a:cubicBezTo>
                    <a:pt x="22512" y="126516"/>
                    <a:pt x="16572" y="137194"/>
                    <a:pt x="12755" y="147299"/>
                  </a:cubicBezTo>
                  <a:cubicBezTo>
                    <a:pt x="12648" y="147566"/>
                    <a:pt x="12555" y="147846"/>
                    <a:pt x="12488" y="148140"/>
                  </a:cubicBezTo>
                  <a:cubicBezTo>
                    <a:pt x="12341" y="149127"/>
                    <a:pt x="12555" y="150142"/>
                    <a:pt x="13115" y="150969"/>
                  </a:cubicBezTo>
                  <a:cubicBezTo>
                    <a:pt x="13649" y="151730"/>
                    <a:pt x="14517" y="152197"/>
                    <a:pt x="15451" y="152224"/>
                  </a:cubicBezTo>
                  <a:lnTo>
                    <a:pt x="80694" y="152224"/>
                  </a:lnTo>
                  <a:cubicBezTo>
                    <a:pt x="81575" y="152197"/>
                    <a:pt x="82390" y="151797"/>
                    <a:pt x="82937" y="151103"/>
                  </a:cubicBezTo>
                  <a:cubicBezTo>
                    <a:pt x="83511" y="150329"/>
                    <a:pt x="83778" y="149381"/>
                    <a:pt x="83711" y="148433"/>
                  </a:cubicBezTo>
                  <a:cubicBezTo>
                    <a:pt x="83564" y="145350"/>
                    <a:pt x="83044" y="142520"/>
                    <a:pt x="85753" y="138970"/>
                  </a:cubicBezTo>
                  <a:cubicBezTo>
                    <a:pt x="87315" y="136928"/>
                    <a:pt x="89304" y="136754"/>
                    <a:pt x="96671" y="136447"/>
                  </a:cubicBezTo>
                  <a:cubicBezTo>
                    <a:pt x="104039" y="136140"/>
                    <a:pt x="107510" y="135406"/>
                    <a:pt x="110179" y="134045"/>
                  </a:cubicBezTo>
                  <a:cubicBezTo>
                    <a:pt x="117707" y="130040"/>
                    <a:pt x="117440" y="121671"/>
                    <a:pt x="117147" y="117160"/>
                  </a:cubicBezTo>
                  <a:cubicBezTo>
                    <a:pt x="116853" y="112648"/>
                    <a:pt x="116079" y="114357"/>
                    <a:pt x="118281" y="112061"/>
                  </a:cubicBezTo>
                  <a:cubicBezTo>
                    <a:pt x="120003" y="110286"/>
                    <a:pt x="120404" y="108884"/>
                    <a:pt x="119523" y="105934"/>
                  </a:cubicBezTo>
                  <a:cubicBezTo>
                    <a:pt x="119389" y="105467"/>
                    <a:pt x="119603" y="105080"/>
                    <a:pt x="120363" y="104667"/>
                  </a:cubicBezTo>
                  <a:cubicBezTo>
                    <a:pt x="121098" y="104226"/>
                    <a:pt x="121698" y="103599"/>
                    <a:pt x="122112" y="102851"/>
                  </a:cubicBezTo>
                  <a:cubicBezTo>
                    <a:pt x="122472" y="102144"/>
                    <a:pt x="122512" y="101116"/>
                    <a:pt x="121471" y="99194"/>
                  </a:cubicBezTo>
                  <a:cubicBezTo>
                    <a:pt x="120724" y="98193"/>
                    <a:pt x="120163" y="97058"/>
                    <a:pt x="119830" y="95857"/>
                  </a:cubicBezTo>
                  <a:cubicBezTo>
                    <a:pt x="119669" y="95176"/>
                    <a:pt x="119683" y="94789"/>
                    <a:pt x="120323" y="94629"/>
                  </a:cubicBezTo>
                  <a:cubicBezTo>
                    <a:pt x="122205" y="94322"/>
                    <a:pt x="124128" y="94242"/>
                    <a:pt x="126023" y="94402"/>
                  </a:cubicBezTo>
                  <a:cubicBezTo>
                    <a:pt x="128973" y="94402"/>
                    <a:pt x="132336" y="92840"/>
                    <a:pt x="131882" y="88676"/>
                  </a:cubicBezTo>
                  <a:cubicBezTo>
                    <a:pt x="131429" y="84512"/>
                    <a:pt x="127878" y="78585"/>
                    <a:pt x="125436" y="73607"/>
                  </a:cubicBezTo>
                  <a:cubicBezTo>
                    <a:pt x="123887" y="70483"/>
                    <a:pt x="120964" y="67547"/>
                    <a:pt x="119069" y="64477"/>
                  </a:cubicBezTo>
                  <a:cubicBezTo>
                    <a:pt x="118441" y="63316"/>
                    <a:pt x="118094" y="62008"/>
                    <a:pt x="118094" y="60686"/>
                  </a:cubicBezTo>
                  <a:cubicBezTo>
                    <a:pt x="117974" y="58631"/>
                    <a:pt x="118028" y="56562"/>
                    <a:pt x="118255" y="54506"/>
                  </a:cubicBezTo>
                  <a:cubicBezTo>
                    <a:pt x="118602" y="51023"/>
                    <a:pt x="116920" y="43134"/>
                    <a:pt x="114758" y="36327"/>
                  </a:cubicBezTo>
                  <a:cubicBezTo>
                    <a:pt x="114931" y="36140"/>
                    <a:pt x="115185" y="36540"/>
                    <a:pt x="115331" y="36701"/>
                  </a:cubicBezTo>
                  <a:cubicBezTo>
                    <a:pt x="116386" y="37888"/>
                    <a:pt x="118135" y="38182"/>
                    <a:pt x="119523" y="37408"/>
                  </a:cubicBezTo>
                  <a:cubicBezTo>
                    <a:pt x="121351" y="36354"/>
                    <a:pt x="122512" y="34431"/>
                    <a:pt x="122606" y="32323"/>
                  </a:cubicBezTo>
                  <a:cubicBezTo>
                    <a:pt x="121965" y="17039"/>
                    <a:pt x="98460" y="8777"/>
                    <a:pt x="86794" y="8657"/>
                  </a:cubicBezTo>
                  <a:cubicBezTo>
                    <a:pt x="73901" y="1943"/>
                    <a:pt x="67774" y="88"/>
                    <a:pt x="57416" y="141"/>
                  </a:cubicBezTo>
                  <a:close/>
                  <a:moveTo>
                    <a:pt x="82590" y="17200"/>
                  </a:moveTo>
                  <a:lnTo>
                    <a:pt x="82590" y="17200"/>
                  </a:lnTo>
                  <a:cubicBezTo>
                    <a:pt x="82656" y="17186"/>
                    <a:pt x="82737" y="17186"/>
                    <a:pt x="82803" y="17200"/>
                  </a:cubicBezTo>
                  <a:cubicBezTo>
                    <a:pt x="83711" y="17293"/>
                    <a:pt x="84605" y="17480"/>
                    <a:pt x="85473" y="17747"/>
                  </a:cubicBezTo>
                  <a:lnTo>
                    <a:pt x="85473" y="17747"/>
                  </a:lnTo>
                  <a:lnTo>
                    <a:pt x="85686" y="17827"/>
                  </a:lnTo>
                  <a:cubicBezTo>
                    <a:pt x="86220" y="17987"/>
                    <a:pt x="86741" y="18187"/>
                    <a:pt x="87248" y="18414"/>
                  </a:cubicBezTo>
                  <a:lnTo>
                    <a:pt x="88089" y="18841"/>
                  </a:lnTo>
                  <a:cubicBezTo>
                    <a:pt x="88583" y="19095"/>
                    <a:pt x="88877" y="19629"/>
                    <a:pt x="88810" y="20176"/>
                  </a:cubicBezTo>
                  <a:lnTo>
                    <a:pt x="88810" y="20376"/>
                  </a:lnTo>
                  <a:lnTo>
                    <a:pt x="88489" y="21404"/>
                  </a:lnTo>
                  <a:cubicBezTo>
                    <a:pt x="88489" y="21444"/>
                    <a:pt x="88489" y="21498"/>
                    <a:pt x="88489" y="21538"/>
                  </a:cubicBezTo>
                  <a:cubicBezTo>
                    <a:pt x="88409" y="21992"/>
                    <a:pt x="88570" y="22472"/>
                    <a:pt x="88917" y="22779"/>
                  </a:cubicBezTo>
                  <a:lnTo>
                    <a:pt x="88917" y="22779"/>
                  </a:lnTo>
                  <a:cubicBezTo>
                    <a:pt x="90011" y="23647"/>
                    <a:pt x="90959" y="24688"/>
                    <a:pt x="91733" y="25849"/>
                  </a:cubicBezTo>
                  <a:cubicBezTo>
                    <a:pt x="92013" y="26249"/>
                    <a:pt x="92480" y="26463"/>
                    <a:pt x="92961" y="26423"/>
                  </a:cubicBezTo>
                  <a:lnTo>
                    <a:pt x="93081" y="26423"/>
                  </a:lnTo>
                  <a:lnTo>
                    <a:pt x="94135" y="26183"/>
                  </a:lnTo>
                  <a:lnTo>
                    <a:pt x="94309" y="26183"/>
                  </a:lnTo>
                  <a:cubicBezTo>
                    <a:pt x="94856" y="26142"/>
                    <a:pt x="95377" y="26476"/>
                    <a:pt x="95564" y="26997"/>
                  </a:cubicBezTo>
                  <a:cubicBezTo>
                    <a:pt x="95937" y="27824"/>
                    <a:pt x="96218" y="28692"/>
                    <a:pt x="96431" y="29573"/>
                  </a:cubicBezTo>
                  <a:lnTo>
                    <a:pt x="96431" y="29573"/>
                  </a:lnTo>
                  <a:lnTo>
                    <a:pt x="96431" y="29800"/>
                  </a:lnTo>
                  <a:lnTo>
                    <a:pt x="96431" y="29800"/>
                  </a:lnTo>
                  <a:cubicBezTo>
                    <a:pt x="96551" y="30347"/>
                    <a:pt x="96631" y="30894"/>
                    <a:pt x="96685" y="31455"/>
                  </a:cubicBezTo>
                  <a:cubicBezTo>
                    <a:pt x="96685" y="31775"/>
                    <a:pt x="96685" y="32095"/>
                    <a:pt x="96685" y="32389"/>
                  </a:cubicBezTo>
                  <a:cubicBezTo>
                    <a:pt x="96778" y="32963"/>
                    <a:pt x="96445" y="33524"/>
                    <a:pt x="95897" y="33724"/>
                  </a:cubicBezTo>
                  <a:lnTo>
                    <a:pt x="95697" y="33724"/>
                  </a:lnTo>
                  <a:lnTo>
                    <a:pt x="94629" y="33951"/>
                  </a:lnTo>
                  <a:lnTo>
                    <a:pt x="94509" y="33951"/>
                  </a:lnTo>
                  <a:cubicBezTo>
                    <a:pt x="94069" y="34111"/>
                    <a:pt x="93748" y="34485"/>
                    <a:pt x="93655" y="34939"/>
                  </a:cubicBezTo>
                  <a:cubicBezTo>
                    <a:pt x="93468" y="36153"/>
                    <a:pt x="93121" y="37328"/>
                    <a:pt x="92614" y="38449"/>
                  </a:cubicBezTo>
                  <a:cubicBezTo>
                    <a:pt x="92614" y="38623"/>
                    <a:pt x="92467" y="38783"/>
                    <a:pt x="92387" y="38943"/>
                  </a:cubicBezTo>
                  <a:cubicBezTo>
                    <a:pt x="92187" y="39384"/>
                    <a:pt x="92227" y="39891"/>
                    <a:pt x="92507" y="40278"/>
                  </a:cubicBezTo>
                  <a:lnTo>
                    <a:pt x="92601" y="40385"/>
                  </a:lnTo>
                  <a:lnTo>
                    <a:pt x="93321" y="41185"/>
                  </a:lnTo>
                  <a:lnTo>
                    <a:pt x="93455" y="41332"/>
                  </a:lnTo>
                  <a:cubicBezTo>
                    <a:pt x="93762" y="41786"/>
                    <a:pt x="93735" y="42400"/>
                    <a:pt x="93375" y="42814"/>
                  </a:cubicBezTo>
                  <a:cubicBezTo>
                    <a:pt x="92841" y="43548"/>
                    <a:pt x="92227" y="44229"/>
                    <a:pt x="91559" y="44842"/>
                  </a:cubicBezTo>
                  <a:lnTo>
                    <a:pt x="91559" y="44842"/>
                  </a:lnTo>
                  <a:lnTo>
                    <a:pt x="91373" y="45016"/>
                  </a:lnTo>
                  <a:cubicBezTo>
                    <a:pt x="90959" y="45390"/>
                    <a:pt x="90505" y="45737"/>
                    <a:pt x="90038" y="46057"/>
                  </a:cubicBezTo>
                  <a:cubicBezTo>
                    <a:pt x="89771" y="46257"/>
                    <a:pt x="89504" y="46431"/>
                    <a:pt x="89250" y="46591"/>
                  </a:cubicBezTo>
                  <a:cubicBezTo>
                    <a:pt x="88810" y="46925"/>
                    <a:pt x="88196" y="46925"/>
                    <a:pt x="87755" y="46591"/>
                  </a:cubicBezTo>
                  <a:lnTo>
                    <a:pt x="87595" y="46431"/>
                  </a:lnTo>
                  <a:lnTo>
                    <a:pt x="86874" y="45643"/>
                  </a:lnTo>
                  <a:cubicBezTo>
                    <a:pt x="86848" y="45603"/>
                    <a:pt x="86821" y="45577"/>
                    <a:pt x="86781" y="45550"/>
                  </a:cubicBezTo>
                  <a:cubicBezTo>
                    <a:pt x="86421" y="45230"/>
                    <a:pt x="85900" y="45136"/>
                    <a:pt x="85446" y="45296"/>
                  </a:cubicBezTo>
                  <a:cubicBezTo>
                    <a:pt x="84138" y="45817"/>
                    <a:pt x="82750" y="46124"/>
                    <a:pt x="81348" y="46217"/>
                  </a:cubicBezTo>
                  <a:cubicBezTo>
                    <a:pt x="80868" y="46257"/>
                    <a:pt x="80454" y="46551"/>
                    <a:pt x="80254" y="46992"/>
                  </a:cubicBezTo>
                  <a:lnTo>
                    <a:pt x="80254" y="47098"/>
                  </a:lnTo>
                  <a:lnTo>
                    <a:pt x="79934" y="48126"/>
                  </a:lnTo>
                  <a:cubicBezTo>
                    <a:pt x="79907" y="48193"/>
                    <a:pt x="79880" y="48260"/>
                    <a:pt x="79867" y="48326"/>
                  </a:cubicBezTo>
                  <a:cubicBezTo>
                    <a:pt x="79627" y="48820"/>
                    <a:pt x="79079" y="49087"/>
                    <a:pt x="78532" y="48994"/>
                  </a:cubicBezTo>
                  <a:cubicBezTo>
                    <a:pt x="77624" y="48900"/>
                    <a:pt x="76730" y="48713"/>
                    <a:pt x="75863" y="48446"/>
                  </a:cubicBezTo>
                  <a:lnTo>
                    <a:pt x="75863" y="48446"/>
                  </a:lnTo>
                  <a:lnTo>
                    <a:pt x="75636" y="48446"/>
                  </a:lnTo>
                  <a:cubicBezTo>
                    <a:pt x="75102" y="48273"/>
                    <a:pt x="74581" y="48072"/>
                    <a:pt x="74074" y="47846"/>
                  </a:cubicBezTo>
                  <a:lnTo>
                    <a:pt x="73220" y="47418"/>
                  </a:lnTo>
                  <a:cubicBezTo>
                    <a:pt x="72699" y="47192"/>
                    <a:pt x="72419" y="46631"/>
                    <a:pt x="72526" y="46084"/>
                  </a:cubicBezTo>
                  <a:cubicBezTo>
                    <a:pt x="72526" y="46084"/>
                    <a:pt x="72526" y="45964"/>
                    <a:pt x="72526" y="45870"/>
                  </a:cubicBezTo>
                  <a:lnTo>
                    <a:pt x="72859" y="44842"/>
                  </a:lnTo>
                  <a:lnTo>
                    <a:pt x="72859" y="44709"/>
                  </a:lnTo>
                  <a:cubicBezTo>
                    <a:pt x="72939" y="44242"/>
                    <a:pt x="72766" y="43775"/>
                    <a:pt x="72406" y="43468"/>
                  </a:cubicBezTo>
                  <a:cubicBezTo>
                    <a:pt x="72406" y="43468"/>
                    <a:pt x="72406" y="43468"/>
                    <a:pt x="72406" y="43468"/>
                  </a:cubicBezTo>
                  <a:cubicBezTo>
                    <a:pt x="71311" y="42600"/>
                    <a:pt x="70377" y="41559"/>
                    <a:pt x="69602" y="40398"/>
                  </a:cubicBezTo>
                  <a:cubicBezTo>
                    <a:pt x="69322" y="40011"/>
                    <a:pt x="68868" y="39797"/>
                    <a:pt x="68388" y="39837"/>
                  </a:cubicBezTo>
                  <a:lnTo>
                    <a:pt x="68255" y="39837"/>
                  </a:lnTo>
                  <a:lnTo>
                    <a:pt x="67213" y="40051"/>
                  </a:lnTo>
                  <a:lnTo>
                    <a:pt x="67013" y="40051"/>
                  </a:lnTo>
                  <a:cubicBezTo>
                    <a:pt x="66466" y="40091"/>
                    <a:pt x="65959" y="39757"/>
                    <a:pt x="65772" y="39250"/>
                  </a:cubicBezTo>
                  <a:cubicBezTo>
                    <a:pt x="65411" y="38422"/>
                    <a:pt x="65118" y="37555"/>
                    <a:pt x="64918" y="36661"/>
                  </a:cubicBezTo>
                  <a:lnTo>
                    <a:pt x="64918" y="36661"/>
                  </a:lnTo>
                  <a:lnTo>
                    <a:pt x="64918" y="36433"/>
                  </a:lnTo>
                  <a:lnTo>
                    <a:pt x="64918" y="36433"/>
                  </a:lnTo>
                  <a:cubicBezTo>
                    <a:pt x="64797" y="35886"/>
                    <a:pt x="64704" y="35339"/>
                    <a:pt x="64651" y="34792"/>
                  </a:cubicBezTo>
                  <a:cubicBezTo>
                    <a:pt x="64651" y="34458"/>
                    <a:pt x="64651" y="34138"/>
                    <a:pt x="64651" y="33844"/>
                  </a:cubicBezTo>
                  <a:cubicBezTo>
                    <a:pt x="64610" y="33297"/>
                    <a:pt x="64931" y="32776"/>
                    <a:pt x="65451" y="32576"/>
                  </a:cubicBezTo>
                  <a:lnTo>
                    <a:pt x="65652" y="32576"/>
                  </a:lnTo>
                  <a:lnTo>
                    <a:pt x="66706" y="32336"/>
                  </a:lnTo>
                  <a:lnTo>
                    <a:pt x="66840" y="32336"/>
                  </a:lnTo>
                  <a:cubicBezTo>
                    <a:pt x="67280" y="32176"/>
                    <a:pt x="67600" y="31802"/>
                    <a:pt x="67694" y="31348"/>
                  </a:cubicBezTo>
                  <a:cubicBezTo>
                    <a:pt x="67867" y="30133"/>
                    <a:pt x="68214" y="28946"/>
                    <a:pt x="68722" y="27824"/>
                  </a:cubicBezTo>
                  <a:cubicBezTo>
                    <a:pt x="68802" y="27664"/>
                    <a:pt x="68868" y="27491"/>
                    <a:pt x="68948" y="27331"/>
                  </a:cubicBezTo>
                  <a:cubicBezTo>
                    <a:pt x="69149" y="26903"/>
                    <a:pt x="69109" y="26396"/>
                    <a:pt x="68842" y="25996"/>
                  </a:cubicBezTo>
                  <a:lnTo>
                    <a:pt x="68748" y="25902"/>
                  </a:lnTo>
                  <a:lnTo>
                    <a:pt x="68028" y="25088"/>
                  </a:lnTo>
                  <a:lnTo>
                    <a:pt x="67907" y="24955"/>
                  </a:lnTo>
                  <a:cubicBezTo>
                    <a:pt x="67587" y="24514"/>
                    <a:pt x="67587" y="23914"/>
                    <a:pt x="67907" y="23473"/>
                  </a:cubicBezTo>
                  <a:cubicBezTo>
                    <a:pt x="68455" y="22739"/>
                    <a:pt x="69055" y="22071"/>
                    <a:pt x="69723" y="21444"/>
                  </a:cubicBezTo>
                  <a:lnTo>
                    <a:pt x="69723" y="21444"/>
                  </a:lnTo>
                  <a:lnTo>
                    <a:pt x="69910" y="21284"/>
                  </a:lnTo>
                  <a:cubicBezTo>
                    <a:pt x="70310" y="20924"/>
                    <a:pt x="70751" y="20563"/>
                    <a:pt x="71244" y="20230"/>
                  </a:cubicBezTo>
                  <a:lnTo>
                    <a:pt x="72032" y="19709"/>
                  </a:lnTo>
                  <a:cubicBezTo>
                    <a:pt x="72472" y="19375"/>
                    <a:pt x="73086" y="19375"/>
                    <a:pt x="73527" y="19709"/>
                  </a:cubicBezTo>
                  <a:lnTo>
                    <a:pt x="73687" y="19856"/>
                  </a:lnTo>
                  <a:lnTo>
                    <a:pt x="74421" y="20657"/>
                  </a:lnTo>
                  <a:cubicBezTo>
                    <a:pt x="74448" y="20697"/>
                    <a:pt x="74474" y="20723"/>
                    <a:pt x="74514" y="20750"/>
                  </a:cubicBezTo>
                  <a:cubicBezTo>
                    <a:pt x="74888" y="21057"/>
                    <a:pt x="75395" y="21150"/>
                    <a:pt x="75849" y="20977"/>
                  </a:cubicBezTo>
                  <a:lnTo>
                    <a:pt x="75716" y="20977"/>
                  </a:lnTo>
                  <a:cubicBezTo>
                    <a:pt x="77051" y="20443"/>
                    <a:pt x="78465" y="20123"/>
                    <a:pt x="79907" y="20029"/>
                  </a:cubicBezTo>
                  <a:cubicBezTo>
                    <a:pt x="80387" y="19989"/>
                    <a:pt x="80801" y="19696"/>
                    <a:pt x="81001" y="19269"/>
                  </a:cubicBezTo>
                  <a:lnTo>
                    <a:pt x="81001" y="19135"/>
                  </a:lnTo>
                  <a:lnTo>
                    <a:pt x="81322" y="18107"/>
                  </a:lnTo>
                  <a:cubicBezTo>
                    <a:pt x="81322" y="18054"/>
                    <a:pt x="81322" y="17987"/>
                    <a:pt x="81322" y="17934"/>
                  </a:cubicBezTo>
                  <a:cubicBezTo>
                    <a:pt x="81522" y="17507"/>
                    <a:pt x="81949" y="17240"/>
                    <a:pt x="82416" y="17240"/>
                  </a:cubicBezTo>
                  <a:close/>
                  <a:moveTo>
                    <a:pt x="80561" y="25755"/>
                  </a:moveTo>
                  <a:cubicBezTo>
                    <a:pt x="76517" y="25862"/>
                    <a:pt x="73327" y="29226"/>
                    <a:pt x="73420" y="33270"/>
                  </a:cubicBezTo>
                  <a:cubicBezTo>
                    <a:pt x="73500" y="36086"/>
                    <a:pt x="75168" y="38596"/>
                    <a:pt x="77731" y="39757"/>
                  </a:cubicBezTo>
                  <a:lnTo>
                    <a:pt x="78425" y="40038"/>
                  </a:lnTo>
                  <a:cubicBezTo>
                    <a:pt x="82296" y="41212"/>
                    <a:pt x="86394" y="39023"/>
                    <a:pt x="87555" y="35139"/>
                  </a:cubicBezTo>
                  <a:cubicBezTo>
                    <a:pt x="88543" y="31895"/>
                    <a:pt x="87168" y="28398"/>
                    <a:pt x="84232" y="26690"/>
                  </a:cubicBezTo>
                  <a:lnTo>
                    <a:pt x="83764" y="26436"/>
                  </a:lnTo>
                  <a:cubicBezTo>
                    <a:pt x="82763" y="25969"/>
                    <a:pt x="81669" y="25742"/>
                    <a:pt x="80561" y="25755"/>
                  </a:cubicBezTo>
                  <a:close/>
                  <a:moveTo>
                    <a:pt x="33137" y="26636"/>
                  </a:moveTo>
                  <a:lnTo>
                    <a:pt x="33377" y="26636"/>
                  </a:lnTo>
                  <a:cubicBezTo>
                    <a:pt x="34391" y="26756"/>
                    <a:pt x="35406" y="26970"/>
                    <a:pt x="36380" y="27264"/>
                  </a:cubicBezTo>
                  <a:lnTo>
                    <a:pt x="36380" y="27264"/>
                  </a:lnTo>
                  <a:lnTo>
                    <a:pt x="36634" y="27264"/>
                  </a:lnTo>
                  <a:cubicBezTo>
                    <a:pt x="37221" y="27464"/>
                    <a:pt x="37809" y="27691"/>
                    <a:pt x="38396" y="27958"/>
                  </a:cubicBezTo>
                  <a:cubicBezTo>
                    <a:pt x="38729" y="28105"/>
                    <a:pt x="39037" y="28265"/>
                    <a:pt x="39344" y="28425"/>
                  </a:cubicBezTo>
                  <a:cubicBezTo>
                    <a:pt x="39904" y="28692"/>
                    <a:pt x="40225" y="29293"/>
                    <a:pt x="40144" y="29907"/>
                  </a:cubicBezTo>
                  <a:lnTo>
                    <a:pt x="40144" y="30147"/>
                  </a:lnTo>
                  <a:lnTo>
                    <a:pt x="39771" y="31295"/>
                  </a:lnTo>
                  <a:cubicBezTo>
                    <a:pt x="39771" y="31295"/>
                    <a:pt x="39771" y="31401"/>
                    <a:pt x="39771" y="31455"/>
                  </a:cubicBezTo>
                  <a:cubicBezTo>
                    <a:pt x="39691" y="31949"/>
                    <a:pt x="39864" y="32456"/>
                    <a:pt x="40251" y="32790"/>
                  </a:cubicBezTo>
                  <a:lnTo>
                    <a:pt x="40251" y="32790"/>
                  </a:lnTo>
                  <a:lnTo>
                    <a:pt x="40251" y="32790"/>
                  </a:lnTo>
                  <a:cubicBezTo>
                    <a:pt x="41479" y="33764"/>
                    <a:pt x="42547" y="34925"/>
                    <a:pt x="43414" y="36233"/>
                  </a:cubicBezTo>
                  <a:cubicBezTo>
                    <a:pt x="43708" y="36674"/>
                    <a:pt x="44215" y="36914"/>
                    <a:pt x="44749" y="36874"/>
                  </a:cubicBezTo>
                  <a:lnTo>
                    <a:pt x="44909" y="36874"/>
                  </a:lnTo>
                  <a:lnTo>
                    <a:pt x="46084" y="36607"/>
                  </a:lnTo>
                  <a:lnTo>
                    <a:pt x="46298" y="36607"/>
                  </a:lnTo>
                  <a:cubicBezTo>
                    <a:pt x="46925" y="36567"/>
                    <a:pt x="47499" y="36927"/>
                    <a:pt x="47713" y="37515"/>
                  </a:cubicBezTo>
                  <a:cubicBezTo>
                    <a:pt x="48113" y="38449"/>
                    <a:pt x="48447" y="39423"/>
                    <a:pt x="48674" y="40411"/>
                  </a:cubicBezTo>
                  <a:lnTo>
                    <a:pt x="48674" y="40411"/>
                  </a:lnTo>
                  <a:lnTo>
                    <a:pt x="48674" y="40665"/>
                  </a:lnTo>
                  <a:cubicBezTo>
                    <a:pt x="48807" y="41279"/>
                    <a:pt x="48900" y="41906"/>
                    <a:pt x="48954" y="42533"/>
                  </a:cubicBezTo>
                  <a:cubicBezTo>
                    <a:pt x="48954" y="42907"/>
                    <a:pt x="48954" y="43254"/>
                    <a:pt x="49034" y="43588"/>
                  </a:cubicBezTo>
                  <a:cubicBezTo>
                    <a:pt x="49114" y="44215"/>
                    <a:pt x="48740" y="44816"/>
                    <a:pt x="48140" y="45016"/>
                  </a:cubicBezTo>
                  <a:lnTo>
                    <a:pt x="47899" y="45083"/>
                  </a:lnTo>
                  <a:lnTo>
                    <a:pt x="46711" y="45336"/>
                  </a:lnTo>
                  <a:lnTo>
                    <a:pt x="46578" y="45336"/>
                  </a:lnTo>
                  <a:cubicBezTo>
                    <a:pt x="46084" y="45510"/>
                    <a:pt x="45710" y="45924"/>
                    <a:pt x="45617" y="46444"/>
                  </a:cubicBezTo>
                  <a:cubicBezTo>
                    <a:pt x="45417" y="47832"/>
                    <a:pt x="45030" y="49180"/>
                    <a:pt x="44456" y="50448"/>
                  </a:cubicBezTo>
                  <a:lnTo>
                    <a:pt x="44202" y="51009"/>
                  </a:lnTo>
                  <a:cubicBezTo>
                    <a:pt x="43962" y="51490"/>
                    <a:pt x="44002" y="52077"/>
                    <a:pt x="44322" y="52517"/>
                  </a:cubicBezTo>
                  <a:lnTo>
                    <a:pt x="44429" y="52624"/>
                  </a:lnTo>
                  <a:lnTo>
                    <a:pt x="45243" y="53518"/>
                  </a:lnTo>
                  <a:cubicBezTo>
                    <a:pt x="45283" y="53572"/>
                    <a:pt x="45337" y="53639"/>
                    <a:pt x="45390" y="53679"/>
                  </a:cubicBezTo>
                  <a:cubicBezTo>
                    <a:pt x="45764" y="54186"/>
                    <a:pt x="45724" y="54880"/>
                    <a:pt x="45310" y="55347"/>
                  </a:cubicBezTo>
                  <a:cubicBezTo>
                    <a:pt x="44696" y="56175"/>
                    <a:pt x="44015" y="56949"/>
                    <a:pt x="43268" y="57643"/>
                  </a:cubicBezTo>
                  <a:lnTo>
                    <a:pt x="43268" y="57643"/>
                  </a:lnTo>
                  <a:lnTo>
                    <a:pt x="43067" y="57830"/>
                  </a:lnTo>
                  <a:cubicBezTo>
                    <a:pt x="42600" y="58257"/>
                    <a:pt x="42106" y="58644"/>
                    <a:pt x="41599" y="59018"/>
                  </a:cubicBezTo>
                  <a:cubicBezTo>
                    <a:pt x="41292" y="59231"/>
                    <a:pt x="41012" y="59418"/>
                    <a:pt x="40718" y="59592"/>
                  </a:cubicBezTo>
                  <a:cubicBezTo>
                    <a:pt x="40225" y="59992"/>
                    <a:pt x="39530" y="59992"/>
                    <a:pt x="39037" y="59592"/>
                  </a:cubicBezTo>
                  <a:lnTo>
                    <a:pt x="38863" y="59405"/>
                  </a:lnTo>
                  <a:lnTo>
                    <a:pt x="38049" y="58510"/>
                  </a:lnTo>
                  <a:lnTo>
                    <a:pt x="37942" y="58404"/>
                  </a:lnTo>
                  <a:cubicBezTo>
                    <a:pt x="37542" y="58057"/>
                    <a:pt x="36981" y="57963"/>
                    <a:pt x="36487" y="58137"/>
                  </a:cubicBezTo>
                  <a:cubicBezTo>
                    <a:pt x="35019" y="58724"/>
                    <a:pt x="33457" y="59058"/>
                    <a:pt x="31882" y="59164"/>
                  </a:cubicBezTo>
                  <a:cubicBezTo>
                    <a:pt x="31335" y="59205"/>
                    <a:pt x="30868" y="59538"/>
                    <a:pt x="30641" y="60032"/>
                  </a:cubicBezTo>
                  <a:cubicBezTo>
                    <a:pt x="30641" y="60072"/>
                    <a:pt x="30641" y="60125"/>
                    <a:pt x="30641" y="60166"/>
                  </a:cubicBezTo>
                  <a:lnTo>
                    <a:pt x="30280" y="61314"/>
                  </a:lnTo>
                  <a:cubicBezTo>
                    <a:pt x="30280" y="61380"/>
                    <a:pt x="30280" y="61460"/>
                    <a:pt x="30280" y="61527"/>
                  </a:cubicBezTo>
                  <a:cubicBezTo>
                    <a:pt x="30027" y="62087"/>
                    <a:pt x="29413" y="62408"/>
                    <a:pt x="28812" y="62288"/>
                  </a:cubicBezTo>
                  <a:cubicBezTo>
                    <a:pt x="27784" y="62181"/>
                    <a:pt x="26783" y="61981"/>
                    <a:pt x="25796" y="61674"/>
                  </a:cubicBezTo>
                  <a:lnTo>
                    <a:pt x="25796" y="61674"/>
                  </a:lnTo>
                  <a:lnTo>
                    <a:pt x="25555" y="61594"/>
                  </a:lnTo>
                  <a:lnTo>
                    <a:pt x="25555" y="61594"/>
                  </a:lnTo>
                  <a:cubicBezTo>
                    <a:pt x="24955" y="61407"/>
                    <a:pt x="24381" y="61180"/>
                    <a:pt x="23807" y="60913"/>
                  </a:cubicBezTo>
                  <a:lnTo>
                    <a:pt x="22846" y="60419"/>
                  </a:lnTo>
                  <a:cubicBezTo>
                    <a:pt x="22272" y="60179"/>
                    <a:pt x="21952" y="59565"/>
                    <a:pt x="22058" y="58951"/>
                  </a:cubicBezTo>
                  <a:lnTo>
                    <a:pt x="22125" y="58711"/>
                  </a:lnTo>
                  <a:lnTo>
                    <a:pt x="22486" y="57563"/>
                  </a:lnTo>
                  <a:lnTo>
                    <a:pt x="22486" y="57416"/>
                  </a:lnTo>
                  <a:cubicBezTo>
                    <a:pt x="22579" y="56895"/>
                    <a:pt x="22392" y="56362"/>
                    <a:pt x="21978" y="56015"/>
                  </a:cubicBezTo>
                  <a:cubicBezTo>
                    <a:pt x="21978" y="56015"/>
                    <a:pt x="21978" y="56015"/>
                    <a:pt x="21978" y="56015"/>
                  </a:cubicBezTo>
                  <a:cubicBezTo>
                    <a:pt x="20750" y="55040"/>
                    <a:pt x="19683" y="53879"/>
                    <a:pt x="18815" y="52571"/>
                  </a:cubicBezTo>
                  <a:cubicBezTo>
                    <a:pt x="18521" y="52130"/>
                    <a:pt x="18014" y="51890"/>
                    <a:pt x="17480" y="51930"/>
                  </a:cubicBezTo>
                  <a:lnTo>
                    <a:pt x="17320" y="51930"/>
                  </a:lnTo>
                  <a:lnTo>
                    <a:pt x="16145" y="52184"/>
                  </a:lnTo>
                  <a:lnTo>
                    <a:pt x="15932" y="52184"/>
                  </a:lnTo>
                  <a:cubicBezTo>
                    <a:pt x="15331" y="52210"/>
                    <a:pt x="14797" y="51850"/>
                    <a:pt x="14597" y="51289"/>
                  </a:cubicBezTo>
                  <a:cubicBezTo>
                    <a:pt x="14183" y="50355"/>
                    <a:pt x="13863" y="49381"/>
                    <a:pt x="13636" y="48380"/>
                  </a:cubicBezTo>
                  <a:lnTo>
                    <a:pt x="13636" y="48380"/>
                  </a:lnTo>
                  <a:lnTo>
                    <a:pt x="13636" y="48113"/>
                  </a:lnTo>
                  <a:cubicBezTo>
                    <a:pt x="13503" y="47499"/>
                    <a:pt x="13396" y="46885"/>
                    <a:pt x="13342" y="46257"/>
                  </a:cubicBezTo>
                  <a:cubicBezTo>
                    <a:pt x="13342" y="45884"/>
                    <a:pt x="13342" y="45537"/>
                    <a:pt x="13342" y="45203"/>
                  </a:cubicBezTo>
                  <a:cubicBezTo>
                    <a:pt x="13262" y="44576"/>
                    <a:pt x="13636" y="43988"/>
                    <a:pt x="14223" y="43775"/>
                  </a:cubicBezTo>
                  <a:lnTo>
                    <a:pt x="14464" y="43775"/>
                  </a:lnTo>
                  <a:lnTo>
                    <a:pt x="15652" y="43508"/>
                  </a:lnTo>
                  <a:lnTo>
                    <a:pt x="15798" y="43508"/>
                  </a:lnTo>
                  <a:cubicBezTo>
                    <a:pt x="16292" y="43334"/>
                    <a:pt x="16653" y="42907"/>
                    <a:pt x="16746" y="42400"/>
                  </a:cubicBezTo>
                  <a:cubicBezTo>
                    <a:pt x="16946" y="41012"/>
                    <a:pt x="17333" y="39677"/>
                    <a:pt x="17894" y="38395"/>
                  </a:cubicBezTo>
                  <a:cubicBezTo>
                    <a:pt x="17987" y="38195"/>
                    <a:pt x="18081" y="38022"/>
                    <a:pt x="18161" y="37835"/>
                  </a:cubicBezTo>
                  <a:cubicBezTo>
                    <a:pt x="18401" y="37355"/>
                    <a:pt x="18361" y="36780"/>
                    <a:pt x="18041" y="36340"/>
                  </a:cubicBezTo>
                  <a:cubicBezTo>
                    <a:pt x="18014" y="36287"/>
                    <a:pt x="17987" y="36247"/>
                    <a:pt x="17947" y="36207"/>
                  </a:cubicBezTo>
                  <a:lnTo>
                    <a:pt x="17133" y="35326"/>
                  </a:lnTo>
                  <a:cubicBezTo>
                    <a:pt x="17133" y="35326"/>
                    <a:pt x="17026" y="35232"/>
                    <a:pt x="16973" y="35165"/>
                  </a:cubicBezTo>
                  <a:cubicBezTo>
                    <a:pt x="16613" y="34658"/>
                    <a:pt x="16653" y="33964"/>
                    <a:pt x="17066" y="33497"/>
                  </a:cubicBezTo>
                  <a:cubicBezTo>
                    <a:pt x="17667" y="32670"/>
                    <a:pt x="18348" y="31909"/>
                    <a:pt x="19095" y="31215"/>
                  </a:cubicBezTo>
                  <a:lnTo>
                    <a:pt x="19095" y="31215"/>
                  </a:lnTo>
                  <a:lnTo>
                    <a:pt x="19309" y="31028"/>
                  </a:lnTo>
                  <a:cubicBezTo>
                    <a:pt x="19763" y="30601"/>
                    <a:pt x="20256" y="30214"/>
                    <a:pt x="20764" y="29853"/>
                  </a:cubicBezTo>
                  <a:cubicBezTo>
                    <a:pt x="21057" y="29640"/>
                    <a:pt x="21364" y="29439"/>
                    <a:pt x="21645" y="29253"/>
                  </a:cubicBezTo>
                  <a:cubicBezTo>
                    <a:pt x="22165" y="28906"/>
                    <a:pt x="22846" y="28932"/>
                    <a:pt x="23340" y="29319"/>
                  </a:cubicBezTo>
                  <a:cubicBezTo>
                    <a:pt x="23393" y="29386"/>
                    <a:pt x="23447" y="29439"/>
                    <a:pt x="23500" y="29493"/>
                  </a:cubicBezTo>
                  <a:lnTo>
                    <a:pt x="24328" y="30374"/>
                  </a:lnTo>
                  <a:cubicBezTo>
                    <a:pt x="24354" y="30414"/>
                    <a:pt x="24381" y="30454"/>
                    <a:pt x="24421" y="30480"/>
                  </a:cubicBezTo>
                  <a:cubicBezTo>
                    <a:pt x="24835" y="30841"/>
                    <a:pt x="25409" y="30948"/>
                    <a:pt x="25916" y="30747"/>
                  </a:cubicBezTo>
                  <a:cubicBezTo>
                    <a:pt x="27371" y="30173"/>
                    <a:pt x="28919" y="29840"/>
                    <a:pt x="30481" y="29746"/>
                  </a:cubicBezTo>
                  <a:cubicBezTo>
                    <a:pt x="31028" y="29693"/>
                    <a:pt x="31495" y="29359"/>
                    <a:pt x="31722" y="28865"/>
                  </a:cubicBezTo>
                  <a:cubicBezTo>
                    <a:pt x="31722" y="28825"/>
                    <a:pt x="31722" y="28772"/>
                    <a:pt x="31722" y="28732"/>
                  </a:cubicBezTo>
                  <a:lnTo>
                    <a:pt x="32082" y="27571"/>
                  </a:lnTo>
                  <a:lnTo>
                    <a:pt x="32082" y="27371"/>
                  </a:lnTo>
                  <a:cubicBezTo>
                    <a:pt x="32309" y="26890"/>
                    <a:pt x="32790" y="26583"/>
                    <a:pt x="33324" y="26596"/>
                  </a:cubicBezTo>
                  <a:close/>
                  <a:moveTo>
                    <a:pt x="30855" y="36260"/>
                  </a:moveTo>
                  <a:cubicBezTo>
                    <a:pt x="26303" y="36380"/>
                    <a:pt x="22699" y="40157"/>
                    <a:pt x="22819" y="44709"/>
                  </a:cubicBezTo>
                  <a:cubicBezTo>
                    <a:pt x="22899" y="47872"/>
                    <a:pt x="24781" y="50716"/>
                    <a:pt x="27664" y="52024"/>
                  </a:cubicBezTo>
                  <a:cubicBezTo>
                    <a:pt x="27931" y="52144"/>
                    <a:pt x="28198" y="52237"/>
                    <a:pt x="28452" y="52331"/>
                  </a:cubicBezTo>
                  <a:cubicBezTo>
                    <a:pt x="32776" y="53745"/>
                    <a:pt x="37435" y="51396"/>
                    <a:pt x="38863" y="47071"/>
                  </a:cubicBezTo>
                  <a:cubicBezTo>
                    <a:pt x="40104" y="43294"/>
                    <a:pt x="38476" y="39170"/>
                    <a:pt x="34992" y="37261"/>
                  </a:cubicBezTo>
                  <a:lnTo>
                    <a:pt x="34445" y="36994"/>
                  </a:lnTo>
                  <a:cubicBezTo>
                    <a:pt x="33297" y="36473"/>
                    <a:pt x="32056" y="36220"/>
                    <a:pt x="30801" y="36260"/>
                  </a:cubicBezTo>
                  <a:close/>
                  <a:moveTo>
                    <a:pt x="65558" y="45817"/>
                  </a:moveTo>
                  <a:cubicBezTo>
                    <a:pt x="65932" y="45790"/>
                    <a:pt x="66292" y="45790"/>
                    <a:pt x="66666" y="45817"/>
                  </a:cubicBezTo>
                  <a:lnTo>
                    <a:pt x="66666" y="45817"/>
                  </a:lnTo>
                  <a:lnTo>
                    <a:pt x="66920" y="45817"/>
                  </a:lnTo>
                  <a:cubicBezTo>
                    <a:pt x="67520" y="45884"/>
                    <a:pt x="68121" y="45991"/>
                    <a:pt x="68708" y="46137"/>
                  </a:cubicBezTo>
                  <a:cubicBezTo>
                    <a:pt x="69055" y="46231"/>
                    <a:pt x="69376" y="46351"/>
                    <a:pt x="69683" y="46457"/>
                  </a:cubicBezTo>
                  <a:cubicBezTo>
                    <a:pt x="70310" y="46685"/>
                    <a:pt x="70724" y="47299"/>
                    <a:pt x="70697" y="47979"/>
                  </a:cubicBezTo>
                  <a:cubicBezTo>
                    <a:pt x="70697" y="48046"/>
                    <a:pt x="70697" y="48153"/>
                    <a:pt x="70697" y="48273"/>
                  </a:cubicBezTo>
                  <a:cubicBezTo>
                    <a:pt x="70617" y="48994"/>
                    <a:pt x="70497" y="50222"/>
                    <a:pt x="70497" y="50222"/>
                  </a:cubicBezTo>
                  <a:lnTo>
                    <a:pt x="70497" y="50342"/>
                  </a:lnTo>
                  <a:cubicBezTo>
                    <a:pt x="70510" y="50795"/>
                    <a:pt x="70777" y="51196"/>
                    <a:pt x="71191" y="51370"/>
                  </a:cubicBezTo>
                  <a:cubicBezTo>
                    <a:pt x="72419" y="51863"/>
                    <a:pt x="73594" y="52491"/>
                    <a:pt x="74688" y="53252"/>
                  </a:cubicBezTo>
                  <a:cubicBezTo>
                    <a:pt x="75075" y="53505"/>
                    <a:pt x="75556" y="53505"/>
                    <a:pt x="75943" y="53252"/>
                  </a:cubicBezTo>
                  <a:lnTo>
                    <a:pt x="76023" y="53185"/>
                  </a:lnTo>
                  <a:lnTo>
                    <a:pt x="77544" y="51943"/>
                  </a:lnTo>
                  <a:lnTo>
                    <a:pt x="77745" y="51783"/>
                  </a:lnTo>
                  <a:cubicBezTo>
                    <a:pt x="78292" y="51396"/>
                    <a:pt x="79013" y="51396"/>
                    <a:pt x="79560" y="51783"/>
                  </a:cubicBezTo>
                  <a:cubicBezTo>
                    <a:pt x="80361" y="52371"/>
                    <a:pt x="81082" y="53051"/>
                    <a:pt x="81722" y="53812"/>
                  </a:cubicBezTo>
                  <a:lnTo>
                    <a:pt x="81722" y="53812"/>
                  </a:lnTo>
                  <a:lnTo>
                    <a:pt x="81896" y="54012"/>
                  </a:lnTo>
                  <a:cubicBezTo>
                    <a:pt x="82270" y="54493"/>
                    <a:pt x="82603" y="54987"/>
                    <a:pt x="82910" y="55507"/>
                  </a:cubicBezTo>
                  <a:cubicBezTo>
                    <a:pt x="83084" y="55814"/>
                    <a:pt x="83257" y="56121"/>
                    <a:pt x="83404" y="56415"/>
                  </a:cubicBezTo>
                  <a:cubicBezTo>
                    <a:pt x="83671" y="57029"/>
                    <a:pt x="83524" y="57750"/>
                    <a:pt x="83017" y="58203"/>
                  </a:cubicBezTo>
                  <a:lnTo>
                    <a:pt x="82790" y="58390"/>
                  </a:lnTo>
                  <a:lnTo>
                    <a:pt x="81282" y="59645"/>
                  </a:lnTo>
                  <a:lnTo>
                    <a:pt x="81202" y="59645"/>
                  </a:lnTo>
                  <a:cubicBezTo>
                    <a:pt x="80881" y="59965"/>
                    <a:pt x="80788" y="60446"/>
                    <a:pt x="80961" y="60860"/>
                  </a:cubicBezTo>
                  <a:cubicBezTo>
                    <a:pt x="81482" y="62087"/>
                    <a:pt x="81869" y="63369"/>
                    <a:pt x="82109" y="64677"/>
                  </a:cubicBezTo>
                  <a:cubicBezTo>
                    <a:pt x="82189" y="65117"/>
                    <a:pt x="82523" y="65464"/>
                    <a:pt x="82963" y="65571"/>
                  </a:cubicBezTo>
                  <a:lnTo>
                    <a:pt x="83084" y="65571"/>
                  </a:lnTo>
                  <a:lnTo>
                    <a:pt x="85019" y="65771"/>
                  </a:lnTo>
                  <a:lnTo>
                    <a:pt x="85299" y="65771"/>
                  </a:lnTo>
                  <a:cubicBezTo>
                    <a:pt x="85993" y="65865"/>
                    <a:pt x="86541" y="66412"/>
                    <a:pt x="86634" y="67106"/>
                  </a:cubicBezTo>
                  <a:cubicBezTo>
                    <a:pt x="86781" y="68081"/>
                    <a:pt x="86821" y="69069"/>
                    <a:pt x="86728" y="70056"/>
                  </a:cubicBezTo>
                  <a:lnTo>
                    <a:pt x="86728" y="70056"/>
                  </a:lnTo>
                  <a:lnTo>
                    <a:pt x="86728" y="70310"/>
                  </a:lnTo>
                  <a:lnTo>
                    <a:pt x="86728" y="70310"/>
                  </a:lnTo>
                  <a:cubicBezTo>
                    <a:pt x="86661" y="70910"/>
                    <a:pt x="86541" y="71498"/>
                    <a:pt x="86394" y="72085"/>
                  </a:cubicBezTo>
                  <a:cubicBezTo>
                    <a:pt x="86300" y="72432"/>
                    <a:pt x="86194" y="72753"/>
                    <a:pt x="86087" y="73073"/>
                  </a:cubicBezTo>
                  <a:cubicBezTo>
                    <a:pt x="85847" y="73700"/>
                    <a:pt x="85233" y="74114"/>
                    <a:pt x="84552" y="74087"/>
                  </a:cubicBezTo>
                  <a:lnTo>
                    <a:pt x="84258" y="74087"/>
                  </a:lnTo>
                  <a:lnTo>
                    <a:pt x="82309" y="73887"/>
                  </a:lnTo>
                  <a:lnTo>
                    <a:pt x="82203" y="73887"/>
                  </a:lnTo>
                  <a:cubicBezTo>
                    <a:pt x="81749" y="73900"/>
                    <a:pt x="81348" y="74167"/>
                    <a:pt x="81175" y="74581"/>
                  </a:cubicBezTo>
                  <a:cubicBezTo>
                    <a:pt x="80681" y="75822"/>
                    <a:pt x="80054" y="76997"/>
                    <a:pt x="79293" y="78092"/>
                  </a:cubicBezTo>
                  <a:cubicBezTo>
                    <a:pt x="79039" y="78465"/>
                    <a:pt x="79039" y="78946"/>
                    <a:pt x="79293" y="79319"/>
                  </a:cubicBezTo>
                  <a:cubicBezTo>
                    <a:pt x="79293" y="79346"/>
                    <a:pt x="79293" y="79386"/>
                    <a:pt x="79293" y="79413"/>
                  </a:cubicBezTo>
                  <a:lnTo>
                    <a:pt x="80534" y="80934"/>
                  </a:lnTo>
                  <a:lnTo>
                    <a:pt x="80708" y="81135"/>
                  </a:lnTo>
                  <a:cubicBezTo>
                    <a:pt x="81108" y="81682"/>
                    <a:pt x="81108" y="82416"/>
                    <a:pt x="80708" y="82963"/>
                  </a:cubicBezTo>
                  <a:cubicBezTo>
                    <a:pt x="80120" y="83751"/>
                    <a:pt x="79426" y="84471"/>
                    <a:pt x="78666" y="85099"/>
                  </a:cubicBezTo>
                  <a:lnTo>
                    <a:pt x="78666" y="85099"/>
                  </a:lnTo>
                  <a:lnTo>
                    <a:pt x="78465" y="85259"/>
                  </a:lnTo>
                  <a:cubicBezTo>
                    <a:pt x="77998" y="85633"/>
                    <a:pt x="77491" y="85980"/>
                    <a:pt x="76970" y="86287"/>
                  </a:cubicBezTo>
                  <a:cubicBezTo>
                    <a:pt x="76677" y="86474"/>
                    <a:pt x="76370" y="86634"/>
                    <a:pt x="76063" y="86768"/>
                  </a:cubicBezTo>
                  <a:cubicBezTo>
                    <a:pt x="75449" y="87048"/>
                    <a:pt x="74728" y="86901"/>
                    <a:pt x="74274" y="86407"/>
                  </a:cubicBezTo>
                  <a:lnTo>
                    <a:pt x="74074" y="86167"/>
                  </a:lnTo>
                  <a:cubicBezTo>
                    <a:pt x="73794" y="85846"/>
                    <a:pt x="72833" y="84658"/>
                    <a:pt x="72833" y="84658"/>
                  </a:cubicBezTo>
                  <a:cubicBezTo>
                    <a:pt x="72819" y="84632"/>
                    <a:pt x="72779" y="84592"/>
                    <a:pt x="72753" y="84578"/>
                  </a:cubicBezTo>
                  <a:cubicBezTo>
                    <a:pt x="72432" y="84258"/>
                    <a:pt x="71952" y="84178"/>
                    <a:pt x="71538" y="84352"/>
                  </a:cubicBezTo>
                  <a:cubicBezTo>
                    <a:pt x="70323" y="84872"/>
                    <a:pt x="69042" y="85246"/>
                    <a:pt x="67734" y="85473"/>
                  </a:cubicBezTo>
                  <a:cubicBezTo>
                    <a:pt x="67293" y="85566"/>
                    <a:pt x="66946" y="85900"/>
                    <a:pt x="66840" y="86340"/>
                  </a:cubicBezTo>
                  <a:cubicBezTo>
                    <a:pt x="66840" y="86340"/>
                    <a:pt x="66840" y="86340"/>
                    <a:pt x="66840" y="86447"/>
                  </a:cubicBezTo>
                  <a:lnTo>
                    <a:pt x="66639" y="88396"/>
                  </a:lnTo>
                  <a:cubicBezTo>
                    <a:pt x="66653" y="88489"/>
                    <a:pt x="66653" y="88569"/>
                    <a:pt x="66639" y="88663"/>
                  </a:cubicBezTo>
                  <a:cubicBezTo>
                    <a:pt x="66559" y="89330"/>
                    <a:pt x="66052" y="89877"/>
                    <a:pt x="65385" y="89998"/>
                  </a:cubicBezTo>
                  <a:cubicBezTo>
                    <a:pt x="64397" y="90131"/>
                    <a:pt x="63409" y="90158"/>
                    <a:pt x="62421" y="90064"/>
                  </a:cubicBezTo>
                  <a:lnTo>
                    <a:pt x="62421" y="90064"/>
                  </a:lnTo>
                  <a:lnTo>
                    <a:pt x="62168" y="90064"/>
                  </a:lnTo>
                  <a:lnTo>
                    <a:pt x="62168" y="90064"/>
                  </a:lnTo>
                  <a:cubicBezTo>
                    <a:pt x="61567" y="89998"/>
                    <a:pt x="60980" y="89891"/>
                    <a:pt x="60393" y="89744"/>
                  </a:cubicBezTo>
                  <a:cubicBezTo>
                    <a:pt x="60059" y="89664"/>
                    <a:pt x="59725" y="89557"/>
                    <a:pt x="59405" y="89437"/>
                  </a:cubicBezTo>
                  <a:cubicBezTo>
                    <a:pt x="58778" y="89210"/>
                    <a:pt x="58364" y="88596"/>
                    <a:pt x="58404" y="87929"/>
                  </a:cubicBezTo>
                  <a:cubicBezTo>
                    <a:pt x="58391" y="87822"/>
                    <a:pt x="58391" y="87715"/>
                    <a:pt x="58404" y="87608"/>
                  </a:cubicBezTo>
                  <a:cubicBezTo>
                    <a:pt x="58404" y="86901"/>
                    <a:pt x="58604" y="85673"/>
                    <a:pt x="58604" y="85673"/>
                  </a:cubicBezTo>
                  <a:lnTo>
                    <a:pt x="58604" y="85539"/>
                  </a:lnTo>
                  <a:cubicBezTo>
                    <a:pt x="58578" y="85099"/>
                    <a:pt x="58310" y="84699"/>
                    <a:pt x="57897" y="84525"/>
                  </a:cubicBezTo>
                  <a:cubicBezTo>
                    <a:pt x="56655" y="84031"/>
                    <a:pt x="55481" y="83404"/>
                    <a:pt x="54400" y="82643"/>
                  </a:cubicBezTo>
                  <a:cubicBezTo>
                    <a:pt x="54026" y="82389"/>
                    <a:pt x="53532" y="82389"/>
                    <a:pt x="53158" y="82643"/>
                  </a:cubicBezTo>
                  <a:lnTo>
                    <a:pt x="53052" y="82643"/>
                  </a:lnTo>
                  <a:lnTo>
                    <a:pt x="51543" y="83871"/>
                  </a:lnTo>
                  <a:lnTo>
                    <a:pt x="51343" y="84045"/>
                  </a:lnTo>
                  <a:cubicBezTo>
                    <a:pt x="50796" y="84445"/>
                    <a:pt x="50062" y="84445"/>
                    <a:pt x="49514" y="84045"/>
                  </a:cubicBezTo>
                  <a:cubicBezTo>
                    <a:pt x="48727" y="83457"/>
                    <a:pt x="48006" y="82776"/>
                    <a:pt x="47379" y="82016"/>
                  </a:cubicBezTo>
                  <a:lnTo>
                    <a:pt x="47379" y="82016"/>
                  </a:lnTo>
                  <a:lnTo>
                    <a:pt x="47219" y="81815"/>
                  </a:lnTo>
                  <a:cubicBezTo>
                    <a:pt x="46845" y="81335"/>
                    <a:pt x="46498" y="80841"/>
                    <a:pt x="46191" y="80307"/>
                  </a:cubicBezTo>
                  <a:cubicBezTo>
                    <a:pt x="46004" y="80000"/>
                    <a:pt x="45857" y="79707"/>
                    <a:pt x="45710" y="79413"/>
                  </a:cubicBezTo>
                  <a:cubicBezTo>
                    <a:pt x="45430" y="78799"/>
                    <a:pt x="45577" y="78065"/>
                    <a:pt x="46071" y="77611"/>
                  </a:cubicBezTo>
                  <a:lnTo>
                    <a:pt x="46311" y="77424"/>
                  </a:lnTo>
                  <a:lnTo>
                    <a:pt x="47819" y="76183"/>
                  </a:lnTo>
                  <a:lnTo>
                    <a:pt x="47913" y="76102"/>
                  </a:lnTo>
                  <a:cubicBezTo>
                    <a:pt x="48233" y="75782"/>
                    <a:pt x="48313" y="75302"/>
                    <a:pt x="48140" y="74888"/>
                  </a:cubicBezTo>
                  <a:cubicBezTo>
                    <a:pt x="47619" y="73660"/>
                    <a:pt x="47232" y="72379"/>
                    <a:pt x="46992" y="71071"/>
                  </a:cubicBezTo>
                  <a:cubicBezTo>
                    <a:pt x="46912" y="70630"/>
                    <a:pt x="46578" y="70283"/>
                    <a:pt x="46137" y="70190"/>
                  </a:cubicBezTo>
                  <a:lnTo>
                    <a:pt x="46031" y="70190"/>
                  </a:lnTo>
                  <a:lnTo>
                    <a:pt x="44082" y="70003"/>
                  </a:lnTo>
                  <a:lnTo>
                    <a:pt x="43815" y="70003"/>
                  </a:lnTo>
                  <a:cubicBezTo>
                    <a:pt x="43134" y="69923"/>
                    <a:pt x="42600" y="69402"/>
                    <a:pt x="42480" y="68735"/>
                  </a:cubicBezTo>
                  <a:cubicBezTo>
                    <a:pt x="42333" y="67760"/>
                    <a:pt x="42307" y="66759"/>
                    <a:pt x="42400" y="65771"/>
                  </a:cubicBezTo>
                  <a:lnTo>
                    <a:pt x="42400" y="65771"/>
                  </a:lnTo>
                  <a:lnTo>
                    <a:pt x="42400" y="65518"/>
                  </a:lnTo>
                  <a:cubicBezTo>
                    <a:pt x="42480" y="64917"/>
                    <a:pt x="42587" y="64317"/>
                    <a:pt x="42734" y="63730"/>
                  </a:cubicBezTo>
                  <a:cubicBezTo>
                    <a:pt x="42827" y="63382"/>
                    <a:pt x="42934" y="63062"/>
                    <a:pt x="43041" y="62742"/>
                  </a:cubicBezTo>
                  <a:cubicBezTo>
                    <a:pt x="43281" y="62114"/>
                    <a:pt x="43895" y="61701"/>
                    <a:pt x="44576" y="61741"/>
                  </a:cubicBezTo>
                  <a:lnTo>
                    <a:pt x="44883" y="61741"/>
                  </a:lnTo>
                  <a:lnTo>
                    <a:pt x="46832" y="61927"/>
                  </a:lnTo>
                  <a:lnTo>
                    <a:pt x="46925" y="61927"/>
                  </a:lnTo>
                  <a:cubicBezTo>
                    <a:pt x="47379" y="61914"/>
                    <a:pt x="47779" y="61647"/>
                    <a:pt x="47953" y="61233"/>
                  </a:cubicBezTo>
                  <a:lnTo>
                    <a:pt x="47953" y="61233"/>
                  </a:lnTo>
                  <a:cubicBezTo>
                    <a:pt x="48447" y="59992"/>
                    <a:pt x="49087" y="58817"/>
                    <a:pt x="49848" y="57723"/>
                  </a:cubicBezTo>
                  <a:cubicBezTo>
                    <a:pt x="50088" y="57349"/>
                    <a:pt x="50088" y="56882"/>
                    <a:pt x="49848" y="56508"/>
                  </a:cubicBezTo>
                  <a:cubicBezTo>
                    <a:pt x="49848" y="56468"/>
                    <a:pt x="49848" y="56441"/>
                    <a:pt x="49848" y="56402"/>
                  </a:cubicBezTo>
                  <a:lnTo>
                    <a:pt x="48620" y="54880"/>
                  </a:lnTo>
                  <a:lnTo>
                    <a:pt x="48460" y="54680"/>
                  </a:lnTo>
                  <a:cubicBezTo>
                    <a:pt x="48060" y="54146"/>
                    <a:pt x="48060" y="53398"/>
                    <a:pt x="48460" y="52864"/>
                  </a:cubicBezTo>
                  <a:cubicBezTo>
                    <a:pt x="49047" y="52064"/>
                    <a:pt x="49741" y="51343"/>
                    <a:pt x="50502" y="50716"/>
                  </a:cubicBezTo>
                  <a:lnTo>
                    <a:pt x="50502" y="50716"/>
                  </a:lnTo>
                  <a:lnTo>
                    <a:pt x="50689" y="50555"/>
                  </a:lnTo>
                  <a:cubicBezTo>
                    <a:pt x="51170" y="50182"/>
                    <a:pt x="51663" y="49848"/>
                    <a:pt x="52184" y="49541"/>
                  </a:cubicBezTo>
                  <a:cubicBezTo>
                    <a:pt x="52478" y="49354"/>
                    <a:pt x="52785" y="49194"/>
                    <a:pt x="53105" y="49047"/>
                  </a:cubicBezTo>
                  <a:cubicBezTo>
                    <a:pt x="53719" y="48767"/>
                    <a:pt x="54440" y="48914"/>
                    <a:pt x="54880" y="49421"/>
                  </a:cubicBezTo>
                  <a:cubicBezTo>
                    <a:pt x="54880" y="49421"/>
                    <a:pt x="55014" y="49541"/>
                    <a:pt x="55094" y="49648"/>
                  </a:cubicBezTo>
                  <a:lnTo>
                    <a:pt x="56322" y="51169"/>
                  </a:lnTo>
                  <a:lnTo>
                    <a:pt x="56322" y="51249"/>
                  </a:lnTo>
                  <a:cubicBezTo>
                    <a:pt x="56655" y="51556"/>
                    <a:pt x="57136" y="51650"/>
                    <a:pt x="57563" y="51476"/>
                  </a:cubicBezTo>
                  <a:cubicBezTo>
                    <a:pt x="58778" y="50956"/>
                    <a:pt x="60059" y="50569"/>
                    <a:pt x="61367" y="50342"/>
                  </a:cubicBezTo>
                  <a:cubicBezTo>
                    <a:pt x="61808" y="50248"/>
                    <a:pt x="62155" y="49915"/>
                    <a:pt x="62248" y="49474"/>
                  </a:cubicBezTo>
                  <a:cubicBezTo>
                    <a:pt x="62248" y="49434"/>
                    <a:pt x="62248" y="49407"/>
                    <a:pt x="62248" y="49367"/>
                  </a:cubicBezTo>
                  <a:lnTo>
                    <a:pt x="62448" y="47432"/>
                  </a:lnTo>
                  <a:cubicBezTo>
                    <a:pt x="62448" y="47339"/>
                    <a:pt x="62448" y="47245"/>
                    <a:pt x="62448" y="47152"/>
                  </a:cubicBezTo>
                  <a:cubicBezTo>
                    <a:pt x="62542" y="46457"/>
                    <a:pt x="63089" y="45910"/>
                    <a:pt x="63783" y="45817"/>
                  </a:cubicBezTo>
                  <a:cubicBezTo>
                    <a:pt x="64384" y="45737"/>
                    <a:pt x="64998" y="45684"/>
                    <a:pt x="65612" y="45684"/>
                  </a:cubicBezTo>
                  <a:lnTo>
                    <a:pt x="65612" y="45684"/>
                  </a:lnTo>
                  <a:close/>
                  <a:moveTo>
                    <a:pt x="64490" y="58497"/>
                  </a:moveTo>
                  <a:lnTo>
                    <a:pt x="64170" y="58497"/>
                  </a:lnTo>
                  <a:cubicBezTo>
                    <a:pt x="58898" y="58697"/>
                    <a:pt x="54787" y="63115"/>
                    <a:pt x="54987" y="68388"/>
                  </a:cubicBezTo>
                  <a:cubicBezTo>
                    <a:pt x="55147" y="72712"/>
                    <a:pt x="58190" y="76396"/>
                    <a:pt x="62421" y="77344"/>
                  </a:cubicBezTo>
                  <a:cubicBezTo>
                    <a:pt x="62742" y="77411"/>
                    <a:pt x="63062" y="77464"/>
                    <a:pt x="63383" y="77504"/>
                  </a:cubicBezTo>
                  <a:lnTo>
                    <a:pt x="63609" y="77504"/>
                  </a:lnTo>
                  <a:cubicBezTo>
                    <a:pt x="68855" y="77998"/>
                    <a:pt x="73500" y="74140"/>
                    <a:pt x="73981" y="68895"/>
                  </a:cubicBezTo>
                  <a:cubicBezTo>
                    <a:pt x="74394" y="64397"/>
                    <a:pt x="71591" y="60219"/>
                    <a:pt x="67267" y="58898"/>
                  </a:cubicBezTo>
                  <a:lnTo>
                    <a:pt x="66573" y="58711"/>
                  </a:lnTo>
                  <a:cubicBezTo>
                    <a:pt x="65865" y="58564"/>
                    <a:pt x="65144" y="58484"/>
                    <a:pt x="64424" y="58497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16" name="Rectangle 77">
              <a:extLst>
                <a:ext uri="{FF2B5EF4-FFF2-40B4-BE49-F238E27FC236}">
                  <a16:creationId xmlns:a16="http://schemas.microsoft.com/office/drawing/2014/main" id="{4F396F02-C0A1-45E0-96CB-B3AFADF08718}"/>
                </a:ext>
              </a:extLst>
            </p:cNvPr>
            <p:cNvSpPr/>
            <p:nvPr/>
          </p:nvSpPr>
          <p:spPr>
            <a:xfrm>
              <a:off x="3396343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Var der noget, I </a:t>
              </a:r>
              <a:r>
                <a:rPr lang="da-DK" sz="1400" b="1" dirty="0"/>
                <a:t>undrede jer </a:t>
              </a:r>
              <a:r>
                <a:rPr lang="da-DK" sz="1400" dirty="0"/>
                <a:t>over?</a:t>
              </a:r>
            </a:p>
          </p:txBody>
        </p:sp>
        <p:cxnSp>
          <p:nvCxnSpPr>
            <p:cNvPr id="17" name="Straight Connector 91">
              <a:extLst>
                <a:ext uri="{FF2B5EF4-FFF2-40B4-BE49-F238E27FC236}">
                  <a16:creationId xmlns:a16="http://schemas.microsoft.com/office/drawing/2014/main" id="{AC3FA4A5-DC29-495D-A99B-53613060870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4">
              <a:extLst>
                <a:ext uri="{FF2B5EF4-FFF2-40B4-BE49-F238E27FC236}">
                  <a16:creationId xmlns:a16="http://schemas.microsoft.com/office/drawing/2014/main" id="{DE6B834B-FA2F-444F-9C03-AAAA21D9F45E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8E9B9222-F22E-47E4-BD7C-387B2D94154E}"/>
              </a:ext>
            </a:extLst>
          </p:cNvPr>
          <p:cNvGrpSpPr/>
          <p:nvPr/>
        </p:nvGrpSpPr>
        <p:grpSpPr>
          <a:xfrm>
            <a:off x="7499332" y="3085640"/>
            <a:ext cx="1339200" cy="1273776"/>
            <a:chOff x="5596676" y="1469669"/>
            <a:chExt cx="1339200" cy="1273776"/>
          </a:xfrm>
        </p:grpSpPr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FA47EA2D-B685-4DC9-AFD9-BC1405A36F36}"/>
                </a:ext>
              </a:extLst>
            </p:cNvPr>
            <p:cNvSpPr/>
            <p:nvPr/>
          </p:nvSpPr>
          <p:spPr>
            <a:xfrm>
              <a:off x="6136769" y="1469669"/>
              <a:ext cx="259014" cy="440711"/>
            </a:xfrm>
            <a:custGeom>
              <a:avLst/>
              <a:gdLst>
                <a:gd name="connsiteX0" fmla="*/ 46603 w 89428"/>
                <a:gd name="connsiteY0" fmla="*/ 141 h 152162"/>
                <a:gd name="connsiteX1" fmla="*/ 30386 w 89428"/>
                <a:gd name="connsiteY1" fmla="*/ 3024 h 152162"/>
                <a:gd name="connsiteX2" fmla="*/ 17452 w 89428"/>
                <a:gd name="connsiteY2" fmla="*/ 10165 h 152162"/>
                <a:gd name="connsiteX3" fmla="*/ 7415 w 89428"/>
                <a:gd name="connsiteY3" fmla="*/ 19295 h 152162"/>
                <a:gd name="connsiteX4" fmla="*/ 3757 w 89428"/>
                <a:gd name="connsiteY4" fmla="*/ 23766 h 152162"/>
                <a:gd name="connsiteX5" fmla="*/ 140 w 89428"/>
                <a:gd name="connsiteY5" fmla="*/ 33109 h 152162"/>
                <a:gd name="connsiteX6" fmla="*/ 14196 w 89428"/>
                <a:gd name="connsiteY6" fmla="*/ 47178 h 152162"/>
                <a:gd name="connsiteX7" fmla="*/ 25621 w 89428"/>
                <a:gd name="connsiteY7" fmla="*/ 41292 h 152162"/>
                <a:gd name="connsiteX8" fmla="*/ 34884 w 89428"/>
                <a:gd name="connsiteY8" fmla="*/ 33283 h 152162"/>
                <a:gd name="connsiteX9" fmla="*/ 46603 w 89428"/>
                <a:gd name="connsiteY9" fmla="*/ 29773 h 152162"/>
                <a:gd name="connsiteX10" fmla="*/ 51942 w 89428"/>
                <a:gd name="connsiteY10" fmla="*/ 30507 h 152162"/>
                <a:gd name="connsiteX11" fmla="*/ 55866 w 89428"/>
                <a:gd name="connsiteY11" fmla="*/ 32803 h 152162"/>
                <a:gd name="connsiteX12" fmla="*/ 59591 w 89428"/>
                <a:gd name="connsiteY12" fmla="*/ 38689 h 152162"/>
                <a:gd name="connsiteX13" fmla="*/ 58896 w 89428"/>
                <a:gd name="connsiteY13" fmla="*/ 44161 h 152162"/>
                <a:gd name="connsiteX14" fmla="*/ 55546 w 89428"/>
                <a:gd name="connsiteY14" fmla="*/ 49113 h 152162"/>
                <a:gd name="connsiteX15" fmla="*/ 51328 w 89428"/>
                <a:gd name="connsiteY15" fmla="*/ 53118 h 152162"/>
                <a:gd name="connsiteX16" fmla="*/ 47924 w 89428"/>
                <a:gd name="connsiteY16" fmla="*/ 55961 h 152162"/>
                <a:gd name="connsiteX17" fmla="*/ 31907 w 89428"/>
                <a:gd name="connsiteY17" fmla="*/ 72458 h 152162"/>
                <a:gd name="connsiteX18" fmla="*/ 26302 w 89428"/>
                <a:gd name="connsiteY18" fmla="*/ 95243 h 152162"/>
                <a:gd name="connsiteX19" fmla="*/ 40356 w 89428"/>
                <a:gd name="connsiteY19" fmla="*/ 109057 h 152162"/>
                <a:gd name="connsiteX20" fmla="*/ 54225 w 89428"/>
                <a:gd name="connsiteY20" fmla="*/ 97258 h 152162"/>
                <a:gd name="connsiteX21" fmla="*/ 55560 w 89428"/>
                <a:gd name="connsiteY21" fmla="*/ 90384 h 152162"/>
                <a:gd name="connsiteX22" fmla="*/ 63181 w 89428"/>
                <a:gd name="connsiteY22" fmla="*/ 79439 h 152162"/>
                <a:gd name="connsiteX23" fmla="*/ 71309 w 89428"/>
                <a:gd name="connsiteY23" fmla="*/ 72432 h 152162"/>
                <a:gd name="connsiteX24" fmla="*/ 78170 w 89428"/>
                <a:gd name="connsiteY24" fmla="*/ 66492 h 152162"/>
                <a:gd name="connsiteX25" fmla="*/ 85324 w 89428"/>
                <a:gd name="connsiteY25" fmla="*/ 57295 h 152162"/>
                <a:gd name="connsiteX26" fmla="*/ 89823 w 89428"/>
                <a:gd name="connsiteY26" fmla="*/ 44869 h 152162"/>
                <a:gd name="connsiteX27" fmla="*/ 88916 w 89428"/>
                <a:gd name="connsiteY27" fmla="*/ 28852 h 152162"/>
                <a:gd name="connsiteX28" fmla="*/ 82976 w 89428"/>
                <a:gd name="connsiteY28" fmla="*/ 16692 h 152162"/>
                <a:gd name="connsiteX29" fmla="*/ 73205 w 89428"/>
                <a:gd name="connsiteY29" fmla="*/ 7656 h 152162"/>
                <a:gd name="connsiteX30" fmla="*/ 60712 w 89428"/>
                <a:gd name="connsiteY30" fmla="*/ 2023 h 152162"/>
                <a:gd name="connsiteX31" fmla="*/ 46603 w 89428"/>
                <a:gd name="connsiteY31" fmla="*/ 141 h 152162"/>
                <a:gd name="connsiteX32" fmla="*/ 40424 w 89428"/>
                <a:gd name="connsiteY32" fmla="*/ 118321 h 152162"/>
                <a:gd name="connsiteX33" fmla="*/ 23459 w 89428"/>
                <a:gd name="connsiteY33" fmla="*/ 135259 h 152162"/>
                <a:gd name="connsiteX34" fmla="*/ 40397 w 89428"/>
                <a:gd name="connsiteY34" fmla="*/ 152224 h 152162"/>
                <a:gd name="connsiteX35" fmla="*/ 57362 w 89428"/>
                <a:gd name="connsiteY35" fmla="*/ 135285 h 152162"/>
                <a:gd name="connsiteX36" fmla="*/ 57362 w 89428"/>
                <a:gd name="connsiteY36" fmla="*/ 135272 h 152162"/>
                <a:gd name="connsiteX37" fmla="*/ 40424 w 89428"/>
                <a:gd name="connsiteY37" fmla="*/ 11832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9428" h="152162">
                  <a:moveTo>
                    <a:pt x="46603" y="141"/>
                  </a:moveTo>
                  <a:cubicBezTo>
                    <a:pt x="41064" y="124"/>
                    <a:pt x="35578" y="1099"/>
                    <a:pt x="30386" y="3024"/>
                  </a:cubicBezTo>
                  <a:cubicBezTo>
                    <a:pt x="25754" y="4767"/>
                    <a:pt x="21390" y="7172"/>
                    <a:pt x="17452" y="10165"/>
                  </a:cubicBezTo>
                  <a:cubicBezTo>
                    <a:pt x="13795" y="12855"/>
                    <a:pt x="10431" y="15914"/>
                    <a:pt x="7415" y="19295"/>
                  </a:cubicBezTo>
                  <a:cubicBezTo>
                    <a:pt x="6080" y="20843"/>
                    <a:pt x="4919" y="22391"/>
                    <a:pt x="3757" y="23766"/>
                  </a:cubicBezTo>
                  <a:cubicBezTo>
                    <a:pt x="1489" y="26356"/>
                    <a:pt x="207" y="29666"/>
                    <a:pt x="140" y="33109"/>
                  </a:cubicBezTo>
                  <a:cubicBezTo>
                    <a:pt x="140" y="40874"/>
                    <a:pt x="6427" y="47170"/>
                    <a:pt x="14196" y="47178"/>
                  </a:cubicBezTo>
                  <a:cubicBezTo>
                    <a:pt x="18707" y="47075"/>
                    <a:pt x="22924" y="44905"/>
                    <a:pt x="25621" y="41292"/>
                  </a:cubicBezTo>
                  <a:cubicBezTo>
                    <a:pt x="28211" y="38091"/>
                    <a:pt x="31347" y="35379"/>
                    <a:pt x="34884" y="33283"/>
                  </a:cubicBezTo>
                  <a:cubicBezTo>
                    <a:pt x="38395" y="31049"/>
                    <a:pt x="42452" y="29833"/>
                    <a:pt x="46603" y="29773"/>
                  </a:cubicBezTo>
                  <a:cubicBezTo>
                    <a:pt x="48405" y="29743"/>
                    <a:pt x="50207" y="29991"/>
                    <a:pt x="51942" y="30507"/>
                  </a:cubicBezTo>
                  <a:cubicBezTo>
                    <a:pt x="53424" y="30941"/>
                    <a:pt x="54759" y="31728"/>
                    <a:pt x="55866" y="32803"/>
                  </a:cubicBezTo>
                  <a:cubicBezTo>
                    <a:pt x="57615" y="34388"/>
                    <a:pt x="58910" y="36424"/>
                    <a:pt x="59591" y="38689"/>
                  </a:cubicBezTo>
                  <a:cubicBezTo>
                    <a:pt x="60017" y="40537"/>
                    <a:pt x="59764" y="42477"/>
                    <a:pt x="58896" y="44161"/>
                  </a:cubicBezTo>
                  <a:cubicBezTo>
                    <a:pt x="58015" y="45961"/>
                    <a:pt x="56894" y="47628"/>
                    <a:pt x="55546" y="49113"/>
                  </a:cubicBezTo>
                  <a:cubicBezTo>
                    <a:pt x="54251" y="50566"/>
                    <a:pt x="52850" y="51906"/>
                    <a:pt x="51328" y="53118"/>
                  </a:cubicBezTo>
                  <a:lnTo>
                    <a:pt x="47924" y="55961"/>
                  </a:lnTo>
                  <a:cubicBezTo>
                    <a:pt x="41051" y="61633"/>
                    <a:pt x="35271" y="67039"/>
                    <a:pt x="31907" y="72458"/>
                  </a:cubicBezTo>
                  <a:cubicBezTo>
                    <a:pt x="28544" y="77877"/>
                    <a:pt x="26328" y="88903"/>
                    <a:pt x="26302" y="95243"/>
                  </a:cubicBezTo>
                  <a:cubicBezTo>
                    <a:pt x="26382" y="102932"/>
                    <a:pt x="32669" y="109109"/>
                    <a:pt x="40356" y="109057"/>
                  </a:cubicBezTo>
                  <a:cubicBezTo>
                    <a:pt x="47351" y="109057"/>
                    <a:pt x="52770" y="103879"/>
                    <a:pt x="54225" y="97258"/>
                  </a:cubicBezTo>
                  <a:cubicBezTo>
                    <a:pt x="54612" y="95470"/>
                    <a:pt x="54892" y="92960"/>
                    <a:pt x="55560" y="90384"/>
                  </a:cubicBezTo>
                  <a:cubicBezTo>
                    <a:pt x="57388" y="83790"/>
                    <a:pt x="60725" y="81908"/>
                    <a:pt x="63181" y="79439"/>
                  </a:cubicBezTo>
                  <a:cubicBezTo>
                    <a:pt x="65704" y="76895"/>
                    <a:pt x="68427" y="74551"/>
                    <a:pt x="71309" y="72432"/>
                  </a:cubicBezTo>
                  <a:cubicBezTo>
                    <a:pt x="73739" y="70628"/>
                    <a:pt x="76035" y="68642"/>
                    <a:pt x="78170" y="66492"/>
                  </a:cubicBezTo>
                  <a:cubicBezTo>
                    <a:pt x="80934" y="63744"/>
                    <a:pt x="83336" y="60654"/>
                    <a:pt x="85324" y="57295"/>
                  </a:cubicBezTo>
                  <a:cubicBezTo>
                    <a:pt x="87567" y="53465"/>
                    <a:pt x="89102" y="49252"/>
                    <a:pt x="89823" y="44869"/>
                  </a:cubicBezTo>
                  <a:cubicBezTo>
                    <a:pt x="90624" y="39524"/>
                    <a:pt x="90317" y="34071"/>
                    <a:pt x="88916" y="28852"/>
                  </a:cubicBezTo>
                  <a:cubicBezTo>
                    <a:pt x="87740" y="24454"/>
                    <a:pt x="85725" y="20325"/>
                    <a:pt x="82976" y="16692"/>
                  </a:cubicBezTo>
                  <a:cubicBezTo>
                    <a:pt x="80266" y="13132"/>
                    <a:pt x="76969" y="10074"/>
                    <a:pt x="73205" y="7656"/>
                  </a:cubicBezTo>
                  <a:cubicBezTo>
                    <a:pt x="69348" y="5165"/>
                    <a:pt x="65130" y="3267"/>
                    <a:pt x="60712" y="2023"/>
                  </a:cubicBezTo>
                  <a:cubicBezTo>
                    <a:pt x="56120" y="750"/>
                    <a:pt x="51368" y="116"/>
                    <a:pt x="46603" y="141"/>
                  </a:cubicBezTo>
                  <a:close/>
                  <a:moveTo>
                    <a:pt x="40424" y="118321"/>
                  </a:moveTo>
                  <a:cubicBezTo>
                    <a:pt x="31067" y="118314"/>
                    <a:pt x="23472" y="125897"/>
                    <a:pt x="23459" y="135259"/>
                  </a:cubicBezTo>
                  <a:cubicBezTo>
                    <a:pt x="23445" y="144621"/>
                    <a:pt x="31040" y="152216"/>
                    <a:pt x="40397" y="152224"/>
                  </a:cubicBezTo>
                  <a:cubicBezTo>
                    <a:pt x="49753" y="152232"/>
                    <a:pt x="57348" y="144647"/>
                    <a:pt x="57362" y="135285"/>
                  </a:cubicBezTo>
                  <a:cubicBezTo>
                    <a:pt x="57362" y="135281"/>
                    <a:pt x="57362" y="135276"/>
                    <a:pt x="57362" y="135272"/>
                  </a:cubicBezTo>
                  <a:cubicBezTo>
                    <a:pt x="57362" y="125915"/>
                    <a:pt x="49780" y="118329"/>
                    <a:pt x="40424" y="118321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CC106700-AF05-4E3E-9404-565D1AA8EA46}"/>
                </a:ext>
              </a:extLst>
            </p:cNvPr>
            <p:cNvSpPr/>
            <p:nvPr/>
          </p:nvSpPr>
          <p:spPr>
            <a:xfrm>
              <a:off x="5596676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Har I nogen </a:t>
              </a:r>
              <a:r>
                <a:rPr lang="da-DK" sz="1400" b="1" dirty="0"/>
                <a:t>spørgsmål</a:t>
              </a:r>
              <a:r>
                <a:rPr lang="da-DK" sz="1400" dirty="0"/>
                <a:t> til opgaven?</a:t>
              </a:r>
            </a:p>
          </p:txBody>
        </p:sp>
        <p:cxnSp>
          <p:nvCxnSpPr>
            <p:cNvPr id="22" name="Straight Connector 92">
              <a:extLst>
                <a:ext uri="{FF2B5EF4-FFF2-40B4-BE49-F238E27FC236}">
                  <a16:creationId xmlns:a16="http://schemas.microsoft.com/office/drawing/2014/main" id="{A6167FA2-1B6E-4346-9FA5-8EB2F7575F5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A77B7C2D-4E88-4A4F-831A-74728BCB9047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452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81B45-FACC-4E11-BB0D-E5F6D44B9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Frokostpause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181D59-23B5-4FF8-84FB-7F270073F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er tilbage 12.45</a:t>
            </a:r>
          </a:p>
        </p:txBody>
      </p:sp>
    </p:spTree>
    <p:extLst>
      <p:ext uri="{BB962C8B-B14F-4D97-AF65-F5344CB8AC3E}">
        <p14:creationId xmlns:p14="http://schemas.microsoft.com/office/powerpoint/2010/main" val="2418743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87AA8-2FA9-437A-9E94-672EEA012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0" y="1246545"/>
            <a:ext cx="9143999" cy="1411341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Lektion 5:</a:t>
            </a:r>
            <a:br>
              <a:rPr lang="da-DK" sz="4400" dirty="0"/>
            </a:br>
            <a:r>
              <a:rPr lang="da-DK" sz="4400" dirty="0"/>
              <a:t>Opgaver om personligt tillæg og supplement til brøkpension</a:t>
            </a:r>
            <a:endParaRPr lang="da-DK" sz="4200" dirty="0"/>
          </a:p>
        </p:txBody>
      </p:sp>
    </p:spTree>
    <p:extLst>
      <p:ext uri="{BB962C8B-B14F-4D97-AF65-F5344CB8AC3E}">
        <p14:creationId xmlns:p14="http://schemas.microsoft.com/office/powerpoint/2010/main" val="40505065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29123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Bevilling af personligt tillæg</a:t>
            </a:r>
          </a:p>
          <a:p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Supplerende hjælp til brøkpension efter pensionsloven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Supplement til brøkpension efter aktivlovens §27A efter 2003.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92151"/>
            <a:ext cx="5236261" cy="393600"/>
          </a:xfrm>
        </p:spPr>
        <p:txBody>
          <a:bodyPr>
            <a:noAutofit/>
          </a:bodyPr>
          <a:lstStyle/>
          <a:p>
            <a:r>
              <a:rPr lang="da-DK" sz="2400" dirty="0"/>
              <a:t>Lektion 5: Opgaver om personligt tillæg og supplement til brøkpension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10B7BD5-944E-4F5C-A72B-82A383D71D20}"/>
              </a:ext>
            </a:extLst>
          </p:cNvPr>
          <p:cNvGrpSpPr/>
          <p:nvPr/>
        </p:nvGrpSpPr>
        <p:grpSpPr>
          <a:xfrm>
            <a:off x="6363418" y="234723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5" name="Flowchart: Connector 30">
              <a:extLst>
                <a:ext uri="{FF2B5EF4-FFF2-40B4-BE49-F238E27FC236}">
                  <a16:creationId xmlns:a16="http://schemas.microsoft.com/office/drawing/2014/main" id="{51CE8771-D5D6-4FA9-A974-5AF72540FDAF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Text Box 227">
              <a:extLst>
                <a:ext uri="{FF2B5EF4-FFF2-40B4-BE49-F238E27FC236}">
                  <a16:creationId xmlns:a16="http://schemas.microsoft.com/office/drawing/2014/main" id="{FF911A6B-A985-44D1-A4A3-29C90BC3984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CD25CE0-5E33-4D0D-B832-45255D7EA864}"/>
              </a:ext>
            </a:extLst>
          </p:cNvPr>
          <p:cNvSpPr txBox="1"/>
          <p:nvPr/>
        </p:nvSpPr>
        <p:spPr>
          <a:xfrm>
            <a:off x="7019935" y="223335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hvordan jeg kan bevillige et personligt tillæg til en borger</a:t>
            </a:r>
          </a:p>
          <a:p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7D22766B-C908-46C3-A30C-15962C6C9899}"/>
              </a:ext>
            </a:extLst>
          </p:cNvPr>
          <p:cNvGrpSpPr/>
          <p:nvPr/>
        </p:nvGrpSpPr>
        <p:grpSpPr>
          <a:xfrm>
            <a:off x="6363418" y="3601016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1" name="Flowchart: Connector 30">
              <a:extLst>
                <a:ext uri="{FF2B5EF4-FFF2-40B4-BE49-F238E27FC236}">
                  <a16:creationId xmlns:a16="http://schemas.microsoft.com/office/drawing/2014/main" id="{441DE5C4-F103-4D7F-949F-CBB5DD2B5F97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ext Box 227">
              <a:extLst>
                <a:ext uri="{FF2B5EF4-FFF2-40B4-BE49-F238E27FC236}">
                  <a16:creationId xmlns:a16="http://schemas.microsoft.com/office/drawing/2014/main" id="{221A7CF1-A5F8-4AE6-92DA-E003748481CD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ECFE06C2-7480-4EB5-A4C9-0BF86673E4E9}"/>
              </a:ext>
            </a:extLst>
          </p:cNvPr>
          <p:cNvSpPr txBox="1"/>
          <p:nvPr/>
        </p:nvSpPr>
        <p:spPr>
          <a:xfrm>
            <a:off x="7019935" y="3377454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hvordan jeg bevilliger en borger supplerende hjælp til brøkpension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1C3C7C26-F2A5-45B8-9E16-45E1DD2692C9}"/>
              </a:ext>
            </a:extLst>
          </p:cNvPr>
          <p:cNvGrpSpPr/>
          <p:nvPr/>
        </p:nvGrpSpPr>
        <p:grpSpPr>
          <a:xfrm>
            <a:off x="6363418" y="5092029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5" name="Flowchart: Connector 30">
              <a:extLst>
                <a:ext uri="{FF2B5EF4-FFF2-40B4-BE49-F238E27FC236}">
                  <a16:creationId xmlns:a16="http://schemas.microsoft.com/office/drawing/2014/main" id="{7066B34F-3873-404B-9E94-E0F77B31593A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Text Box 227">
              <a:extLst>
                <a:ext uri="{FF2B5EF4-FFF2-40B4-BE49-F238E27FC236}">
                  <a16:creationId xmlns:a16="http://schemas.microsoft.com/office/drawing/2014/main" id="{F52C4DDA-BBD3-401F-B7DE-36054F578E92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AEC8FB-7CDF-4BBD-A7AD-5BC7B31EF981}"/>
              </a:ext>
            </a:extLst>
          </p:cNvPr>
          <p:cNvSpPr txBox="1"/>
          <p:nvPr/>
        </p:nvSpPr>
        <p:spPr>
          <a:xfrm>
            <a:off x="7019935" y="4886260"/>
            <a:ext cx="411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Jeg ved, hvordan jeg bevilliger en borger supplement til brøkpension</a:t>
            </a:r>
          </a:p>
        </p:txBody>
      </p:sp>
    </p:spTree>
    <p:extLst>
      <p:ext uri="{BB962C8B-B14F-4D97-AF65-F5344CB8AC3E}">
        <p14:creationId xmlns:p14="http://schemas.microsoft.com/office/powerpoint/2010/main" val="13472186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04FB-4FF1-4A56-A024-3F3BBD11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Personligt tillæg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9555C-F479-4C41-A68E-DE4150102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438" y="1397184"/>
            <a:ext cx="10752667" cy="4768665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7" name="Tekstfelt 10">
            <a:extLst>
              <a:ext uri="{FF2B5EF4-FFF2-40B4-BE49-F238E27FC236}">
                <a16:creationId xmlns:a16="http://schemas.microsoft.com/office/drawing/2014/main" id="{9A6A91C6-D716-44AF-A4A2-9917A51E0679}"/>
              </a:ext>
            </a:extLst>
          </p:cNvPr>
          <p:cNvSpPr txBox="1"/>
          <p:nvPr/>
        </p:nvSpPr>
        <p:spPr>
          <a:xfrm>
            <a:off x="6254443" y="1375414"/>
            <a:ext cx="4070167" cy="452230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kstfelt 11">
            <a:extLst>
              <a:ext uri="{FF2B5EF4-FFF2-40B4-BE49-F238E27FC236}">
                <a16:creationId xmlns:a16="http://schemas.microsoft.com/office/drawing/2014/main" id="{4FD80900-2E96-4D37-9BC0-02970140629A}"/>
              </a:ext>
            </a:extLst>
          </p:cNvPr>
          <p:cNvSpPr txBox="1"/>
          <p:nvPr/>
        </p:nvSpPr>
        <p:spPr>
          <a:xfrm>
            <a:off x="6398902" y="1668349"/>
            <a:ext cx="378124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Personligt tillæg er en sagstype, der kan indeholde en eller flere ydelser. I kan oprette sagen og ydelserne samtidigt.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Tillægget kan udbetales som engangsbeløb eller som månedligt beløb.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Tillægget kan være tilbagebetalingspligtigt.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E8213C-A3BD-477F-BF20-EE178034AAF3}"/>
              </a:ext>
            </a:extLst>
          </p:cNvPr>
          <p:cNvGrpSpPr/>
          <p:nvPr/>
        </p:nvGrpSpPr>
        <p:grpSpPr>
          <a:xfrm>
            <a:off x="1328371" y="2265414"/>
            <a:ext cx="2793745" cy="2327171"/>
            <a:chOff x="1728421" y="2265414"/>
            <a:chExt cx="2793745" cy="2327171"/>
          </a:xfrm>
        </p:grpSpPr>
        <p:pic>
          <p:nvPicPr>
            <p:cNvPr id="19" name="Grafik 8" descr="Bruger kontur">
              <a:extLst>
                <a:ext uri="{FF2B5EF4-FFF2-40B4-BE49-F238E27FC236}">
                  <a16:creationId xmlns:a16="http://schemas.microsoft.com/office/drawing/2014/main" id="{C57C655D-4480-437F-8995-210E46FC6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28421" y="2265414"/>
              <a:ext cx="2327171" cy="2327171"/>
            </a:xfrm>
            <a:prstGeom prst="rect">
              <a:avLst/>
            </a:prstGeom>
          </p:spPr>
        </p:pic>
        <p:pic>
          <p:nvPicPr>
            <p:cNvPr id="20" name="Grafik 12" descr="Skat med massiv udfyldning">
              <a:extLst>
                <a:ext uri="{FF2B5EF4-FFF2-40B4-BE49-F238E27FC236}">
                  <a16:creationId xmlns:a16="http://schemas.microsoft.com/office/drawing/2014/main" id="{93DCECB6-8923-40DD-A845-EA3341584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30775" y="2718671"/>
              <a:ext cx="1391391" cy="139139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AB8ADA-22DF-4631-8659-6B4F41F6E1C9}"/>
                </a:ext>
              </a:extLst>
            </p:cNvPr>
            <p:cNvSpPr/>
            <p:nvPr/>
          </p:nvSpPr>
          <p:spPr>
            <a:xfrm>
              <a:off x="3566160" y="3326130"/>
              <a:ext cx="489432" cy="514350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995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Line arrow: Clockwise curve with solid fill">
            <a:extLst>
              <a:ext uri="{FF2B5EF4-FFF2-40B4-BE49-F238E27FC236}">
                <a16:creationId xmlns:a16="http://schemas.microsoft.com/office/drawing/2014/main" id="{63415AFA-A78C-4A11-8D07-FE0FED87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56492">
            <a:off x="6286365" y="1438878"/>
            <a:ext cx="1025027" cy="1087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D926A-349D-44EF-B143-2665236D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Supplement og supplerende hjælp til brøkpension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D1ACA2-8E3F-44CD-9A43-ED4086593161}"/>
              </a:ext>
            </a:extLst>
          </p:cNvPr>
          <p:cNvGrpSpPr/>
          <p:nvPr/>
        </p:nvGrpSpPr>
        <p:grpSpPr>
          <a:xfrm>
            <a:off x="1288510" y="2395421"/>
            <a:ext cx="3600000" cy="3600000"/>
            <a:chOff x="1170959" y="1934308"/>
            <a:chExt cx="3041118" cy="4095744"/>
          </a:xfrm>
        </p:grpSpPr>
        <p:sp>
          <p:nvSpPr>
            <p:cNvPr id="6" name="Tekstfelt 3">
              <a:extLst>
                <a:ext uri="{FF2B5EF4-FFF2-40B4-BE49-F238E27FC236}">
                  <a16:creationId xmlns:a16="http://schemas.microsoft.com/office/drawing/2014/main" id="{346A18B6-CED7-43A7-8874-5120E6C52AB0}"/>
                </a:ext>
              </a:extLst>
            </p:cNvPr>
            <p:cNvSpPr txBox="1"/>
            <p:nvPr/>
          </p:nvSpPr>
          <p:spPr>
            <a:xfrm>
              <a:off x="1170959" y="1934308"/>
              <a:ext cx="3041118" cy="4095744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da-DK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Tekstfelt 4">
              <a:extLst>
                <a:ext uri="{FF2B5EF4-FFF2-40B4-BE49-F238E27FC236}">
                  <a16:creationId xmlns:a16="http://schemas.microsoft.com/office/drawing/2014/main" id="{5C865545-17F5-4B2A-8BA3-DB2C159FF0A8}"/>
                </a:ext>
              </a:extLst>
            </p:cNvPr>
            <p:cNvSpPr txBox="1"/>
            <p:nvPr/>
          </p:nvSpPr>
          <p:spPr>
            <a:xfrm>
              <a:off x="1170959" y="2019071"/>
              <a:ext cx="3041118" cy="2206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Supplerende hjælp – personligt tillæg</a:t>
              </a:r>
            </a:p>
            <a:p>
              <a:pPr algn="ctr"/>
              <a:endParaRPr lang="da-DK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KP basis håndterer udbetalingen af disse ydelser. </a:t>
              </a:r>
              <a:endParaRPr lang="da-DK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endParaRPr lang="da-DK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D349F5-6367-4726-A8E6-CBEE84562988}"/>
              </a:ext>
            </a:extLst>
          </p:cNvPr>
          <p:cNvGrpSpPr/>
          <p:nvPr/>
        </p:nvGrpSpPr>
        <p:grpSpPr>
          <a:xfrm>
            <a:off x="6652897" y="2395421"/>
            <a:ext cx="3600000" cy="3600000"/>
            <a:chOff x="1170959" y="1934308"/>
            <a:chExt cx="3041118" cy="4095744"/>
          </a:xfrm>
        </p:grpSpPr>
        <p:sp>
          <p:nvSpPr>
            <p:cNvPr id="22" name="Tekstfelt 3">
              <a:extLst>
                <a:ext uri="{FF2B5EF4-FFF2-40B4-BE49-F238E27FC236}">
                  <a16:creationId xmlns:a16="http://schemas.microsoft.com/office/drawing/2014/main" id="{27C98E05-4BCB-442A-9EFC-D85E00AEAD4E}"/>
                </a:ext>
              </a:extLst>
            </p:cNvPr>
            <p:cNvSpPr txBox="1"/>
            <p:nvPr/>
          </p:nvSpPr>
          <p:spPr>
            <a:xfrm>
              <a:off x="1170959" y="1934308"/>
              <a:ext cx="3041118" cy="4095744"/>
            </a:xfrm>
            <a:prstGeom prst="rect">
              <a:avLst/>
            </a:prstGeom>
            <a:solidFill>
              <a:srgbClr val="005776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endParaRPr lang="da-DK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Tekstfelt 4">
              <a:extLst>
                <a:ext uri="{FF2B5EF4-FFF2-40B4-BE49-F238E27FC236}">
                  <a16:creationId xmlns:a16="http://schemas.microsoft.com/office/drawing/2014/main" id="{E992AB4A-D708-4B01-B0D9-C56318CFE678}"/>
                </a:ext>
              </a:extLst>
            </p:cNvPr>
            <p:cNvSpPr txBox="1"/>
            <p:nvPr/>
          </p:nvSpPr>
          <p:spPr>
            <a:xfrm>
              <a:off x="1170959" y="2019071"/>
              <a:ext cx="3041118" cy="26962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Supplement til brøkpension</a:t>
              </a:r>
            </a:p>
            <a:p>
              <a:pPr algn="ctr"/>
              <a:endParaRPr lang="da-DK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 KP basis har vi sager til håndtering af disse, og der kan oprettes opfølgningsopgaver.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a-DK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Kommunernes ydelsessystem (KY) håndterer disse ydelser, hvorfor de ikke kan tilkendes i KP basis</a:t>
              </a:r>
            </a:p>
          </p:txBody>
        </p:sp>
      </p:grp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D2EBA7F5-F327-45E0-9596-32AE6DA15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662494">
            <a:off x="4165614" y="1418331"/>
            <a:ext cx="914400" cy="1128583"/>
          </a:xfrm>
          <a:prstGeom prst="rect">
            <a:avLst/>
          </a:prstGeom>
        </p:spPr>
      </p:pic>
      <p:pic>
        <p:nvPicPr>
          <p:cNvPr id="27" name="Graphic 26" descr="Daily calendar outline">
            <a:extLst>
              <a:ext uri="{FF2B5EF4-FFF2-40B4-BE49-F238E27FC236}">
                <a16:creationId xmlns:a16="http://schemas.microsoft.com/office/drawing/2014/main" id="{095CF83F-36B9-46A6-AAA6-F8906CE94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0665" y="1075155"/>
            <a:ext cx="1320266" cy="132026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D08468-8DA5-4E4B-A500-19207EB761EE}"/>
              </a:ext>
            </a:extLst>
          </p:cNvPr>
          <p:cNvSpPr txBox="1"/>
          <p:nvPr/>
        </p:nvSpPr>
        <p:spPr>
          <a:xfrm>
            <a:off x="4074450" y="1491078"/>
            <a:ext cx="409029" cy="3071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2800" dirty="0">
                <a:solidFill>
                  <a:srgbClr val="005776"/>
                </a:solidFill>
              </a:rPr>
              <a:t>Før</a:t>
            </a:r>
            <a:endParaRPr lang="da-DK" sz="1600" dirty="0">
              <a:solidFill>
                <a:srgbClr val="00577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BBF4F0-2F74-46EB-99D0-E21F7DCA4CBB}"/>
              </a:ext>
            </a:extLst>
          </p:cNvPr>
          <p:cNvSpPr txBox="1"/>
          <p:nvPr/>
        </p:nvSpPr>
        <p:spPr>
          <a:xfrm>
            <a:off x="6849429" y="1491077"/>
            <a:ext cx="409029" cy="3071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2800" dirty="0">
                <a:solidFill>
                  <a:srgbClr val="005776"/>
                </a:solidFill>
              </a:rPr>
              <a:t>Efter</a:t>
            </a:r>
            <a:endParaRPr lang="da-DK" sz="1600" dirty="0">
              <a:solidFill>
                <a:srgbClr val="00577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D575EC-6746-41B1-8B97-0C6B2AE59A8C}"/>
              </a:ext>
            </a:extLst>
          </p:cNvPr>
          <p:cNvSpPr txBox="1"/>
          <p:nvPr/>
        </p:nvSpPr>
        <p:spPr>
          <a:xfrm>
            <a:off x="5349468" y="2203536"/>
            <a:ext cx="759751" cy="478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2800" dirty="0">
                <a:solidFill>
                  <a:srgbClr val="005776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6257136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DEB6-EF95-4F04-8B5E-33ED6D5F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Opgaver</a:t>
            </a:r>
          </a:p>
        </p:txBody>
      </p: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B029D122-4C78-4AA2-A401-236E3B61A84D}"/>
              </a:ext>
            </a:extLst>
          </p:cNvPr>
          <p:cNvCxnSpPr>
            <a:cxnSpLocks/>
          </p:cNvCxnSpPr>
          <p:nvPr/>
        </p:nvCxnSpPr>
        <p:spPr>
          <a:xfrm flipV="1">
            <a:off x="4967410" y="2322626"/>
            <a:ext cx="1431492" cy="632605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kstfelt 10">
            <a:extLst>
              <a:ext uri="{FF2B5EF4-FFF2-40B4-BE49-F238E27FC236}">
                <a16:creationId xmlns:a16="http://schemas.microsoft.com/office/drawing/2014/main" id="{4A0CF3A7-781A-4BE0-8999-F1655EF0B6FF}"/>
              </a:ext>
            </a:extLst>
          </p:cNvPr>
          <p:cNvSpPr txBox="1"/>
          <p:nvPr/>
        </p:nvSpPr>
        <p:spPr>
          <a:xfrm>
            <a:off x="6254443" y="1375414"/>
            <a:ext cx="4070167" cy="4522305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endParaRPr lang="da-DK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felt 11">
            <a:extLst>
              <a:ext uri="{FF2B5EF4-FFF2-40B4-BE49-F238E27FC236}">
                <a16:creationId xmlns:a16="http://schemas.microsoft.com/office/drawing/2014/main" id="{2BC6EC4C-9D96-4EBB-BE1C-F3806320D692}"/>
              </a:ext>
            </a:extLst>
          </p:cNvPr>
          <p:cNvSpPr txBox="1"/>
          <p:nvPr/>
        </p:nvSpPr>
        <p:spPr>
          <a:xfrm>
            <a:off x="6398902" y="1668349"/>
            <a:ext cx="37812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Som det var gældende med helbredstillæg skal vi anvende opret bevilling til at oprette et personligt tillæg eller supplerende hjælp til brøkpension</a:t>
            </a: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1FEE7-6F24-4922-8F10-96403D55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85" y="2741813"/>
            <a:ext cx="2674192" cy="632605"/>
          </a:xfrm>
          <a:prstGeom prst="rect">
            <a:avLst/>
          </a:prstGeom>
        </p:spPr>
      </p:pic>
      <p:pic>
        <p:nvPicPr>
          <p:cNvPr id="10" name="Grafik 12" descr="Markør med massiv udfyldning">
            <a:extLst>
              <a:ext uri="{FF2B5EF4-FFF2-40B4-BE49-F238E27FC236}">
                <a16:creationId xmlns:a16="http://schemas.microsoft.com/office/drawing/2014/main" id="{608350EA-B80E-4FA1-98BA-F34BD5304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517396" y="3026844"/>
            <a:ext cx="814426" cy="814426"/>
          </a:xfrm>
          <a:prstGeom prst="rect">
            <a:avLst/>
          </a:prstGeom>
        </p:spPr>
      </p:pic>
      <p:pic>
        <p:nvPicPr>
          <p:cNvPr id="5" name="Grafik 16" descr="Skærm kontur">
            <a:extLst>
              <a:ext uri="{FF2B5EF4-FFF2-40B4-BE49-F238E27FC236}">
                <a16:creationId xmlns:a16="http://schemas.microsoft.com/office/drawing/2014/main" id="{CB91152D-60BB-4184-A006-2AEDE9FFC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6607" y="1829846"/>
            <a:ext cx="3462658" cy="34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09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892B-1606-404F-B841-EA782E5C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Angiv sagsoplysninger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03BCC0-B494-4B97-AB5E-0BFC472AEC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Vi skal anvende følgende tre typer af bevilling:</a:t>
            </a:r>
          </a:p>
          <a:p>
            <a:pPr marL="539741" lvl="1" indent="-171450"/>
            <a:r>
              <a:rPr lang="da-DK" dirty="0"/>
              <a:t>Personligt tillæg</a:t>
            </a:r>
          </a:p>
          <a:p>
            <a:pPr marL="539741" lvl="1" indent="-171450"/>
            <a:r>
              <a:rPr lang="da-DK" dirty="0"/>
              <a:t>Supplement til brøkpension (LAS §27a)</a:t>
            </a:r>
          </a:p>
          <a:p>
            <a:pPr marL="539741" lvl="1" indent="-171450"/>
            <a:r>
              <a:rPr lang="da-DK" dirty="0"/>
              <a:t>Supplerende hjælp - Personligt tillæg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1AD4D-3574-4BED-BDA7-A9C6A8D3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909566"/>
            <a:ext cx="5520052" cy="50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37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0556-055F-434A-B064-37946B28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Træf afgørelse i sag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B55AA8-8822-4F87-AEA7-07F133C9C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47"/>
          <a:stretch/>
        </p:blipFill>
        <p:spPr>
          <a:xfrm>
            <a:off x="3038271" y="1316163"/>
            <a:ext cx="6115458" cy="5108738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7098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41CD-A299-4454-8C18-EA697454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Tilføj ydelse til bevilling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AC5C7-A9B2-4172-9567-D72F97CB5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21" b="11354"/>
          <a:stretch/>
        </p:blipFill>
        <p:spPr>
          <a:xfrm>
            <a:off x="3107491" y="1175282"/>
            <a:ext cx="5968884" cy="5236221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23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33539" y="1840991"/>
            <a:ext cx="4999045" cy="39883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Generelt systemoverblik</a:t>
            </a:r>
          </a:p>
          <a:p>
            <a:endParaRPr lang="da-DK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Systemets understøttelse af enkeltsagsprincippet</a:t>
            </a:r>
            <a:br>
              <a:rPr lang="da-DK" sz="2000" dirty="0">
                <a:latin typeface="Trebuchet MS" panose="020B0603020202020204" pitchFamily="34" charset="0"/>
              </a:rPr>
            </a:br>
            <a:endParaRPr lang="da-DK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Systemets opbygning og generelle navigationsprincipper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Data i systemet: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Hvilke oplysninger kan I 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Hvor kommer oplysningerne fra?</a:t>
            </a:r>
          </a:p>
          <a:p>
            <a:pPr algn="l"/>
            <a:endParaRPr lang="da-DK" sz="2000" dirty="0">
              <a:latin typeface="Trebuchet MS" panose="020B0603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Lektion 1: Introduktion til systemet generelt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10B7BD5-944E-4F5C-A72B-82A383D71D20}"/>
              </a:ext>
            </a:extLst>
          </p:cNvPr>
          <p:cNvGrpSpPr/>
          <p:nvPr/>
        </p:nvGrpSpPr>
        <p:grpSpPr>
          <a:xfrm>
            <a:off x="6266571" y="2022450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5" name="Flowchart: Connector 30">
              <a:extLst>
                <a:ext uri="{FF2B5EF4-FFF2-40B4-BE49-F238E27FC236}">
                  <a16:creationId xmlns:a16="http://schemas.microsoft.com/office/drawing/2014/main" id="{51CE8771-D5D6-4FA9-A974-5AF72540FDAF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Text Box 227">
              <a:extLst>
                <a:ext uri="{FF2B5EF4-FFF2-40B4-BE49-F238E27FC236}">
                  <a16:creationId xmlns:a16="http://schemas.microsoft.com/office/drawing/2014/main" id="{FF911A6B-A985-44D1-A4A3-29C90BC3984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D22766B-C908-46C3-A30C-15962C6C9899}"/>
              </a:ext>
            </a:extLst>
          </p:cNvPr>
          <p:cNvGrpSpPr/>
          <p:nvPr/>
        </p:nvGrpSpPr>
        <p:grpSpPr>
          <a:xfrm>
            <a:off x="6266571" y="4157170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1" name="Flowchart: Connector 30">
              <a:extLst>
                <a:ext uri="{FF2B5EF4-FFF2-40B4-BE49-F238E27FC236}">
                  <a16:creationId xmlns:a16="http://schemas.microsoft.com/office/drawing/2014/main" id="{441DE5C4-F103-4D7F-949F-CBB5DD2B5F97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ext Box 227">
              <a:extLst>
                <a:ext uri="{FF2B5EF4-FFF2-40B4-BE49-F238E27FC236}">
                  <a16:creationId xmlns:a16="http://schemas.microsoft.com/office/drawing/2014/main" id="{221A7CF1-A5F8-4AE6-92DA-E003748481CD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ECFE06C2-7480-4EB5-A4C9-0BF86673E4E9}"/>
              </a:ext>
            </a:extLst>
          </p:cNvPr>
          <p:cNvSpPr txBox="1"/>
          <p:nvPr/>
        </p:nvSpPr>
        <p:spPr>
          <a:xfrm>
            <a:off x="6884390" y="3045315"/>
            <a:ext cx="4119034" cy="9260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”Jeg ved, hvordan systemet er bygget op og hvordan jeg navigerer i KP Basis”</a:t>
            </a:r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8017EF2A-14D5-4243-BD09-0C6CC46F7CD5}"/>
              </a:ext>
            </a:extLst>
          </p:cNvPr>
          <p:cNvSpPr txBox="1"/>
          <p:nvPr/>
        </p:nvSpPr>
        <p:spPr>
          <a:xfrm>
            <a:off x="6855543" y="4137292"/>
            <a:ext cx="4119034" cy="9260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”Jeg ved, hvor og hvordan jeg kan finde oplysninger om borgeren og borgerens sager i KP Basis, og jeg ved, hvor oplysningerne kommer fra.”</a:t>
            </a:r>
            <a:endParaRPr lang="da-DK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03CFD0E0-CAC9-448C-B890-8A062DB96315}"/>
              </a:ext>
            </a:extLst>
          </p:cNvPr>
          <p:cNvGrpSpPr/>
          <p:nvPr/>
        </p:nvGrpSpPr>
        <p:grpSpPr>
          <a:xfrm>
            <a:off x="6266571" y="3124596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32" name="Flowchart: Connector 30">
              <a:extLst>
                <a:ext uri="{FF2B5EF4-FFF2-40B4-BE49-F238E27FC236}">
                  <a16:creationId xmlns:a16="http://schemas.microsoft.com/office/drawing/2014/main" id="{6DC9825B-B976-43A0-8AC5-3E7D39687122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 Box 227">
              <a:extLst>
                <a:ext uri="{FF2B5EF4-FFF2-40B4-BE49-F238E27FC236}">
                  <a16:creationId xmlns:a16="http://schemas.microsoft.com/office/drawing/2014/main" id="{66856550-2336-4488-A527-F59C1ACB4F28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7">
            <a:extLst>
              <a:ext uri="{FF2B5EF4-FFF2-40B4-BE49-F238E27FC236}">
                <a16:creationId xmlns:a16="http://schemas.microsoft.com/office/drawing/2014/main" id="{E1A111FA-0399-4859-A66B-113073EBABD7}"/>
              </a:ext>
            </a:extLst>
          </p:cNvPr>
          <p:cNvSpPr txBox="1"/>
          <p:nvPr/>
        </p:nvSpPr>
        <p:spPr>
          <a:xfrm>
            <a:off x="6884390" y="1988113"/>
            <a:ext cx="4119034" cy="681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1300"/>
              </a:lnSpc>
              <a:spcAft>
                <a:spcPts val="800"/>
              </a:spcAft>
            </a:pPr>
            <a:r>
              <a:rPr lang="da-DK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”Jeg ved, hvordan og hvorfor KP Basis</a:t>
            </a:r>
          </a:p>
          <a:p>
            <a:pPr lvl="0">
              <a:lnSpc>
                <a:spcPts val="1300"/>
              </a:lnSpc>
              <a:spcAft>
                <a:spcPts val="800"/>
              </a:spcAft>
            </a:pPr>
            <a:r>
              <a:rPr lang="da-DK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understøtter enkeltsagsprincippet og</a:t>
            </a:r>
          </a:p>
          <a:p>
            <a:pPr lvl="0">
              <a:lnSpc>
                <a:spcPts val="1300"/>
              </a:lnSpc>
              <a:spcAft>
                <a:spcPts val="800"/>
              </a:spcAft>
            </a:pPr>
            <a:r>
              <a:rPr lang="da-DK" sz="16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derfor understøtter enkeltsagsvisning”</a:t>
            </a:r>
          </a:p>
        </p:txBody>
      </p:sp>
    </p:spTree>
    <p:extLst>
      <p:ext uri="{BB962C8B-B14F-4D97-AF65-F5344CB8AC3E}">
        <p14:creationId xmlns:p14="http://schemas.microsoft.com/office/powerpoint/2010/main" val="41844416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F32E-9B7A-414C-8866-469916C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Opret opfølgningsopgave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FBB8-2687-4A4B-B55F-B58BDB3CE2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Vi kan oprette opfølgningsopgaver, mens vi løser en opgave som denne.</a:t>
            </a:r>
          </a:p>
          <a:p>
            <a:r>
              <a:rPr lang="da-DK" dirty="0"/>
              <a:t>En opfølgningsopgave har til formål at sørge for, at der på et senere tidspunkt bliver fulgt op på denne opgave</a:t>
            </a:r>
          </a:p>
          <a:p>
            <a:pPr lvl="1"/>
            <a:r>
              <a:rPr lang="da-DK" dirty="0"/>
              <a:t>F.eks. at vi ved, at der skal følges op på det personlige tillæg om et år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491F1-7F86-40F7-AC30-2430748F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450623"/>
            <a:ext cx="5665741" cy="37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90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BCD46-2C33-4969-B7D1-20992623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Opsummering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13E27-4B04-4BE5-B8DC-4325A45A5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Opsummering af sagen og planlagte udbetalinger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F22E8-A424-4C28-A5AE-A9B5AD76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6" y="463550"/>
            <a:ext cx="4589455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753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D900-98A8-4395-AD70-05C26CAB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Brev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96E90-71E8-4068-89DA-9B9DC58B39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a-DK" dirty="0"/>
              <a:t>Ved udsendelse af brev, skal der vælges en skabelon</a:t>
            </a:r>
          </a:p>
          <a:p>
            <a:pPr lvl="1"/>
            <a:r>
              <a:rPr lang="da-DK" dirty="0"/>
              <a:t>For Personligt tillæg vil der automatisk være valgt et bevillingsbrev, til forskel for fx alm helbredstillægssagen vi gennemgik før.</a:t>
            </a:r>
          </a:p>
          <a:p>
            <a:r>
              <a:rPr lang="da-DK" dirty="0"/>
              <a:t>Breve flettes automatisk med relevant information</a:t>
            </a:r>
          </a:p>
          <a:p>
            <a:r>
              <a:rPr lang="da-DK" dirty="0"/>
              <a:t>Der kan tilføjes et eller flere bilag til brevet</a:t>
            </a:r>
          </a:p>
          <a:p>
            <a:r>
              <a:rPr lang="da-DK" dirty="0"/>
              <a:t>Herefter følger kvitteringstrinnet – som vi også så under helbredstillæg</a:t>
            </a:r>
          </a:p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E5E1F-84BC-4518-BC2D-5B504A7E4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63"/>
          <a:stretch/>
        </p:blipFill>
        <p:spPr>
          <a:xfrm>
            <a:off x="6204390" y="1315090"/>
            <a:ext cx="5820817" cy="4643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9075F-882A-4D28-BBF4-AF3B2D8CF0A9}"/>
              </a:ext>
            </a:extLst>
          </p:cNvPr>
          <p:cNvSpPr/>
          <p:nvPr/>
        </p:nvSpPr>
        <p:spPr>
          <a:xfrm>
            <a:off x="7294652" y="3139264"/>
            <a:ext cx="3585681" cy="38477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CFEAC-2AC9-420C-83EA-FCC1870C5D88}"/>
              </a:ext>
            </a:extLst>
          </p:cNvPr>
          <p:cNvSpPr/>
          <p:nvPr/>
        </p:nvSpPr>
        <p:spPr>
          <a:xfrm>
            <a:off x="10952252" y="3139263"/>
            <a:ext cx="912688" cy="98067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66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D900-98A8-4395-AD70-05C26CAB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Udfyldelse af brev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96E90-71E8-4068-89DA-9B9DC58B39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a-DK" dirty="0"/>
              <a:t>Såfremt I klikker ”Rediger brev”, åbnes dokumentet i jeres tekst-redigerings program</a:t>
            </a:r>
          </a:p>
          <a:p>
            <a:pPr lvl="1"/>
            <a:r>
              <a:rPr lang="da-DK" dirty="0"/>
              <a:t>For de fleste vil det være i Word</a:t>
            </a:r>
            <a:br>
              <a:rPr lang="da-DK" dirty="0"/>
            </a:br>
            <a:endParaRPr lang="da-DK" dirty="0"/>
          </a:p>
          <a:p>
            <a:r>
              <a:rPr lang="da-DK" dirty="0"/>
              <a:t>I kan i brevet se hvilke flettefelter der ikke er udfyldt, og udfylde dem</a:t>
            </a:r>
          </a:p>
          <a:p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C604E-C04F-4E0A-ACD9-350FA238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63"/>
          <a:stretch/>
        </p:blipFill>
        <p:spPr>
          <a:xfrm>
            <a:off x="6204390" y="1315090"/>
            <a:ext cx="5820817" cy="4643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0C601D-4B6B-4792-9289-75A0BB12F4C2}"/>
              </a:ext>
            </a:extLst>
          </p:cNvPr>
          <p:cNvSpPr/>
          <p:nvPr/>
        </p:nvSpPr>
        <p:spPr>
          <a:xfrm>
            <a:off x="10952252" y="3139263"/>
            <a:ext cx="912688" cy="2897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4A362-EC66-442B-82CF-2029528EC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755" y="541940"/>
            <a:ext cx="4862085" cy="5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E2E7-AE7D-4AEC-A462-9C076C1B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2EAF-7838-4045-8C5C-EF7A7E2B9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Oprettelse af personligt tillæg</a:t>
            </a:r>
          </a:p>
          <a:p>
            <a:r>
              <a:rPr lang="da-DK"/>
              <a:t>Færdiggøre bevillingsbrev</a:t>
            </a:r>
            <a:endParaRPr lang="da-DK" dirty="0"/>
          </a:p>
          <a:p>
            <a:r>
              <a:rPr lang="da-DK" dirty="0"/>
              <a:t>Oprettelse af supplement til brøkpension</a:t>
            </a: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B158B02A-0D4F-4526-827C-928687CA6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5481" y="1789421"/>
            <a:ext cx="3279158" cy="32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0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D5F94-9BB7-4DCA-A232-A1BB44DA2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Opgave 1: Opret en personlig tillægssag</a:t>
            </a:r>
          </a:p>
          <a:p>
            <a:r>
              <a:rPr lang="da-DK" dirty="0"/>
              <a:t>Opgave 2: Opret en sag for supplerende hjælp, personligt tillæg</a:t>
            </a:r>
          </a:p>
        </p:txBody>
      </p:sp>
      <p:pic>
        <p:nvPicPr>
          <p:cNvPr id="15" name="Graphic 14" descr="Monitor with solid fill">
            <a:extLst>
              <a:ext uri="{FF2B5EF4-FFF2-40B4-BE49-F238E27FC236}">
                <a16:creationId xmlns:a16="http://schemas.microsoft.com/office/drawing/2014/main" id="{B0ECB5DC-6F48-4781-B2BB-B09725D1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6858" y="1427105"/>
            <a:ext cx="4003790" cy="40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9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8D6-66D1-4B55-9EFE-30CACE23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95A16-F6A3-4AF9-B20F-0F18C6052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37" y="1371445"/>
            <a:ext cx="5308490" cy="4115109"/>
          </a:xfrm>
          <a:prstGeom prst="rect">
            <a:avLst/>
          </a:prstGeom>
          <a:ln w="38100" cap="sq">
            <a:solidFill>
              <a:srgbClr val="00577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4AB42D-79C1-4FAF-AE8D-AFD831858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1399823"/>
            <a:ext cx="5103284" cy="47660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Login til PC</a:t>
            </a:r>
          </a:p>
          <a:p>
            <a:r>
              <a:rPr lang="da-DK" dirty="0"/>
              <a:t>Kode: </a:t>
            </a:r>
            <a:r>
              <a:rPr lang="da-DK" b="1" dirty="0"/>
              <a:t>nc2020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Login til KP Basis:</a:t>
            </a:r>
          </a:p>
          <a:p>
            <a:r>
              <a:rPr lang="da-DK" dirty="0"/>
              <a:t>Password: </a:t>
            </a:r>
            <a:r>
              <a:rPr lang="da-DK" b="1" dirty="0" err="1"/>
              <a:t>KombitSPK</a:t>
            </a:r>
            <a:endParaRPr lang="da-DK" b="1" dirty="0"/>
          </a:p>
          <a:p>
            <a:r>
              <a:rPr lang="da-DK" dirty="0" err="1"/>
              <a:t>Username</a:t>
            </a:r>
            <a:r>
              <a:rPr lang="da-DK" dirty="0"/>
              <a:t>: </a:t>
            </a:r>
            <a:r>
              <a:rPr lang="da-DK" b="1" dirty="0"/>
              <a:t>Angivet i følgeseddel</a:t>
            </a:r>
          </a:p>
          <a:p>
            <a:r>
              <a:rPr lang="da-DK" dirty="0"/>
              <a:t>Kommune: </a:t>
            </a:r>
            <a:r>
              <a:rPr lang="da-DK" b="1" dirty="0"/>
              <a:t>Hillerød Kommune</a:t>
            </a:r>
          </a:p>
        </p:txBody>
      </p:sp>
    </p:spTree>
    <p:extLst>
      <p:ext uri="{BB962C8B-B14F-4D97-AF65-F5344CB8AC3E}">
        <p14:creationId xmlns:p14="http://schemas.microsoft.com/office/powerpoint/2010/main" val="22361380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7ABA-EA4B-471E-8619-29C94EA1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Opsamling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61F7F598-DBA7-4AD1-A400-2EA62E890929}"/>
              </a:ext>
            </a:extLst>
          </p:cNvPr>
          <p:cNvSpPr/>
          <p:nvPr/>
        </p:nvSpPr>
        <p:spPr>
          <a:xfrm>
            <a:off x="1861288" y="2852224"/>
            <a:ext cx="8070601" cy="18059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6" name="Group 96">
            <a:extLst>
              <a:ext uri="{FF2B5EF4-FFF2-40B4-BE49-F238E27FC236}">
                <a16:creationId xmlns:a16="http://schemas.microsoft.com/office/drawing/2014/main" id="{98DB282C-BDE9-4D10-8611-AD6A0A7A4A48}"/>
              </a:ext>
            </a:extLst>
          </p:cNvPr>
          <p:cNvGrpSpPr/>
          <p:nvPr/>
        </p:nvGrpSpPr>
        <p:grpSpPr>
          <a:xfrm>
            <a:off x="2960747" y="3085642"/>
            <a:ext cx="1338943" cy="1273774"/>
            <a:chOff x="1058091" y="1469671"/>
            <a:chExt cx="1338943" cy="1273774"/>
          </a:xfrm>
        </p:grpSpPr>
        <p:sp>
          <p:nvSpPr>
            <p:cNvPr id="7" name="Rectangle 78">
              <a:extLst>
                <a:ext uri="{FF2B5EF4-FFF2-40B4-BE49-F238E27FC236}">
                  <a16:creationId xmlns:a16="http://schemas.microsoft.com/office/drawing/2014/main" id="{3069C211-B08C-4FDA-BAA6-A96CD377D740}"/>
                </a:ext>
              </a:extLst>
            </p:cNvPr>
            <p:cNvSpPr/>
            <p:nvPr/>
          </p:nvSpPr>
          <p:spPr>
            <a:xfrm>
              <a:off x="1058091" y="1999358"/>
              <a:ext cx="1338943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b="1" dirty="0"/>
                <a:t>Hvad mødte I </a:t>
              </a:r>
              <a:r>
                <a:rPr lang="da-DK" sz="1400" dirty="0"/>
                <a:t>ved løsning af denne opgave?</a:t>
              </a:r>
            </a:p>
          </p:txBody>
        </p:sp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CA65BE93-604D-4E99-95FE-A8BB53E14D2D}"/>
                </a:ext>
              </a:extLst>
            </p:cNvPr>
            <p:cNvGrpSpPr/>
            <p:nvPr/>
          </p:nvGrpSpPr>
          <p:grpSpPr>
            <a:xfrm>
              <a:off x="1507651" y="1469671"/>
              <a:ext cx="439822" cy="440709"/>
              <a:chOff x="7908737" y="2646784"/>
              <a:chExt cx="151241" cy="151546"/>
            </a:xfrm>
            <a:solidFill>
              <a:schemeClr val="accent5"/>
            </a:solidFill>
          </p:grpSpPr>
          <p:sp>
            <p:nvSpPr>
              <p:cNvPr id="11" name="Freeform: Shape 80">
                <a:extLst>
                  <a:ext uri="{FF2B5EF4-FFF2-40B4-BE49-F238E27FC236}">
                    <a16:creationId xmlns:a16="http://schemas.microsoft.com/office/drawing/2014/main" id="{21211459-32D7-44A2-ADC0-D46878A679BC}"/>
                  </a:ext>
                </a:extLst>
              </p:cNvPr>
              <p:cNvSpPr/>
              <p:nvPr/>
            </p:nvSpPr>
            <p:spPr>
              <a:xfrm>
                <a:off x="7908737" y="2707566"/>
                <a:ext cx="70742" cy="90764"/>
              </a:xfrm>
              <a:custGeom>
                <a:avLst/>
                <a:gdLst>
                  <a:gd name="connsiteX0" fmla="*/ 5607 w 70742"/>
                  <a:gd name="connsiteY0" fmla="*/ 143 h 90763"/>
                  <a:gd name="connsiteX1" fmla="*/ 10119 w 70742"/>
                  <a:gd name="connsiteY1" fmla="*/ 6590 h 90763"/>
                  <a:gd name="connsiteX2" fmla="*/ 10987 w 70742"/>
                  <a:gd name="connsiteY2" fmla="*/ 18096 h 90763"/>
                  <a:gd name="connsiteX3" fmla="*/ 20236 w 70742"/>
                  <a:gd name="connsiteY3" fmla="*/ 35714 h 90763"/>
                  <a:gd name="connsiteX4" fmla="*/ 34025 w 70742"/>
                  <a:gd name="connsiteY4" fmla="*/ 43936 h 90763"/>
                  <a:gd name="connsiteX5" fmla="*/ 24215 w 70742"/>
                  <a:gd name="connsiteY5" fmla="*/ 32591 h 90763"/>
                  <a:gd name="connsiteX6" fmla="*/ 21037 w 70742"/>
                  <a:gd name="connsiteY6" fmla="*/ 21686 h 90763"/>
                  <a:gd name="connsiteX7" fmla="*/ 29380 w 70742"/>
                  <a:gd name="connsiteY7" fmla="*/ 21032 h 90763"/>
                  <a:gd name="connsiteX8" fmla="*/ 48227 w 70742"/>
                  <a:gd name="connsiteY8" fmla="*/ 36796 h 90763"/>
                  <a:gd name="connsiteX9" fmla="*/ 68315 w 70742"/>
                  <a:gd name="connsiteY9" fmla="*/ 54148 h 90763"/>
                  <a:gd name="connsiteX10" fmla="*/ 70197 w 70742"/>
                  <a:gd name="connsiteY10" fmla="*/ 87517 h 90763"/>
                  <a:gd name="connsiteX11" fmla="*/ 68569 w 70742"/>
                  <a:gd name="connsiteY11" fmla="*/ 91427 h 90763"/>
                  <a:gd name="connsiteX12" fmla="*/ 49294 w 70742"/>
                  <a:gd name="connsiteY12" fmla="*/ 91427 h 90763"/>
                  <a:gd name="connsiteX13" fmla="*/ 47693 w 70742"/>
                  <a:gd name="connsiteY13" fmla="*/ 83926 h 90763"/>
                  <a:gd name="connsiteX14" fmla="*/ 34839 w 70742"/>
                  <a:gd name="connsiteY14" fmla="*/ 65640 h 90763"/>
                  <a:gd name="connsiteX15" fmla="*/ 16005 w 70742"/>
                  <a:gd name="connsiteY15" fmla="*/ 52733 h 90763"/>
                  <a:gd name="connsiteX16" fmla="*/ 1790 w 70742"/>
                  <a:gd name="connsiteY16" fmla="*/ 27199 h 90763"/>
                  <a:gd name="connsiteX17" fmla="*/ 5607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5607" y="143"/>
                    </a:moveTo>
                    <a:cubicBezTo>
                      <a:pt x="8571" y="624"/>
                      <a:pt x="9452" y="4148"/>
                      <a:pt x="10119" y="6590"/>
                    </a:cubicBezTo>
                    <a:cubicBezTo>
                      <a:pt x="11080" y="10354"/>
                      <a:pt x="10893" y="14251"/>
                      <a:pt x="10987" y="18096"/>
                    </a:cubicBezTo>
                    <a:cubicBezTo>
                      <a:pt x="11788" y="24903"/>
                      <a:pt x="16967" y="29988"/>
                      <a:pt x="20236" y="35714"/>
                    </a:cubicBezTo>
                    <a:cubicBezTo>
                      <a:pt x="23280" y="40346"/>
                      <a:pt x="28352" y="43870"/>
                      <a:pt x="34025" y="43936"/>
                    </a:cubicBezTo>
                    <a:cubicBezTo>
                      <a:pt x="31756" y="39398"/>
                      <a:pt x="28379" y="35501"/>
                      <a:pt x="24215" y="32591"/>
                    </a:cubicBezTo>
                    <a:cubicBezTo>
                      <a:pt x="21251" y="30002"/>
                      <a:pt x="19383" y="25477"/>
                      <a:pt x="21037" y="21686"/>
                    </a:cubicBezTo>
                    <a:cubicBezTo>
                      <a:pt x="22599" y="18683"/>
                      <a:pt x="27218" y="18883"/>
                      <a:pt x="29380" y="21032"/>
                    </a:cubicBezTo>
                    <a:cubicBezTo>
                      <a:pt x="35814" y="26091"/>
                      <a:pt x="40672" y="33192"/>
                      <a:pt x="48227" y="36796"/>
                    </a:cubicBezTo>
                    <a:cubicBezTo>
                      <a:pt x="55955" y="41094"/>
                      <a:pt x="64538" y="45672"/>
                      <a:pt x="68315" y="54148"/>
                    </a:cubicBezTo>
                    <a:cubicBezTo>
                      <a:pt x="72213" y="65760"/>
                      <a:pt x="72079" y="75504"/>
                      <a:pt x="70197" y="87517"/>
                    </a:cubicBezTo>
                    <a:cubicBezTo>
                      <a:pt x="69943" y="89759"/>
                      <a:pt x="69850" y="91334"/>
                      <a:pt x="68569" y="91427"/>
                    </a:cubicBezTo>
                    <a:lnTo>
                      <a:pt x="49294" y="91427"/>
                    </a:lnTo>
                    <a:cubicBezTo>
                      <a:pt x="47186" y="91267"/>
                      <a:pt x="47746" y="86355"/>
                      <a:pt x="47693" y="83926"/>
                    </a:cubicBezTo>
                    <a:cubicBezTo>
                      <a:pt x="47693" y="74196"/>
                      <a:pt x="41713" y="68256"/>
                      <a:pt x="34839" y="65640"/>
                    </a:cubicBezTo>
                    <a:cubicBezTo>
                      <a:pt x="27658" y="61969"/>
                      <a:pt x="17487" y="55482"/>
                      <a:pt x="16005" y="52733"/>
                    </a:cubicBezTo>
                    <a:cubicBezTo>
                      <a:pt x="11734" y="44417"/>
                      <a:pt x="2778" y="35101"/>
                      <a:pt x="1790" y="27199"/>
                    </a:cubicBezTo>
                    <a:cubicBezTo>
                      <a:pt x="803" y="19297"/>
                      <a:pt x="-2894" y="-137"/>
                      <a:pt x="5607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  <p:sp>
            <p:nvSpPr>
              <p:cNvPr id="12" name="Freeform: Shape 81">
                <a:extLst>
                  <a:ext uri="{FF2B5EF4-FFF2-40B4-BE49-F238E27FC236}">
                    <a16:creationId xmlns:a16="http://schemas.microsoft.com/office/drawing/2014/main" id="{581B32EE-F6C4-474D-9C26-42B2A4055D0F}"/>
                  </a:ext>
                </a:extLst>
              </p:cNvPr>
              <p:cNvSpPr/>
              <p:nvPr/>
            </p:nvSpPr>
            <p:spPr>
              <a:xfrm>
                <a:off x="7989236" y="2707539"/>
                <a:ext cx="70742" cy="90764"/>
              </a:xfrm>
              <a:custGeom>
                <a:avLst/>
                <a:gdLst>
                  <a:gd name="connsiteX0" fmla="*/ 66006 w 70742"/>
                  <a:gd name="connsiteY0" fmla="*/ 170 h 90763"/>
                  <a:gd name="connsiteX1" fmla="*/ 61495 w 70742"/>
                  <a:gd name="connsiteY1" fmla="*/ 6617 h 90763"/>
                  <a:gd name="connsiteX2" fmla="*/ 60627 w 70742"/>
                  <a:gd name="connsiteY2" fmla="*/ 18122 h 90763"/>
                  <a:gd name="connsiteX3" fmla="*/ 51377 w 70742"/>
                  <a:gd name="connsiteY3" fmla="*/ 35741 h 90763"/>
                  <a:gd name="connsiteX4" fmla="*/ 37589 w 70742"/>
                  <a:gd name="connsiteY4" fmla="*/ 43963 h 90763"/>
                  <a:gd name="connsiteX5" fmla="*/ 47400 w 70742"/>
                  <a:gd name="connsiteY5" fmla="*/ 32618 h 90763"/>
                  <a:gd name="connsiteX6" fmla="*/ 50576 w 70742"/>
                  <a:gd name="connsiteY6" fmla="*/ 21713 h 90763"/>
                  <a:gd name="connsiteX7" fmla="*/ 42234 w 70742"/>
                  <a:gd name="connsiteY7" fmla="*/ 21059 h 90763"/>
                  <a:gd name="connsiteX8" fmla="*/ 23388 w 70742"/>
                  <a:gd name="connsiteY8" fmla="*/ 36822 h 90763"/>
                  <a:gd name="connsiteX9" fmla="*/ 3299 w 70742"/>
                  <a:gd name="connsiteY9" fmla="*/ 54174 h 90763"/>
                  <a:gd name="connsiteX10" fmla="*/ 1417 w 70742"/>
                  <a:gd name="connsiteY10" fmla="*/ 87543 h 90763"/>
                  <a:gd name="connsiteX11" fmla="*/ 3032 w 70742"/>
                  <a:gd name="connsiteY11" fmla="*/ 91454 h 90763"/>
                  <a:gd name="connsiteX12" fmla="*/ 22319 w 70742"/>
                  <a:gd name="connsiteY12" fmla="*/ 91454 h 90763"/>
                  <a:gd name="connsiteX13" fmla="*/ 23921 w 70742"/>
                  <a:gd name="connsiteY13" fmla="*/ 83953 h 90763"/>
                  <a:gd name="connsiteX14" fmla="*/ 36775 w 70742"/>
                  <a:gd name="connsiteY14" fmla="*/ 65666 h 90763"/>
                  <a:gd name="connsiteX15" fmla="*/ 55608 w 70742"/>
                  <a:gd name="connsiteY15" fmla="*/ 52759 h 90763"/>
                  <a:gd name="connsiteX16" fmla="*/ 69824 w 70742"/>
                  <a:gd name="connsiteY16" fmla="*/ 27225 h 90763"/>
                  <a:gd name="connsiteX17" fmla="*/ 66006 w 70742"/>
                  <a:gd name="connsiteY17" fmla="*/ 143 h 9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742" h="90763">
                    <a:moveTo>
                      <a:pt x="66006" y="170"/>
                    </a:moveTo>
                    <a:cubicBezTo>
                      <a:pt x="63043" y="650"/>
                      <a:pt x="62162" y="4174"/>
                      <a:pt x="61495" y="6617"/>
                    </a:cubicBezTo>
                    <a:cubicBezTo>
                      <a:pt x="60533" y="10381"/>
                      <a:pt x="60720" y="14278"/>
                      <a:pt x="60627" y="18122"/>
                    </a:cubicBezTo>
                    <a:cubicBezTo>
                      <a:pt x="59826" y="24930"/>
                      <a:pt x="54634" y="30015"/>
                      <a:pt x="51377" y="35741"/>
                    </a:cubicBezTo>
                    <a:cubicBezTo>
                      <a:pt x="48334" y="40373"/>
                      <a:pt x="43262" y="43897"/>
                      <a:pt x="37589" y="43963"/>
                    </a:cubicBezTo>
                    <a:cubicBezTo>
                      <a:pt x="39858" y="39425"/>
                      <a:pt x="43235" y="35528"/>
                      <a:pt x="47400" y="32618"/>
                    </a:cubicBezTo>
                    <a:cubicBezTo>
                      <a:pt x="50363" y="30028"/>
                      <a:pt x="52232" y="25504"/>
                      <a:pt x="50576" y="21713"/>
                    </a:cubicBezTo>
                    <a:cubicBezTo>
                      <a:pt x="49015" y="18710"/>
                      <a:pt x="44396" y="18910"/>
                      <a:pt x="42234" y="21059"/>
                    </a:cubicBezTo>
                    <a:cubicBezTo>
                      <a:pt x="35801" y="26118"/>
                      <a:pt x="30942" y="33219"/>
                      <a:pt x="23388" y="36822"/>
                    </a:cubicBezTo>
                    <a:cubicBezTo>
                      <a:pt x="15659" y="41120"/>
                      <a:pt x="7076" y="45698"/>
                      <a:pt x="3299" y="54174"/>
                    </a:cubicBezTo>
                    <a:cubicBezTo>
                      <a:pt x="-598" y="65787"/>
                      <a:pt x="-465" y="75530"/>
                      <a:pt x="1417" y="87543"/>
                    </a:cubicBezTo>
                    <a:cubicBezTo>
                      <a:pt x="1671" y="89786"/>
                      <a:pt x="1764" y="91361"/>
                      <a:pt x="3032" y="91454"/>
                    </a:cubicBezTo>
                    <a:lnTo>
                      <a:pt x="22319" y="91454"/>
                    </a:lnTo>
                    <a:cubicBezTo>
                      <a:pt x="24428" y="91294"/>
                      <a:pt x="23868" y="86382"/>
                      <a:pt x="23921" y="83953"/>
                    </a:cubicBezTo>
                    <a:cubicBezTo>
                      <a:pt x="23921" y="74222"/>
                      <a:pt x="29887" y="68283"/>
                      <a:pt x="36775" y="65666"/>
                    </a:cubicBezTo>
                    <a:cubicBezTo>
                      <a:pt x="43956" y="61996"/>
                      <a:pt x="54127" y="55509"/>
                      <a:pt x="55608" y="52759"/>
                    </a:cubicBezTo>
                    <a:cubicBezTo>
                      <a:pt x="59880" y="44444"/>
                      <a:pt x="68836" y="35127"/>
                      <a:pt x="69824" y="27225"/>
                    </a:cubicBezTo>
                    <a:cubicBezTo>
                      <a:pt x="70811" y="19324"/>
                      <a:pt x="74509" y="-137"/>
                      <a:pt x="66006" y="143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>
                  <a:solidFill>
                    <a:srgbClr val="007398"/>
                  </a:solidFill>
                </a:endParaRPr>
              </a:p>
            </p:txBody>
          </p:sp>
          <p:sp>
            <p:nvSpPr>
              <p:cNvPr id="13" name="Freeform: Shape 82">
                <a:extLst>
                  <a:ext uri="{FF2B5EF4-FFF2-40B4-BE49-F238E27FC236}">
                    <a16:creationId xmlns:a16="http://schemas.microsoft.com/office/drawing/2014/main" id="{F53C931B-4947-4620-ADA2-9B2049956033}"/>
                  </a:ext>
                </a:extLst>
              </p:cNvPr>
              <p:cNvSpPr/>
              <p:nvPr/>
            </p:nvSpPr>
            <p:spPr>
              <a:xfrm>
                <a:off x="7936375" y="2646784"/>
                <a:ext cx="96103" cy="96103"/>
              </a:xfrm>
              <a:custGeom>
                <a:avLst/>
                <a:gdLst>
                  <a:gd name="connsiteX0" fmla="*/ 47137 w 96102"/>
                  <a:gd name="connsiteY0" fmla="*/ 140 h 96102"/>
                  <a:gd name="connsiteX1" fmla="*/ 39542 w 96102"/>
                  <a:gd name="connsiteY1" fmla="*/ 3998 h 96102"/>
                  <a:gd name="connsiteX2" fmla="*/ 39542 w 96102"/>
                  <a:gd name="connsiteY2" fmla="*/ 9110 h 96102"/>
                  <a:gd name="connsiteX3" fmla="*/ 37807 w 96102"/>
                  <a:gd name="connsiteY3" fmla="*/ 11125 h 96102"/>
                  <a:gd name="connsiteX4" fmla="*/ 33563 w 96102"/>
                  <a:gd name="connsiteY4" fmla="*/ 12660 h 96102"/>
                  <a:gd name="connsiteX5" fmla="*/ 29558 w 96102"/>
                  <a:gd name="connsiteY5" fmla="*/ 14542 h 96102"/>
                  <a:gd name="connsiteX6" fmla="*/ 26889 w 96102"/>
                  <a:gd name="connsiteY6" fmla="*/ 14342 h 96102"/>
                  <a:gd name="connsiteX7" fmla="*/ 23285 w 96102"/>
                  <a:gd name="connsiteY7" fmla="*/ 10725 h 96102"/>
                  <a:gd name="connsiteX8" fmla="*/ 14275 w 96102"/>
                  <a:gd name="connsiteY8" fmla="*/ 14275 h 96102"/>
                  <a:gd name="connsiteX9" fmla="*/ 10724 w 96102"/>
                  <a:gd name="connsiteY9" fmla="*/ 23285 h 96102"/>
                  <a:gd name="connsiteX10" fmla="*/ 14329 w 96102"/>
                  <a:gd name="connsiteY10" fmla="*/ 26902 h 96102"/>
                  <a:gd name="connsiteX11" fmla="*/ 14529 w 96102"/>
                  <a:gd name="connsiteY11" fmla="*/ 29572 h 96102"/>
                  <a:gd name="connsiteX12" fmla="*/ 12646 w 96102"/>
                  <a:gd name="connsiteY12" fmla="*/ 33576 h 96102"/>
                  <a:gd name="connsiteX13" fmla="*/ 11125 w 96102"/>
                  <a:gd name="connsiteY13" fmla="*/ 37821 h 96102"/>
                  <a:gd name="connsiteX14" fmla="*/ 9096 w 96102"/>
                  <a:gd name="connsiteY14" fmla="*/ 39556 h 96102"/>
                  <a:gd name="connsiteX15" fmla="*/ 3997 w 96102"/>
                  <a:gd name="connsiteY15" fmla="*/ 39556 h 96102"/>
                  <a:gd name="connsiteX16" fmla="*/ 140 w 96102"/>
                  <a:gd name="connsiteY16" fmla="*/ 48445 h 96102"/>
                  <a:gd name="connsiteX17" fmla="*/ 3997 w 96102"/>
                  <a:gd name="connsiteY17" fmla="*/ 57321 h 96102"/>
                  <a:gd name="connsiteX18" fmla="*/ 9096 w 96102"/>
                  <a:gd name="connsiteY18" fmla="*/ 57321 h 96102"/>
                  <a:gd name="connsiteX19" fmla="*/ 11125 w 96102"/>
                  <a:gd name="connsiteY19" fmla="*/ 59056 h 96102"/>
                  <a:gd name="connsiteX20" fmla="*/ 12607 w 96102"/>
                  <a:gd name="connsiteY20" fmla="*/ 63208 h 96102"/>
                  <a:gd name="connsiteX21" fmla="*/ 14529 w 96102"/>
                  <a:gd name="connsiteY21" fmla="*/ 67279 h 96102"/>
                  <a:gd name="connsiteX22" fmla="*/ 14329 w 96102"/>
                  <a:gd name="connsiteY22" fmla="*/ 69948 h 96102"/>
                  <a:gd name="connsiteX23" fmla="*/ 10724 w 96102"/>
                  <a:gd name="connsiteY23" fmla="*/ 73552 h 96102"/>
                  <a:gd name="connsiteX24" fmla="*/ 14275 w 96102"/>
                  <a:gd name="connsiteY24" fmla="*/ 82562 h 96102"/>
                  <a:gd name="connsiteX25" fmla="*/ 23285 w 96102"/>
                  <a:gd name="connsiteY25" fmla="*/ 86112 h 96102"/>
                  <a:gd name="connsiteX26" fmla="*/ 26889 w 96102"/>
                  <a:gd name="connsiteY26" fmla="*/ 82508 h 96102"/>
                  <a:gd name="connsiteX27" fmla="*/ 29558 w 96102"/>
                  <a:gd name="connsiteY27" fmla="*/ 82295 h 96102"/>
                  <a:gd name="connsiteX28" fmla="*/ 33629 w 96102"/>
                  <a:gd name="connsiteY28" fmla="*/ 84217 h 96102"/>
                  <a:gd name="connsiteX29" fmla="*/ 37794 w 96102"/>
                  <a:gd name="connsiteY29" fmla="*/ 85712 h 96102"/>
                  <a:gd name="connsiteX30" fmla="*/ 39529 w 96102"/>
                  <a:gd name="connsiteY30" fmla="*/ 87727 h 96102"/>
                  <a:gd name="connsiteX31" fmla="*/ 39529 w 96102"/>
                  <a:gd name="connsiteY31" fmla="*/ 92826 h 96102"/>
                  <a:gd name="connsiteX32" fmla="*/ 48405 w 96102"/>
                  <a:gd name="connsiteY32" fmla="*/ 96697 h 96102"/>
                  <a:gd name="connsiteX33" fmla="*/ 57281 w 96102"/>
                  <a:gd name="connsiteY33" fmla="*/ 92826 h 96102"/>
                  <a:gd name="connsiteX34" fmla="*/ 57281 w 96102"/>
                  <a:gd name="connsiteY34" fmla="*/ 87727 h 96102"/>
                  <a:gd name="connsiteX35" fmla="*/ 59016 w 96102"/>
                  <a:gd name="connsiteY35" fmla="*/ 85712 h 96102"/>
                  <a:gd name="connsiteX36" fmla="*/ 63194 w 96102"/>
                  <a:gd name="connsiteY36" fmla="*/ 84217 h 96102"/>
                  <a:gd name="connsiteX37" fmla="*/ 67198 w 96102"/>
                  <a:gd name="connsiteY37" fmla="*/ 82295 h 96102"/>
                  <a:gd name="connsiteX38" fmla="*/ 69868 w 96102"/>
                  <a:gd name="connsiteY38" fmla="*/ 82495 h 96102"/>
                  <a:gd name="connsiteX39" fmla="*/ 73472 w 96102"/>
                  <a:gd name="connsiteY39" fmla="*/ 86112 h 96102"/>
                  <a:gd name="connsiteX40" fmla="*/ 82482 w 96102"/>
                  <a:gd name="connsiteY40" fmla="*/ 82562 h 96102"/>
                  <a:gd name="connsiteX41" fmla="*/ 86032 w 96102"/>
                  <a:gd name="connsiteY41" fmla="*/ 73552 h 96102"/>
                  <a:gd name="connsiteX42" fmla="*/ 82428 w 96102"/>
                  <a:gd name="connsiteY42" fmla="*/ 69948 h 96102"/>
                  <a:gd name="connsiteX43" fmla="*/ 82228 w 96102"/>
                  <a:gd name="connsiteY43" fmla="*/ 67279 h 96102"/>
                  <a:gd name="connsiteX44" fmla="*/ 84150 w 96102"/>
                  <a:gd name="connsiteY44" fmla="*/ 63208 h 96102"/>
                  <a:gd name="connsiteX45" fmla="*/ 85631 w 96102"/>
                  <a:gd name="connsiteY45" fmla="*/ 59056 h 96102"/>
                  <a:gd name="connsiteX46" fmla="*/ 87660 w 96102"/>
                  <a:gd name="connsiteY46" fmla="*/ 57321 h 96102"/>
                  <a:gd name="connsiteX47" fmla="*/ 92759 w 96102"/>
                  <a:gd name="connsiteY47" fmla="*/ 57321 h 96102"/>
                  <a:gd name="connsiteX48" fmla="*/ 96616 w 96102"/>
                  <a:gd name="connsiteY48" fmla="*/ 48445 h 96102"/>
                  <a:gd name="connsiteX49" fmla="*/ 92759 w 96102"/>
                  <a:gd name="connsiteY49" fmla="*/ 39556 h 96102"/>
                  <a:gd name="connsiteX50" fmla="*/ 87687 w 96102"/>
                  <a:gd name="connsiteY50" fmla="*/ 39556 h 96102"/>
                  <a:gd name="connsiteX51" fmla="*/ 85658 w 96102"/>
                  <a:gd name="connsiteY51" fmla="*/ 37821 h 96102"/>
                  <a:gd name="connsiteX52" fmla="*/ 84136 w 96102"/>
                  <a:gd name="connsiteY52" fmla="*/ 33576 h 96102"/>
                  <a:gd name="connsiteX53" fmla="*/ 82255 w 96102"/>
                  <a:gd name="connsiteY53" fmla="*/ 29572 h 96102"/>
                  <a:gd name="connsiteX54" fmla="*/ 82455 w 96102"/>
                  <a:gd name="connsiteY54" fmla="*/ 26902 h 96102"/>
                  <a:gd name="connsiteX55" fmla="*/ 86058 w 96102"/>
                  <a:gd name="connsiteY55" fmla="*/ 23285 h 96102"/>
                  <a:gd name="connsiteX56" fmla="*/ 82508 w 96102"/>
                  <a:gd name="connsiteY56" fmla="*/ 14275 h 96102"/>
                  <a:gd name="connsiteX57" fmla="*/ 73499 w 96102"/>
                  <a:gd name="connsiteY57" fmla="*/ 10725 h 96102"/>
                  <a:gd name="connsiteX58" fmla="*/ 69895 w 96102"/>
                  <a:gd name="connsiteY58" fmla="*/ 14342 h 96102"/>
                  <a:gd name="connsiteX59" fmla="*/ 67225 w 96102"/>
                  <a:gd name="connsiteY59" fmla="*/ 14542 h 96102"/>
                  <a:gd name="connsiteX60" fmla="*/ 63221 w 96102"/>
                  <a:gd name="connsiteY60" fmla="*/ 12660 h 96102"/>
                  <a:gd name="connsiteX61" fmla="*/ 58977 w 96102"/>
                  <a:gd name="connsiteY61" fmla="*/ 11125 h 96102"/>
                  <a:gd name="connsiteX62" fmla="*/ 57241 w 96102"/>
                  <a:gd name="connsiteY62" fmla="*/ 9110 h 96102"/>
                  <a:gd name="connsiteX63" fmla="*/ 57241 w 96102"/>
                  <a:gd name="connsiteY63" fmla="*/ 3998 h 96102"/>
                  <a:gd name="connsiteX64" fmla="*/ 48365 w 96102"/>
                  <a:gd name="connsiteY64" fmla="*/ 140 h 96102"/>
                  <a:gd name="connsiteX65" fmla="*/ 48472 w 96102"/>
                  <a:gd name="connsiteY65" fmla="*/ 21683 h 96102"/>
                  <a:gd name="connsiteX66" fmla="*/ 75167 w 96102"/>
                  <a:gd name="connsiteY66" fmla="*/ 48378 h 96102"/>
                  <a:gd name="connsiteX67" fmla="*/ 48472 w 96102"/>
                  <a:gd name="connsiteY67" fmla="*/ 75074 h 96102"/>
                  <a:gd name="connsiteX68" fmla="*/ 21777 w 96102"/>
                  <a:gd name="connsiteY68" fmla="*/ 48378 h 96102"/>
                  <a:gd name="connsiteX69" fmla="*/ 48418 w 96102"/>
                  <a:gd name="connsiteY69" fmla="*/ 21737 h 9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6102" h="96102">
                    <a:moveTo>
                      <a:pt x="47137" y="140"/>
                    </a:moveTo>
                    <a:cubicBezTo>
                      <a:pt x="41010" y="140"/>
                      <a:pt x="39542" y="567"/>
                      <a:pt x="39542" y="3998"/>
                    </a:cubicBezTo>
                    <a:lnTo>
                      <a:pt x="39542" y="9110"/>
                    </a:lnTo>
                    <a:cubicBezTo>
                      <a:pt x="39475" y="10098"/>
                      <a:pt x="38768" y="10912"/>
                      <a:pt x="37807" y="11125"/>
                    </a:cubicBezTo>
                    <a:cubicBezTo>
                      <a:pt x="36365" y="11553"/>
                      <a:pt x="34951" y="12073"/>
                      <a:pt x="33563" y="12660"/>
                    </a:cubicBezTo>
                    <a:cubicBezTo>
                      <a:pt x="32188" y="13208"/>
                      <a:pt x="30853" y="13835"/>
                      <a:pt x="29558" y="14542"/>
                    </a:cubicBezTo>
                    <a:cubicBezTo>
                      <a:pt x="28717" y="15076"/>
                      <a:pt x="27636" y="14996"/>
                      <a:pt x="26889" y="14342"/>
                    </a:cubicBezTo>
                    <a:lnTo>
                      <a:pt x="23285" y="10725"/>
                    </a:lnTo>
                    <a:cubicBezTo>
                      <a:pt x="20695" y="8135"/>
                      <a:pt x="19361" y="9177"/>
                      <a:pt x="14275" y="14275"/>
                    </a:cubicBezTo>
                    <a:cubicBezTo>
                      <a:pt x="9190" y="19374"/>
                      <a:pt x="8135" y="20709"/>
                      <a:pt x="10724" y="23285"/>
                    </a:cubicBezTo>
                    <a:lnTo>
                      <a:pt x="14329" y="26902"/>
                    </a:lnTo>
                    <a:cubicBezTo>
                      <a:pt x="14982" y="27649"/>
                      <a:pt x="15062" y="28731"/>
                      <a:pt x="14529" y="29572"/>
                    </a:cubicBezTo>
                    <a:cubicBezTo>
                      <a:pt x="13835" y="30866"/>
                      <a:pt x="13194" y="32201"/>
                      <a:pt x="12646" y="33576"/>
                    </a:cubicBezTo>
                    <a:cubicBezTo>
                      <a:pt x="12059" y="34964"/>
                      <a:pt x="11552" y="36379"/>
                      <a:pt x="11125" y="37821"/>
                    </a:cubicBezTo>
                    <a:cubicBezTo>
                      <a:pt x="10898" y="38781"/>
                      <a:pt x="10084" y="39489"/>
                      <a:pt x="9096" y="39556"/>
                    </a:cubicBezTo>
                    <a:lnTo>
                      <a:pt x="3997" y="39556"/>
                    </a:lnTo>
                    <a:cubicBezTo>
                      <a:pt x="340" y="39556"/>
                      <a:pt x="140" y="41238"/>
                      <a:pt x="140" y="48445"/>
                    </a:cubicBezTo>
                    <a:cubicBezTo>
                      <a:pt x="140" y="55653"/>
                      <a:pt x="340" y="57321"/>
                      <a:pt x="3997" y="57321"/>
                    </a:cubicBezTo>
                    <a:lnTo>
                      <a:pt x="9096" y="57321"/>
                    </a:lnTo>
                    <a:cubicBezTo>
                      <a:pt x="10084" y="57388"/>
                      <a:pt x="10898" y="58095"/>
                      <a:pt x="11125" y="59056"/>
                    </a:cubicBezTo>
                    <a:cubicBezTo>
                      <a:pt x="11552" y="60471"/>
                      <a:pt x="12046" y="61846"/>
                      <a:pt x="12607" y="63208"/>
                    </a:cubicBezTo>
                    <a:cubicBezTo>
                      <a:pt x="13167" y="64596"/>
                      <a:pt x="13808" y="65957"/>
                      <a:pt x="14529" y="67279"/>
                    </a:cubicBezTo>
                    <a:cubicBezTo>
                      <a:pt x="15049" y="68120"/>
                      <a:pt x="14969" y="69201"/>
                      <a:pt x="14329" y="69948"/>
                    </a:cubicBezTo>
                    <a:lnTo>
                      <a:pt x="10724" y="73552"/>
                    </a:lnTo>
                    <a:cubicBezTo>
                      <a:pt x="8135" y="76141"/>
                      <a:pt x="9177" y="77463"/>
                      <a:pt x="14275" y="82562"/>
                    </a:cubicBezTo>
                    <a:cubicBezTo>
                      <a:pt x="19374" y="87660"/>
                      <a:pt x="20695" y="88701"/>
                      <a:pt x="23285" y="86112"/>
                    </a:cubicBezTo>
                    <a:lnTo>
                      <a:pt x="26889" y="82508"/>
                    </a:lnTo>
                    <a:cubicBezTo>
                      <a:pt x="27636" y="81854"/>
                      <a:pt x="28717" y="81761"/>
                      <a:pt x="29558" y="82295"/>
                    </a:cubicBezTo>
                    <a:cubicBezTo>
                      <a:pt x="30879" y="83015"/>
                      <a:pt x="32241" y="83656"/>
                      <a:pt x="33629" y="84217"/>
                    </a:cubicBezTo>
                    <a:cubicBezTo>
                      <a:pt x="34991" y="84791"/>
                      <a:pt x="36379" y="85298"/>
                      <a:pt x="37794" y="85712"/>
                    </a:cubicBezTo>
                    <a:cubicBezTo>
                      <a:pt x="38754" y="85925"/>
                      <a:pt x="39449" y="86753"/>
                      <a:pt x="39529" y="87727"/>
                    </a:cubicBezTo>
                    <a:lnTo>
                      <a:pt x="39529" y="92826"/>
                    </a:lnTo>
                    <a:cubicBezTo>
                      <a:pt x="39529" y="96483"/>
                      <a:pt x="41197" y="96697"/>
                      <a:pt x="48405" y="96697"/>
                    </a:cubicBezTo>
                    <a:cubicBezTo>
                      <a:pt x="55613" y="96697"/>
                      <a:pt x="57281" y="96483"/>
                      <a:pt x="57281" y="92826"/>
                    </a:cubicBezTo>
                    <a:lnTo>
                      <a:pt x="57281" y="87727"/>
                    </a:lnTo>
                    <a:cubicBezTo>
                      <a:pt x="57361" y="86753"/>
                      <a:pt x="58055" y="85925"/>
                      <a:pt x="59016" y="85712"/>
                    </a:cubicBezTo>
                    <a:cubicBezTo>
                      <a:pt x="60431" y="85285"/>
                      <a:pt x="61833" y="84791"/>
                      <a:pt x="63194" y="84217"/>
                    </a:cubicBezTo>
                    <a:cubicBezTo>
                      <a:pt x="64569" y="83656"/>
                      <a:pt x="65904" y="83002"/>
                      <a:pt x="67198" y="82295"/>
                    </a:cubicBezTo>
                    <a:cubicBezTo>
                      <a:pt x="68039" y="81761"/>
                      <a:pt x="69120" y="81841"/>
                      <a:pt x="69868" y="82495"/>
                    </a:cubicBezTo>
                    <a:lnTo>
                      <a:pt x="73472" y="86112"/>
                    </a:lnTo>
                    <a:cubicBezTo>
                      <a:pt x="76061" y="88701"/>
                      <a:pt x="77382" y="87660"/>
                      <a:pt x="82482" y="82562"/>
                    </a:cubicBezTo>
                    <a:cubicBezTo>
                      <a:pt x="87580" y="77463"/>
                      <a:pt x="88622" y="76141"/>
                      <a:pt x="86032" y="73552"/>
                    </a:cubicBezTo>
                    <a:lnTo>
                      <a:pt x="82428" y="69948"/>
                    </a:lnTo>
                    <a:cubicBezTo>
                      <a:pt x="81787" y="69201"/>
                      <a:pt x="81707" y="68120"/>
                      <a:pt x="82228" y="67279"/>
                    </a:cubicBezTo>
                    <a:cubicBezTo>
                      <a:pt x="82949" y="65957"/>
                      <a:pt x="83590" y="64596"/>
                      <a:pt x="84150" y="63208"/>
                    </a:cubicBezTo>
                    <a:cubicBezTo>
                      <a:pt x="84710" y="61846"/>
                      <a:pt x="85205" y="60471"/>
                      <a:pt x="85631" y="59056"/>
                    </a:cubicBezTo>
                    <a:cubicBezTo>
                      <a:pt x="85858" y="58095"/>
                      <a:pt x="86673" y="57388"/>
                      <a:pt x="87660" y="57321"/>
                    </a:cubicBezTo>
                    <a:lnTo>
                      <a:pt x="92759" y="57321"/>
                    </a:lnTo>
                    <a:cubicBezTo>
                      <a:pt x="96416" y="57321"/>
                      <a:pt x="96616" y="55653"/>
                      <a:pt x="96616" y="48445"/>
                    </a:cubicBezTo>
                    <a:cubicBezTo>
                      <a:pt x="96616" y="41238"/>
                      <a:pt x="96416" y="39556"/>
                      <a:pt x="92759" y="39556"/>
                    </a:cubicBezTo>
                    <a:lnTo>
                      <a:pt x="87687" y="39556"/>
                    </a:lnTo>
                    <a:cubicBezTo>
                      <a:pt x="86699" y="39489"/>
                      <a:pt x="85885" y="38781"/>
                      <a:pt x="85658" y="37821"/>
                    </a:cubicBezTo>
                    <a:cubicBezTo>
                      <a:pt x="85231" y="36379"/>
                      <a:pt x="84724" y="34964"/>
                      <a:pt x="84136" y="33576"/>
                    </a:cubicBezTo>
                    <a:cubicBezTo>
                      <a:pt x="83590" y="32201"/>
                      <a:pt x="82949" y="30866"/>
                      <a:pt x="82255" y="29572"/>
                    </a:cubicBezTo>
                    <a:cubicBezTo>
                      <a:pt x="81720" y="28731"/>
                      <a:pt x="81800" y="27649"/>
                      <a:pt x="82455" y="26902"/>
                    </a:cubicBezTo>
                    <a:lnTo>
                      <a:pt x="86058" y="23285"/>
                    </a:lnTo>
                    <a:cubicBezTo>
                      <a:pt x="88648" y="20709"/>
                      <a:pt x="87607" y="19374"/>
                      <a:pt x="82508" y="14275"/>
                    </a:cubicBezTo>
                    <a:cubicBezTo>
                      <a:pt x="77409" y="9177"/>
                      <a:pt x="76088" y="8135"/>
                      <a:pt x="73499" y="10725"/>
                    </a:cubicBezTo>
                    <a:lnTo>
                      <a:pt x="69895" y="14342"/>
                    </a:lnTo>
                    <a:cubicBezTo>
                      <a:pt x="69147" y="14996"/>
                      <a:pt x="68066" y="15076"/>
                      <a:pt x="67225" y="14542"/>
                    </a:cubicBezTo>
                    <a:cubicBezTo>
                      <a:pt x="65931" y="13835"/>
                      <a:pt x="64596" y="13208"/>
                      <a:pt x="63221" y="12660"/>
                    </a:cubicBezTo>
                    <a:cubicBezTo>
                      <a:pt x="61833" y="12073"/>
                      <a:pt x="60418" y="11553"/>
                      <a:pt x="58977" y="11125"/>
                    </a:cubicBezTo>
                    <a:cubicBezTo>
                      <a:pt x="58015" y="10912"/>
                      <a:pt x="57308" y="10098"/>
                      <a:pt x="57241" y="9110"/>
                    </a:cubicBezTo>
                    <a:lnTo>
                      <a:pt x="57241" y="3998"/>
                    </a:lnTo>
                    <a:cubicBezTo>
                      <a:pt x="57241" y="340"/>
                      <a:pt x="55573" y="140"/>
                      <a:pt x="48365" y="140"/>
                    </a:cubicBezTo>
                    <a:close/>
                    <a:moveTo>
                      <a:pt x="48472" y="21683"/>
                    </a:moveTo>
                    <a:cubicBezTo>
                      <a:pt x="63221" y="21683"/>
                      <a:pt x="75167" y="33629"/>
                      <a:pt x="75167" y="48378"/>
                    </a:cubicBezTo>
                    <a:cubicBezTo>
                      <a:pt x="75167" y="63128"/>
                      <a:pt x="63221" y="75074"/>
                      <a:pt x="48472" y="75074"/>
                    </a:cubicBezTo>
                    <a:cubicBezTo>
                      <a:pt x="33722" y="75074"/>
                      <a:pt x="21777" y="63128"/>
                      <a:pt x="21777" y="48378"/>
                    </a:cubicBezTo>
                    <a:cubicBezTo>
                      <a:pt x="21803" y="33683"/>
                      <a:pt x="33722" y="21763"/>
                      <a:pt x="48418" y="21737"/>
                    </a:cubicBezTo>
                    <a:close/>
                  </a:path>
                </a:pathLst>
              </a:custGeom>
              <a:solidFill>
                <a:srgbClr val="007398"/>
              </a:solidFill>
              <a:ln w="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1400" dirty="0"/>
              </a:p>
            </p:txBody>
          </p:sp>
        </p:grpSp>
        <p:cxnSp>
          <p:nvCxnSpPr>
            <p:cNvPr id="9" name="Straight Connector 90">
              <a:extLst>
                <a:ext uri="{FF2B5EF4-FFF2-40B4-BE49-F238E27FC236}">
                  <a16:creationId xmlns:a16="http://schemas.microsoft.com/office/drawing/2014/main" id="{AA3D139D-C8F4-49F6-AB49-E7C8E58468F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3">
              <a:extLst>
                <a:ext uri="{FF2B5EF4-FFF2-40B4-BE49-F238E27FC236}">
                  <a16:creationId xmlns:a16="http://schemas.microsoft.com/office/drawing/2014/main" id="{C752A2A6-3B58-431C-B7D8-CE53A2E6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91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BA9587DF-F2AB-49A5-8F52-31783788E745}"/>
              </a:ext>
            </a:extLst>
          </p:cNvPr>
          <p:cNvGrpSpPr/>
          <p:nvPr/>
        </p:nvGrpSpPr>
        <p:grpSpPr>
          <a:xfrm>
            <a:off x="5229911" y="3085640"/>
            <a:ext cx="1339200" cy="1273776"/>
            <a:chOff x="3396343" y="1469669"/>
            <a:chExt cx="1339200" cy="127377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4AE47C8-D926-4893-B970-323CD0FC41DA}"/>
                </a:ext>
              </a:extLst>
            </p:cNvPr>
            <p:cNvSpPr/>
            <p:nvPr/>
          </p:nvSpPr>
          <p:spPr>
            <a:xfrm>
              <a:off x="3876514" y="1469669"/>
              <a:ext cx="378858" cy="440711"/>
            </a:xfrm>
            <a:custGeom>
              <a:avLst/>
              <a:gdLst>
                <a:gd name="connsiteX0" fmla="*/ 57416 w 130806"/>
                <a:gd name="connsiteY0" fmla="*/ 141 h 152162"/>
                <a:gd name="connsiteX1" fmla="*/ 49408 w 130806"/>
                <a:gd name="connsiteY1" fmla="*/ 435 h 152162"/>
                <a:gd name="connsiteX2" fmla="*/ 2251 w 130806"/>
                <a:gd name="connsiteY2" fmla="*/ 66319 h 152162"/>
                <a:gd name="connsiteX3" fmla="*/ 21458 w 130806"/>
                <a:gd name="connsiteY3" fmla="*/ 107269 h 152162"/>
                <a:gd name="connsiteX4" fmla="*/ 22659 w 130806"/>
                <a:gd name="connsiteY4" fmla="*/ 116853 h 152162"/>
                <a:gd name="connsiteX5" fmla="*/ 12755 w 130806"/>
                <a:gd name="connsiteY5" fmla="*/ 147299 h 152162"/>
                <a:gd name="connsiteX6" fmla="*/ 12488 w 130806"/>
                <a:gd name="connsiteY6" fmla="*/ 148140 h 152162"/>
                <a:gd name="connsiteX7" fmla="*/ 13115 w 130806"/>
                <a:gd name="connsiteY7" fmla="*/ 150969 h 152162"/>
                <a:gd name="connsiteX8" fmla="*/ 15451 w 130806"/>
                <a:gd name="connsiteY8" fmla="*/ 152224 h 152162"/>
                <a:gd name="connsiteX9" fmla="*/ 80694 w 130806"/>
                <a:gd name="connsiteY9" fmla="*/ 152224 h 152162"/>
                <a:gd name="connsiteX10" fmla="*/ 82937 w 130806"/>
                <a:gd name="connsiteY10" fmla="*/ 151103 h 152162"/>
                <a:gd name="connsiteX11" fmla="*/ 83711 w 130806"/>
                <a:gd name="connsiteY11" fmla="*/ 148433 h 152162"/>
                <a:gd name="connsiteX12" fmla="*/ 85753 w 130806"/>
                <a:gd name="connsiteY12" fmla="*/ 138970 h 152162"/>
                <a:gd name="connsiteX13" fmla="*/ 96671 w 130806"/>
                <a:gd name="connsiteY13" fmla="*/ 136447 h 152162"/>
                <a:gd name="connsiteX14" fmla="*/ 110179 w 130806"/>
                <a:gd name="connsiteY14" fmla="*/ 134045 h 152162"/>
                <a:gd name="connsiteX15" fmla="*/ 117147 w 130806"/>
                <a:gd name="connsiteY15" fmla="*/ 117160 h 152162"/>
                <a:gd name="connsiteX16" fmla="*/ 118281 w 130806"/>
                <a:gd name="connsiteY16" fmla="*/ 112061 h 152162"/>
                <a:gd name="connsiteX17" fmla="*/ 119523 w 130806"/>
                <a:gd name="connsiteY17" fmla="*/ 105934 h 152162"/>
                <a:gd name="connsiteX18" fmla="*/ 120363 w 130806"/>
                <a:gd name="connsiteY18" fmla="*/ 104667 h 152162"/>
                <a:gd name="connsiteX19" fmla="*/ 122112 w 130806"/>
                <a:gd name="connsiteY19" fmla="*/ 102851 h 152162"/>
                <a:gd name="connsiteX20" fmla="*/ 121471 w 130806"/>
                <a:gd name="connsiteY20" fmla="*/ 99194 h 152162"/>
                <a:gd name="connsiteX21" fmla="*/ 119830 w 130806"/>
                <a:gd name="connsiteY21" fmla="*/ 95857 h 152162"/>
                <a:gd name="connsiteX22" fmla="*/ 120323 w 130806"/>
                <a:gd name="connsiteY22" fmla="*/ 94629 h 152162"/>
                <a:gd name="connsiteX23" fmla="*/ 126023 w 130806"/>
                <a:gd name="connsiteY23" fmla="*/ 94402 h 152162"/>
                <a:gd name="connsiteX24" fmla="*/ 131882 w 130806"/>
                <a:gd name="connsiteY24" fmla="*/ 88676 h 152162"/>
                <a:gd name="connsiteX25" fmla="*/ 125436 w 130806"/>
                <a:gd name="connsiteY25" fmla="*/ 73607 h 152162"/>
                <a:gd name="connsiteX26" fmla="*/ 119069 w 130806"/>
                <a:gd name="connsiteY26" fmla="*/ 64477 h 152162"/>
                <a:gd name="connsiteX27" fmla="*/ 118094 w 130806"/>
                <a:gd name="connsiteY27" fmla="*/ 60686 h 152162"/>
                <a:gd name="connsiteX28" fmla="*/ 118255 w 130806"/>
                <a:gd name="connsiteY28" fmla="*/ 54506 h 152162"/>
                <a:gd name="connsiteX29" fmla="*/ 114758 w 130806"/>
                <a:gd name="connsiteY29" fmla="*/ 36327 h 152162"/>
                <a:gd name="connsiteX30" fmla="*/ 115331 w 130806"/>
                <a:gd name="connsiteY30" fmla="*/ 36701 h 152162"/>
                <a:gd name="connsiteX31" fmla="*/ 119523 w 130806"/>
                <a:gd name="connsiteY31" fmla="*/ 37408 h 152162"/>
                <a:gd name="connsiteX32" fmla="*/ 122606 w 130806"/>
                <a:gd name="connsiteY32" fmla="*/ 32323 h 152162"/>
                <a:gd name="connsiteX33" fmla="*/ 86794 w 130806"/>
                <a:gd name="connsiteY33" fmla="*/ 8657 h 152162"/>
                <a:gd name="connsiteX34" fmla="*/ 57416 w 130806"/>
                <a:gd name="connsiteY34" fmla="*/ 141 h 152162"/>
                <a:gd name="connsiteX35" fmla="*/ 82590 w 130806"/>
                <a:gd name="connsiteY35" fmla="*/ 17200 h 152162"/>
                <a:gd name="connsiteX36" fmla="*/ 82590 w 130806"/>
                <a:gd name="connsiteY36" fmla="*/ 17200 h 152162"/>
                <a:gd name="connsiteX37" fmla="*/ 82803 w 130806"/>
                <a:gd name="connsiteY37" fmla="*/ 17200 h 152162"/>
                <a:gd name="connsiteX38" fmla="*/ 85473 w 130806"/>
                <a:gd name="connsiteY38" fmla="*/ 17747 h 152162"/>
                <a:gd name="connsiteX39" fmla="*/ 85473 w 130806"/>
                <a:gd name="connsiteY39" fmla="*/ 17747 h 152162"/>
                <a:gd name="connsiteX40" fmla="*/ 85686 w 130806"/>
                <a:gd name="connsiteY40" fmla="*/ 17827 h 152162"/>
                <a:gd name="connsiteX41" fmla="*/ 87248 w 130806"/>
                <a:gd name="connsiteY41" fmla="*/ 18414 h 152162"/>
                <a:gd name="connsiteX42" fmla="*/ 88089 w 130806"/>
                <a:gd name="connsiteY42" fmla="*/ 18841 h 152162"/>
                <a:gd name="connsiteX43" fmla="*/ 88810 w 130806"/>
                <a:gd name="connsiteY43" fmla="*/ 20176 h 152162"/>
                <a:gd name="connsiteX44" fmla="*/ 88810 w 130806"/>
                <a:gd name="connsiteY44" fmla="*/ 20376 h 152162"/>
                <a:gd name="connsiteX45" fmla="*/ 88489 w 130806"/>
                <a:gd name="connsiteY45" fmla="*/ 21404 h 152162"/>
                <a:gd name="connsiteX46" fmla="*/ 88489 w 130806"/>
                <a:gd name="connsiteY46" fmla="*/ 21538 h 152162"/>
                <a:gd name="connsiteX47" fmla="*/ 88917 w 130806"/>
                <a:gd name="connsiteY47" fmla="*/ 22779 h 152162"/>
                <a:gd name="connsiteX48" fmla="*/ 88917 w 130806"/>
                <a:gd name="connsiteY48" fmla="*/ 22779 h 152162"/>
                <a:gd name="connsiteX49" fmla="*/ 91733 w 130806"/>
                <a:gd name="connsiteY49" fmla="*/ 25849 h 152162"/>
                <a:gd name="connsiteX50" fmla="*/ 92961 w 130806"/>
                <a:gd name="connsiteY50" fmla="*/ 26423 h 152162"/>
                <a:gd name="connsiteX51" fmla="*/ 93081 w 130806"/>
                <a:gd name="connsiteY51" fmla="*/ 26423 h 152162"/>
                <a:gd name="connsiteX52" fmla="*/ 94135 w 130806"/>
                <a:gd name="connsiteY52" fmla="*/ 26183 h 152162"/>
                <a:gd name="connsiteX53" fmla="*/ 94309 w 130806"/>
                <a:gd name="connsiteY53" fmla="*/ 26183 h 152162"/>
                <a:gd name="connsiteX54" fmla="*/ 95564 w 130806"/>
                <a:gd name="connsiteY54" fmla="*/ 26997 h 152162"/>
                <a:gd name="connsiteX55" fmla="*/ 96431 w 130806"/>
                <a:gd name="connsiteY55" fmla="*/ 29573 h 152162"/>
                <a:gd name="connsiteX56" fmla="*/ 96431 w 130806"/>
                <a:gd name="connsiteY56" fmla="*/ 29573 h 152162"/>
                <a:gd name="connsiteX57" fmla="*/ 96431 w 130806"/>
                <a:gd name="connsiteY57" fmla="*/ 29800 h 152162"/>
                <a:gd name="connsiteX58" fmla="*/ 96431 w 130806"/>
                <a:gd name="connsiteY58" fmla="*/ 29800 h 152162"/>
                <a:gd name="connsiteX59" fmla="*/ 96685 w 130806"/>
                <a:gd name="connsiteY59" fmla="*/ 31455 h 152162"/>
                <a:gd name="connsiteX60" fmla="*/ 96685 w 130806"/>
                <a:gd name="connsiteY60" fmla="*/ 32389 h 152162"/>
                <a:gd name="connsiteX61" fmla="*/ 95897 w 130806"/>
                <a:gd name="connsiteY61" fmla="*/ 33724 h 152162"/>
                <a:gd name="connsiteX62" fmla="*/ 95697 w 130806"/>
                <a:gd name="connsiteY62" fmla="*/ 33724 h 152162"/>
                <a:gd name="connsiteX63" fmla="*/ 94629 w 130806"/>
                <a:gd name="connsiteY63" fmla="*/ 33951 h 152162"/>
                <a:gd name="connsiteX64" fmla="*/ 94509 w 130806"/>
                <a:gd name="connsiteY64" fmla="*/ 33951 h 152162"/>
                <a:gd name="connsiteX65" fmla="*/ 93655 w 130806"/>
                <a:gd name="connsiteY65" fmla="*/ 34939 h 152162"/>
                <a:gd name="connsiteX66" fmla="*/ 92614 w 130806"/>
                <a:gd name="connsiteY66" fmla="*/ 38449 h 152162"/>
                <a:gd name="connsiteX67" fmla="*/ 92387 w 130806"/>
                <a:gd name="connsiteY67" fmla="*/ 38943 h 152162"/>
                <a:gd name="connsiteX68" fmla="*/ 92507 w 130806"/>
                <a:gd name="connsiteY68" fmla="*/ 40278 h 152162"/>
                <a:gd name="connsiteX69" fmla="*/ 92601 w 130806"/>
                <a:gd name="connsiteY69" fmla="*/ 40385 h 152162"/>
                <a:gd name="connsiteX70" fmla="*/ 93321 w 130806"/>
                <a:gd name="connsiteY70" fmla="*/ 41185 h 152162"/>
                <a:gd name="connsiteX71" fmla="*/ 93455 w 130806"/>
                <a:gd name="connsiteY71" fmla="*/ 41332 h 152162"/>
                <a:gd name="connsiteX72" fmla="*/ 93375 w 130806"/>
                <a:gd name="connsiteY72" fmla="*/ 42814 h 152162"/>
                <a:gd name="connsiteX73" fmla="*/ 91559 w 130806"/>
                <a:gd name="connsiteY73" fmla="*/ 44842 h 152162"/>
                <a:gd name="connsiteX74" fmla="*/ 91559 w 130806"/>
                <a:gd name="connsiteY74" fmla="*/ 44842 h 152162"/>
                <a:gd name="connsiteX75" fmla="*/ 91373 w 130806"/>
                <a:gd name="connsiteY75" fmla="*/ 45016 h 152162"/>
                <a:gd name="connsiteX76" fmla="*/ 90038 w 130806"/>
                <a:gd name="connsiteY76" fmla="*/ 46057 h 152162"/>
                <a:gd name="connsiteX77" fmla="*/ 89250 w 130806"/>
                <a:gd name="connsiteY77" fmla="*/ 46591 h 152162"/>
                <a:gd name="connsiteX78" fmla="*/ 87755 w 130806"/>
                <a:gd name="connsiteY78" fmla="*/ 46591 h 152162"/>
                <a:gd name="connsiteX79" fmla="*/ 87595 w 130806"/>
                <a:gd name="connsiteY79" fmla="*/ 46431 h 152162"/>
                <a:gd name="connsiteX80" fmla="*/ 86874 w 130806"/>
                <a:gd name="connsiteY80" fmla="*/ 45643 h 152162"/>
                <a:gd name="connsiteX81" fmla="*/ 86781 w 130806"/>
                <a:gd name="connsiteY81" fmla="*/ 45550 h 152162"/>
                <a:gd name="connsiteX82" fmla="*/ 85446 w 130806"/>
                <a:gd name="connsiteY82" fmla="*/ 45296 h 152162"/>
                <a:gd name="connsiteX83" fmla="*/ 81348 w 130806"/>
                <a:gd name="connsiteY83" fmla="*/ 46217 h 152162"/>
                <a:gd name="connsiteX84" fmla="*/ 80254 w 130806"/>
                <a:gd name="connsiteY84" fmla="*/ 46992 h 152162"/>
                <a:gd name="connsiteX85" fmla="*/ 80254 w 130806"/>
                <a:gd name="connsiteY85" fmla="*/ 47098 h 152162"/>
                <a:gd name="connsiteX86" fmla="*/ 79934 w 130806"/>
                <a:gd name="connsiteY86" fmla="*/ 48126 h 152162"/>
                <a:gd name="connsiteX87" fmla="*/ 79867 w 130806"/>
                <a:gd name="connsiteY87" fmla="*/ 48326 h 152162"/>
                <a:gd name="connsiteX88" fmla="*/ 78532 w 130806"/>
                <a:gd name="connsiteY88" fmla="*/ 48994 h 152162"/>
                <a:gd name="connsiteX89" fmla="*/ 75863 w 130806"/>
                <a:gd name="connsiteY89" fmla="*/ 48446 h 152162"/>
                <a:gd name="connsiteX90" fmla="*/ 75863 w 130806"/>
                <a:gd name="connsiteY90" fmla="*/ 48446 h 152162"/>
                <a:gd name="connsiteX91" fmla="*/ 75636 w 130806"/>
                <a:gd name="connsiteY91" fmla="*/ 48446 h 152162"/>
                <a:gd name="connsiteX92" fmla="*/ 74074 w 130806"/>
                <a:gd name="connsiteY92" fmla="*/ 47846 h 152162"/>
                <a:gd name="connsiteX93" fmla="*/ 73220 w 130806"/>
                <a:gd name="connsiteY93" fmla="*/ 47418 h 152162"/>
                <a:gd name="connsiteX94" fmla="*/ 72526 w 130806"/>
                <a:gd name="connsiteY94" fmla="*/ 46084 h 152162"/>
                <a:gd name="connsiteX95" fmla="*/ 72526 w 130806"/>
                <a:gd name="connsiteY95" fmla="*/ 45870 h 152162"/>
                <a:gd name="connsiteX96" fmla="*/ 72859 w 130806"/>
                <a:gd name="connsiteY96" fmla="*/ 44842 h 152162"/>
                <a:gd name="connsiteX97" fmla="*/ 72859 w 130806"/>
                <a:gd name="connsiteY97" fmla="*/ 44709 h 152162"/>
                <a:gd name="connsiteX98" fmla="*/ 72406 w 130806"/>
                <a:gd name="connsiteY98" fmla="*/ 43468 h 152162"/>
                <a:gd name="connsiteX99" fmla="*/ 72406 w 130806"/>
                <a:gd name="connsiteY99" fmla="*/ 43468 h 152162"/>
                <a:gd name="connsiteX100" fmla="*/ 69602 w 130806"/>
                <a:gd name="connsiteY100" fmla="*/ 40398 h 152162"/>
                <a:gd name="connsiteX101" fmla="*/ 68388 w 130806"/>
                <a:gd name="connsiteY101" fmla="*/ 39837 h 152162"/>
                <a:gd name="connsiteX102" fmla="*/ 68255 w 130806"/>
                <a:gd name="connsiteY102" fmla="*/ 39837 h 152162"/>
                <a:gd name="connsiteX103" fmla="*/ 67213 w 130806"/>
                <a:gd name="connsiteY103" fmla="*/ 40051 h 152162"/>
                <a:gd name="connsiteX104" fmla="*/ 67013 w 130806"/>
                <a:gd name="connsiteY104" fmla="*/ 40051 h 152162"/>
                <a:gd name="connsiteX105" fmla="*/ 65772 w 130806"/>
                <a:gd name="connsiteY105" fmla="*/ 39250 h 152162"/>
                <a:gd name="connsiteX106" fmla="*/ 64918 w 130806"/>
                <a:gd name="connsiteY106" fmla="*/ 36661 h 152162"/>
                <a:gd name="connsiteX107" fmla="*/ 64918 w 130806"/>
                <a:gd name="connsiteY107" fmla="*/ 36661 h 152162"/>
                <a:gd name="connsiteX108" fmla="*/ 64918 w 130806"/>
                <a:gd name="connsiteY108" fmla="*/ 36433 h 152162"/>
                <a:gd name="connsiteX109" fmla="*/ 64918 w 130806"/>
                <a:gd name="connsiteY109" fmla="*/ 36433 h 152162"/>
                <a:gd name="connsiteX110" fmla="*/ 64651 w 130806"/>
                <a:gd name="connsiteY110" fmla="*/ 34792 h 152162"/>
                <a:gd name="connsiteX111" fmla="*/ 64651 w 130806"/>
                <a:gd name="connsiteY111" fmla="*/ 33844 h 152162"/>
                <a:gd name="connsiteX112" fmla="*/ 65451 w 130806"/>
                <a:gd name="connsiteY112" fmla="*/ 32576 h 152162"/>
                <a:gd name="connsiteX113" fmla="*/ 65652 w 130806"/>
                <a:gd name="connsiteY113" fmla="*/ 32576 h 152162"/>
                <a:gd name="connsiteX114" fmla="*/ 66706 w 130806"/>
                <a:gd name="connsiteY114" fmla="*/ 32336 h 152162"/>
                <a:gd name="connsiteX115" fmla="*/ 66840 w 130806"/>
                <a:gd name="connsiteY115" fmla="*/ 32336 h 152162"/>
                <a:gd name="connsiteX116" fmla="*/ 67694 w 130806"/>
                <a:gd name="connsiteY116" fmla="*/ 31348 h 152162"/>
                <a:gd name="connsiteX117" fmla="*/ 68722 w 130806"/>
                <a:gd name="connsiteY117" fmla="*/ 27824 h 152162"/>
                <a:gd name="connsiteX118" fmla="*/ 68948 w 130806"/>
                <a:gd name="connsiteY118" fmla="*/ 27331 h 152162"/>
                <a:gd name="connsiteX119" fmla="*/ 68842 w 130806"/>
                <a:gd name="connsiteY119" fmla="*/ 25996 h 152162"/>
                <a:gd name="connsiteX120" fmla="*/ 68748 w 130806"/>
                <a:gd name="connsiteY120" fmla="*/ 25902 h 152162"/>
                <a:gd name="connsiteX121" fmla="*/ 68028 w 130806"/>
                <a:gd name="connsiteY121" fmla="*/ 25088 h 152162"/>
                <a:gd name="connsiteX122" fmla="*/ 67907 w 130806"/>
                <a:gd name="connsiteY122" fmla="*/ 24955 h 152162"/>
                <a:gd name="connsiteX123" fmla="*/ 67907 w 130806"/>
                <a:gd name="connsiteY123" fmla="*/ 23473 h 152162"/>
                <a:gd name="connsiteX124" fmla="*/ 69723 w 130806"/>
                <a:gd name="connsiteY124" fmla="*/ 21444 h 152162"/>
                <a:gd name="connsiteX125" fmla="*/ 69723 w 130806"/>
                <a:gd name="connsiteY125" fmla="*/ 21444 h 152162"/>
                <a:gd name="connsiteX126" fmla="*/ 69910 w 130806"/>
                <a:gd name="connsiteY126" fmla="*/ 21284 h 152162"/>
                <a:gd name="connsiteX127" fmla="*/ 71244 w 130806"/>
                <a:gd name="connsiteY127" fmla="*/ 20230 h 152162"/>
                <a:gd name="connsiteX128" fmla="*/ 72032 w 130806"/>
                <a:gd name="connsiteY128" fmla="*/ 19709 h 152162"/>
                <a:gd name="connsiteX129" fmla="*/ 73527 w 130806"/>
                <a:gd name="connsiteY129" fmla="*/ 19709 h 152162"/>
                <a:gd name="connsiteX130" fmla="*/ 73687 w 130806"/>
                <a:gd name="connsiteY130" fmla="*/ 19856 h 152162"/>
                <a:gd name="connsiteX131" fmla="*/ 74421 w 130806"/>
                <a:gd name="connsiteY131" fmla="*/ 20657 h 152162"/>
                <a:gd name="connsiteX132" fmla="*/ 74514 w 130806"/>
                <a:gd name="connsiteY132" fmla="*/ 20750 h 152162"/>
                <a:gd name="connsiteX133" fmla="*/ 75849 w 130806"/>
                <a:gd name="connsiteY133" fmla="*/ 20977 h 152162"/>
                <a:gd name="connsiteX134" fmla="*/ 75716 w 130806"/>
                <a:gd name="connsiteY134" fmla="*/ 20977 h 152162"/>
                <a:gd name="connsiteX135" fmla="*/ 79907 w 130806"/>
                <a:gd name="connsiteY135" fmla="*/ 20029 h 152162"/>
                <a:gd name="connsiteX136" fmla="*/ 81001 w 130806"/>
                <a:gd name="connsiteY136" fmla="*/ 19269 h 152162"/>
                <a:gd name="connsiteX137" fmla="*/ 81001 w 130806"/>
                <a:gd name="connsiteY137" fmla="*/ 19135 h 152162"/>
                <a:gd name="connsiteX138" fmla="*/ 81322 w 130806"/>
                <a:gd name="connsiteY138" fmla="*/ 18107 h 152162"/>
                <a:gd name="connsiteX139" fmla="*/ 81322 w 130806"/>
                <a:gd name="connsiteY139" fmla="*/ 17934 h 152162"/>
                <a:gd name="connsiteX140" fmla="*/ 82416 w 130806"/>
                <a:gd name="connsiteY140" fmla="*/ 17240 h 152162"/>
                <a:gd name="connsiteX141" fmla="*/ 80561 w 130806"/>
                <a:gd name="connsiteY141" fmla="*/ 25755 h 152162"/>
                <a:gd name="connsiteX142" fmla="*/ 73420 w 130806"/>
                <a:gd name="connsiteY142" fmla="*/ 33270 h 152162"/>
                <a:gd name="connsiteX143" fmla="*/ 77731 w 130806"/>
                <a:gd name="connsiteY143" fmla="*/ 39757 h 152162"/>
                <a:gd name="connsiteX144" fmla="*/ 78425 w 130806"/>
                <a:gd name="connsiteY144" fmla="*/ 40038 h 152162"/>
                <a:gd name="connsiteX145" fmla="*/ 87555 w 130806"/>
                <a:gd name="connsiteY145" fmla="*/ 35139 h 152162"/>
                <a:gd name="connsiteX146" fmla="*/ 84232 w 130806"/>
                <a:gd name="connsiteY146" fmla="*/ 26690 h 152162"/>
                <a:gd name="connsiteX147" fmla="*/ 83764 w 130806"/>
                <a:gd name="connsiteY147" fmla="*/ 26436 h 152162"/>
                <a:gd name="connsiteX148" fmla="*/ 80561 w 130806"/>
                <a:gd name="connsiteY148" fmla="*/ 25755 h 152162"/>
                <a:gd name="connsiteX149" fmla="*/ 33137 w 130806"/>
                <a:gd name="connsiteY149" fmla="*/ 26636 h 152162"/>
                <a:gd name="connsiteX150" fmla="*/ 33377 w 130806"/>
                <a:gd name="connsiteY150" fmla="*/ 26636 h 152162"/>
                <a:gd name="connsiteX151" fmla="*/ 36380 w 130806"/>
                <a:gd name="connsiteY151" fmla="*/ 27264 h 152162"/>
                <a:gd name="connsiteX152" fmla="*/ 36380 w 130806"/>
                <a:gd name="connsiteY152" fmla="*/ 27264 h 152162"/>
                <a:gd name="connsiteX153" fmla="*/ 36634 w 130806"/>
                <a:gd name="connsiteY153" fmla="*/ 27264 h 152162"/>
                <a:gd name="connsiteX154" fmla="*/ 38396 w 130806"/>
                <a:gd name="connsiteY154" fmla="*/ 27958 h 152162"/>
                <a:gd name="connsiteX155" fmla="*/ 39344 w 130806"/>
                <a:gd name="connsiteY155" fmla="*/ 28425 h 152162"/>
                <a:gd name="connsiteX156" fmla="*/ 40144 w 130806"/>
                <a:gd name="connsiteY156" fmla="*/ 29907 h 152162"/>
                <a:gd name="connsiteX157" fmla="*/ 40144 w 130806"/>
                <a:gd name="connsiteY157" fmla="*/ 30147 h 152162"/>
                <a:gd name="connsiteX158" fmla="*/ 39771 w 130806"/>
                <a:gd name="connsiteY158" fmla="*/ 31295 h 152162"/>
                <a:gd name="connsiteX159" fmla="*/ 39771 w 130806"/>
                <a:gd name="connsiteY159" fmla="*/ 31455 h 152162"/>
                <a:gd name="connsiteX160" fmla="*/ 40251 w 130806"/>
                <a:gd name="connsiteY160" fmla="*/ 32790 h 152162"/>
                <a:gd name="connsiteX161" fmla="*/ 40251 w 130806"/>
                <a:gd name="connsiteY161" fmla="*/ 32790 h 152162"/>
                <a:gd name="connsiteX162" fmla="*/ 40251 w 130806"/>
                <a:gd name="connsiteY162" fmla="*/ 32790 h 152162"/>
                <a:gd name="connsiteX163" fmla="*/ 43414 w 130806"/>
                <a:gd name="connsiteY163" fmla="*/ 36233 h 152162"/>
                <a:gd name="connsiteX164" fmla="*/ 44749 w 130806"/>
                <a:gd name="connsiteY164" fmla="*/ 36874 h 152162"/>
                <a:gd name="connsiteX165" fmla="*/ 44909 w 130806"/>
                <a:gd name="connsiteY165" fmla="*/ 36874 h 152162"/>
                <a:gd name="connsiteX166" fmla="*/ 46084 w 130806"/>
                <a:gd name="connsiteY166" fmla="*/ 36607 h 152162"/>
                <a:gd name="connsiteX167" fmla="*/ 46298 w 130806"/>
                <a:gd name="connsiteY167" fmla="*/ 36607 h 152162"/>
                <a:gd name="connsiteX168" fmla="*/ 47713 w 130806"/>
                <a:gd name="connsiteY168" fmla="*/ 37515 h 152162"/>
                <a:gd name="connsiteX169" fmla="*/ 48674 w 130806"/>
                <a:gd name="connsiteY169" fmla="*/ 40411 h 152162"/>
                <a:gd name="connsiteX170" fmla="*/ 48674 w 130806"/>
                <a:gd name="connsiteY170" fmla="*/ 40411 h 152162"/>
                <a:gd name="connsiteX171" fmla="*/ 48674 w 130806"/>
                <a:gd name="connsiteY171" fmla="*/ 40665 h 152162"/>
                <a:gd name="connsiteX172" fmla="*/ 48954 w 130806"/>
                <a:gd name="connsiteY172" fmla="*/ 42533 h 152162"/>
                <a:gd name="connsiteX173" fmla="*/ 49034 w 130806"/>
                <a:gd name="connsiteY173" fmla="*/ 43588 h 152162"/>
                <a:gd name="connsiteX174" fmla="*/ 48140 w 130806"/>
                <a:gd name="connsiteY174" fmla="*/ 45016 h 152162"/>
                <a:gd name="connsiteX175" fmla="*/ 47899 w 130806"/>
                <a:gd name="connsiteY175" fmla="*/ 45083 h 152162"/>
                <a:gd name="connsiteX176" fmla="*/ 46711 w 130806"/>
                <a:gd name="connsiteY176" fmla="*/ 45336 h 152162"/>
                <a:gd name="connsiteX177" fmla="*/ 46578 w 130806"/>
                <a:gd name="connsiteY177" fmla="*/ 45336 h 152162"/>
                <a:gd name="connsiteX178" fmla="*/ 45617 w 130806"/>
                <a:gd name="connsiteY178" fmla="*/ 46444 h 152162"/>
                <a:gd name="connsiteX179" fmla="*/ 44456 w 130806"/>
                <a:gd name="connsiteY179" fmla="*/ 50448 h 152162"/>
                <a:gd name="connsiteX180" fmla="*/ 44202 w 130806"/>
                <a:gd name="connsiteY180" fmla="*/ 51009 h 152162"/>
                <a:gd name="connsiteX181" fmla="*/ 44322 w 130806"/>
                <a:gd name="connsiteY181" fmla="*/ 52517 h 152162"/>
                <a:gd name="connsiteX182" fmla="*/ 44429 w 130806"/>
                <a:gd name="connsiteY182" fmla="*/ 52624 h 152162"/>
                <a:gd name="connsiteX183" fmla="*/ 45243 w 130806"/>
                <a:gd name="connsiteY183" fmla="*/ 53518 h 152162"/>
                <a:gd name="connsiteX184" fmla="*/ 45390 w 130806"/>
                <a:gd name="connsiteY184" fmla="*/ 53679 h 152162"/>
                <a:gd name="connsiteX185" fmla="*/ 45310 w 130806"/>
                <a:gd name="connsiteY185" fmla="*/ 55347 h 152162"/>
                <a:gd name="connsiteX186" fmla="*/ 43268 w 130806"/>
                <a:gd name="connsiteY186" fmla="*/ 57643 h 152162"/>
                <a:gd name="connsiteX187" fmla="*/ 43268 w 130806"/>
                <a:gd name="connsiteY187" fmla="*/ 57643 h 152162"/>
                <a:gd name="connsiteX188" fmla="*/ 43067 w 130806"/>
                <a:gd name="connsiteY188" fmla="*/ 57830 h 152162"/>
                <a:gd name="connsiteX189" fmla="*/ 41599 w 130806"/>
                <a:gd name="connsiteY189" fmla="*/ 59018 h 152162"/>
                <a:gd name="connsiteX190" fmla="*/ 40718 w 130806"/>
                <a:gd name="connsiteY190" fmla="*/ 59592 h 152162"/>
                <a:gd name="connsiteX191" fmla="*/ 39037 w 130806"/>
                <a:gd name="connsiteY191" fmla="*/ 59592 h 152162"/>
                <a:gd name="connsiteX192" fmla="*/ 38863 w 130806"/>
                <a:gd name="connsiteY192" fmla="*/ 59405 h 152162"/>
                <a:gd name="connsiteX193" fmla="*/ 38049 w 130806"/>
                <a:gd name="connsiteY193" fmla="*/ 58510 h 152162"/>
                <a:gd name="connsiteX194" fmla="*/ 37942 w 130806"/>
                <a:gd name="connsiteY194" fmla="*/ 58404 h 152162"/>
                <a:gd name="connsiteX195" fmla="*/ 36487 w 130806"/>
                <a:gd name="connsiteY195" fmla="*/ 58137 h 152162"/>
                <a:gd name="connsiteX196" fmla="*/ 31882 w 130806"/>
                <a:gd name="connsiteY196" fmla="*/ 59164 h 152162"/>
                <a:gd name="connsiteX197" fmla="*/ 30641 w 130806"/>
                <a:gd name="connsiteY197" fmla="*/ 60032 h 152162"/>
                <a:gd name="connsiteX198" fmla="*/ 30641 w 130806"/>
                <a:gd name="connsiteY198" fmla="*/ 60166 h 152162"/>
                <a:gd name="connsiteX199" fmla="*/ 30280 w 130806"/>
                <a:gd name="connsiteY199" fmla="*/ 61314 h 152162"/>
                <a:gd name="connsiteX200" fmla="*/ 30280 w 130806"/>
                <a:gd name="connsiteY200" fmla="*/ 61527 h 152162"/>
                <a:gd name="connsiteX201" fmla="*/ 28812 w 130806"/>
                <a:gd name="connsiteY201" fmla="*/ 62288 h 152162"/>
                <a:gd name="connsiteX202" fmla="*/ 25796 w 130806"/>
                <a:gd name="connsiteY202" fmla="*/ 61674 h 152162"/>
                <a:gd name="connsiteX203" fmla="*/ 25796 w 130806"/>
                <a:gd name="connsiteY203" fmla="*/ 61674 h 152162"/>
                <a:gd name="connsiteX204" fmla="*/ 25555 w 130806"/>
                <a:gd name="connsiteY204" fmla="*/ 61594 h 152162"/>
                <a:gd name="connsiteX205" fmla="*/ 25555 w 130806"/>
                <a:gd name="connsiteY205" fmla="*/ 61594 h 152162"/>
                <a:gd name="connsiteX206" fmla="*/ 23807 w 130806"/>
                <a:gd name="connsiteY206" fmla="*/ 60913 h 152162"/>
                <a:gd name="connsiteX207" fmla="*/ 22846 w 130806"/>
                <a:gd name="connsiteY207" fmla="*/ 60419 h 152162"/>
                <a:gd name="connsiteX208" fmla="*/ 22058 w 130806"/>
                <a:gd name="connsiteY208" fmla="*/ 58951 h 152162"/>
                <a:gd name="connsiteX209" fmla="*/ 22125 w 130806"/>
                <a:gd name="connsiteY209" fmla="*/ 58711 h 152162"/>
                <a:gd name="connsiteX210" fmla="*/ 22486 w 130806"/>
                <a:gd name="connsiteY210" fmla="*/ 57563 h 152162"/>
                <a:gd name="connsiteX211" fmla="*/ 22486 w 130806"/>
                <a:gd name="connsiteY211" fmla="*/ 57416 h 152162"/>
                <a:gd name="connsiteX212" fmla="*/ 21978 w 130806"/>
                <a:gd name="connsiteY212" fmla="*/ 56015 h 152162"/>
                <a:gd name="connsiteX213" fmla="*/ 21978 w 130806"/>
                <a:gd name="connsiteY213" fmla="*/ 56015 h 152162"/>
                <a:gd name="connsiteX214" fmla="*/ 18815 w 130806"/>
                <a:gd name="connsiteY214" fmla="*/ 52571 h 152162"/>
                <a:gd name="connsiteX215" fmla="*/ 17480 w 130806"/>
                <a:gd name="connsiteY215" fmla="*/ 51930 h 152162"/>
                <a:gd name="connsiteX216" fmla="*/ 17320 w 130806"/>
                <a:gd name="connsiteY216" fmla="*/ 51930 h 152162"/>
                <a:gd name="connsiteX217" fmla="*/ 16145 w 130806"/>
                <a:gd name="connsiteY217" fmla="*/ 52184 h 152162"/>
                <a:gd name="connsiteX218" fmla="*/ 15932 w 130806"/>
                <a:gd name="connsiteY218" fmla="*/ 52184 h 152162"/>
                <a:gd name="connsiteX219" fmla="*/ 14597 w 130806"/>
                <a:gd name="connsiteY219" fmla="*/ 51289 h 152162"/>
                <a:gd name="connsiteX220" fmla="*/ 13636 w 130806"/>
                <a:gd name="connsiteY220" fmla="*/ 48380 h 152162"/>
                <a:gd name="connsiteX221" fmla="*/ 13636 w 130806"/>
                <a:gd name="connsiteY221" fmla="*/ 48380 h 152162"/>
                <a:gd name="connsiteX222" fmla="*/ 13636 w 130806"/>
                <a:gd name="connsiteY222" fmla="*/ 48113 h 152162"/>
                <a:gd name="connsiteX223" fmla="*/ 13342 w 130806"/>
                <a:gd name="connsiteY223" fmla="*/ 46257 h 152162"/>
                <a:gd name="connsiteX224" fmla="*/ 13342 w 130806"/>
                <a:gd name="connsiteY224" fmla="*/ 45203 h 152162"/>
                <a:gd name="connsiteX225" fmla="*/ 14223 w 130806"/>
                <a:gd name="connsiteY225" fmla="*/ 43775 h 152162"/>
                <a:gd name="connsiteX226" fmla="*/ 14464 w 130806"/>
                <a:gd name="connsiteY226" fmla="*/ 43775 h 152162"/>
                <a:gd name="connsiteX227" fmla="*/ 15652 w 130806"/>
                <a:gd name="connsiteY227" fmla="*/ 43508 h 152162"/>
                <a:gd name="connsiteX228" fmla="*/ 15798 w 130806"/>
                <a:gd name="connsiteY228" fmla="*/ 43508 h 152162"/>
                <a:gd name="connsiteX229" fmla="*/ 16746 w 130806"/>
                <a:gd name="connsiteY229" fmla="*/ 42400 h 152162"/>
                <a:gd name="connsiteX230" fmla="*/ 17894 w 130806"/>
                <a:gd name="connsiteY230" fmla="*/ 38395 h 152162"/>
                <a:gd name="connsiteX231" fmla="*/ 18161 w 130806"/>
                <a:gd name="connsiteY231" fmla="*/ 37835 h 152162"/>
                <a:gd name="connsiteX232" fmla="*/ 18041 w 130806"/>
                <a:gd name="connsiteY232" fmla="*/ 36340 h 152162"/>
                <a:gd name="connsiteX233" fmla="*/ 17947 w 130806"/>
                <a:gd name="connsiteY233" fmla="*/ 36207 h 152162"/>
                <a:gd name="connsiteX234" fmla="*/ 17133 w 130806"/>
                <a:gd name="connsiteY234" fmla="*/ 35326 h 152162"/>
                <a:gd name="connsiteX235" fmla="*/ 16973 w 130806"/>
                <a:gd name="connsiteY235" fmla="*/ 35165 h 152162"/>
                <a:gd name="connsiteX236" fmla="*/ 17066 w 130806"/>
                <a:gd name="connsiteY236" fmla="*/ 33497 h 152162"/>
                <a:gd name="connsiteX237" fmla="*/ 19095 w 130806"/>
                <a:gd name="connsiteY237" fmla="*/ 31215 h 152162"/>
                <a:gd name="connsiteX238" fmla="*/ 19095 w 130806"/>
                <a:gd name="connsiteY238" fmla="*/ 31215 h 152162"/>
                <a:gd name="connsiteX239" fmla="*/ 19309 w 130806"/>
                <a:gd name="connsiteY239" fmla="*/ 31028 h 152162"/>
                <a:gd name="connsiteX240" fmla="*/ 20764 w 130806"/>
                <a:gd name="connsiteY240" fmla="*/ 29853 h 152162"/>
                <a:gd name="connsiteX241" fmla="*/ 21645 w 130806"/>
                <a:gd name="connsiteY241" fmla="*/ 29253 h 152162"/>
                <a:gd name="connsiteX242" fmla="*/ 23340 w 130806"/>
                <a:gd name="connsiteY242" fmla="*/ 29319 h 152162"/>
                <a:gd name="connsiteX243" fmla="*/ 23500 w 130806"/>
                <a:gd name="connsiteY243" fmla="*/ 29493 h 152162"/>
                <a:gd name="connsiteX244" fmla="*/ 24328 w 130806"/>
                <a:gd name="connsiteY244" fmla="*/ 30374 h 152162"/>
                <a:gd name="connsiteX245" fmla="*/ 24421 w 130806"/>
                <a:gd name="connsiteY245" fmla="*/ 30480 h 152162"/>
                <a:gd name="connsiteX246" fmla="*/ 25916 w 130806"/>
                <a:gd name="connsiteY246" fmla="*/ 30747 h 152162"/>
                <a:gd name="connsiteX247" fmla="*/ 30481 w 130806"/>
                <a:gd name="connsiteY247" fmla="*/ 29746 h 152162"/>
                <a:gd name="connsiteX248" fmla="*/ 31722 w 130806"/>
                <a:gd name="connsiteY248" fmla="*/ 28865 h 152162"/>
                <a:gd name="connsiteX249" fmla="*/ 31722 w 130806"/>
                <a:gd name="connsiteY249" fmla="*/ 28732 h 152162"/>
                <a:gd name="connsiteX250" fmla="*/ 32082 w 130806"/>
                <a:gd name="connsiteY250" fmla="*/ 27571 h 152162"/>
                <a:gd name="connsiteX251" fmla="*/ 32082 w 130806"/>
                <a:gd name="connsiteY251" fmla="*/ 27371 h 152162"/>
                <a:gd name="connsiteX252" fmla="*/ 33324 w 130806"/>
                <a:gd name="connsiteY252" fmla="*/ 26596 h 152162"/>
                <a:gd name="connsiteX253" fmla="*/ 30855 w 130806"/>
                <a:gd name="connsiteY253" fmla="*/ 36260 h 152162"/>
                <a:gd name="connsiteX254" fmla="*/ 22819 w 130806"/>
                <a:gd name="connsiteY254" fmla="*/ 44709 h 152162"/>
                <a:gd name="connsiteX255" fmla="*/ 27664 w 130806"/>
                <a:gd name="connsiteY255" fmla="*/ 52024 h 152162"/>
                <a:gd name="connsiteX256" fmla="*/ 28452 w 130806"/>
                <a:gd name="connsiteY256" fmla="*/ 52331 h 152162"/>
                <a:gd name="connsiteX257" fmla="*/ 38863 w 130806"/>
                <a:gd name="connsiteY257" fmla="*/ 47071 h 152162"/>
                <a:gd name="connsiteX258" fmla="*/ 34992 w 130806"/>
                <a:gd name="connsiteY258" fmla="*/ 37261 h 152162"/>
                <a:gd name="connsiteX259" fmla="*/ 34445 w 130806"/>
                <a:gd name="connsiteY259" fmla="*/ 36994 h 152162"/>
                <a:gd name="connsiteX260" fmla="*/ 30801 w 130806"/>
                <a:gd name="connsiteY260" fmla="*/ 36260 h 152162"/>
                <a:gd name="connsiteX261" fmla="*/ 65558 w 130806"/>
                <a:gd name="connsiteY261" fmla="*/ 45817 h 152162"/>
                <a:gd name="connsiteX262" fmla="*/ 66666 w 130806"/>
                <a:gd name="connsiteY262" fmla="*/ 45817 h 152162"/>
                <a:gd name="connsiteX263" fmla="*/ 66666 w 130806"/>
                <a:gd name="connsiteY263" fmla="*/ 45817 h 152162"/>
                <a:gd name="connsiteX264" fmla="*/ 66920 w 130806"/>
                <a:gd name="connsiteY264" fmla="*/ 45817 h 152162"/>
                <a:gd name="connsiteX265" fmla="*/ 68708 w 130806"/>
                <a:gd name="connsiteY265" fmla="*/ 46137 h 152162"/>
                <a:gd name="connsiteX266" fmla="*/ 69683 w 130806"/>
                <a:gd name="connsiteY266" fmla="*/ 46457 h 152162"/>
                <a:gd name="connsiteX267" fmla="*/ 70697 w 130806"/>
                <a:gd name="connsiteY267" fmla="*/ 47979 h 152162"/>
                <a:gd name="connsiteX268" fmla="*/ 70697 w 130806"/>
                <a:gd name="connsiteY268" fmla="*/ 48273 h 152162"/>
                <a:gd name="connsiteX269" fmla="*/ 70497 w 130806"/>
                <a:gd name="connsiteY269" fmla="*/ 50222 h 152162"/>
                <a:gd name="connsiteX270" fmla="*/ 70497 w 130806"/>
                <a:gd name="connsiteY270" fmla="*/ 50342 h 152162"/>
                <a:gd name="connsiteX271" fmla="*/ 71191 w 130806"/>
                <a:gd name="connsiteY271" fmla="*/ 51370 h 152162"/>
                <a:gd name="connsiteX272" fmla="*/ 74688 w 130806"/>
                <a:gd name="connsiteY272" fmla="*/ 53252 h 152162"/>
                <a:gd name="connsiteX273" fmla="*/ 75943 w 130806"/>
                <a:gd name="connsiteY273" fmla="*/ 53252 h 152162"/>
                <a:gd name="connsiteX274" fmla="*/ 76023 w 130806"/>
                <a:gd name="connsiteY274" fmla="*/ 53185 h 152162"/>
                <a:gd name="connsiteX275" fmla="*/ 77544 w 130806"/>
                <a:gd name="connsiteY275" fmla="*/ 51943 h 152162"/>
                <a:gd name="connsiteX276" fmla="*/ 77745 w 130806"/>
                <a:gd name="connsiteY276" fmla="*/ 51783 h 152162"/>
                <a:gd name="connsiteX277" fmla="*/ 79560 w 130806"/>
                <a:gd name="connsiteY277" fmla="*/ 51783 h 152162"/>
                <a:gd name="connsiteX278" fmla="*/ 81722 w 130806"/>
                <a:gd name="connsiteY278" fmla="*/ 53812 h 152162"/>
                <a:gd name="connsiteX279" fmla="*/ 81722 w 130806"/>
                <a:gd name="connsiteY279" fmla="*/ 53812 h 152162"/>
                <a:gd name="connsiteX280" fmla="*/ 81896 w 130806"/>
                <a:gd name="connsiteY280" fmla="*/ 54012 h 152162"/>
                <a:gd name="connsiteX281" fmla="*/ 82910 w 130806"/>
                <a:gd name="connsiteY281" fmla="*/ 55507 h 152162"/>
                <a:gd name="connsiteX282" fmla="*/ 83404 w 130806"/>
                <a:gd name="connsiteY282" fmla="*/ 56415 h 152162"/>
                <a:gd name="connsiteX283" fmla="*/ 83017 w 130806"/>
                <a:gd name="connsiteY283" fmla="*/ 58203 h 152162"/>
                <a:gd name="connsiteX284" fmla="*/ 82790 w 130806"/>
                <a:gd name="connsiteY284" fmla="*/ 58390 h 152162"/>
                <a:gd name="connsiteX285" fmla="*/ 81282 w 130806"/>
                <a:gd name="connsiteY285" fmla="*/ 59645 h 152162"/>
                <a:gd name="connsiteX286" fmla="*/ 81202 w 130806"/>
                <a:gd name="connsiteY286" fmla="*/ 59645 h 152162"/>
                <a:gd name="connsiteX287" fmla="*/ 80961 w 130806"/>
                <a:gd name="connsiteY287" fmla="*/ 60860 h 152162"/>
                <a:gd name="connsiteX288" fmla="*/ 82109 w 130806"/>
                <a:gd name="connsiteY288" fmla="*/ 64677 h 152162"/>
                <a:gd name="connsiteX289" fmla="*/ 82963 w 130806"/>
                <a:gd name="connsiteY289" fmla="*/ 65571 h 152162"/>
                <a:gd name="connsiteX290" fmla="*/ 83084 w 130806"/>
                <a:gd name="connsiteY290" fmla="*/ 65571 h 152162"/>
                <a:gd name="connsiteX291" fmla="*/ 85019 w 130806"/>
                <a:gd name="connsiteY291" fmla="*/ 65771 h 152162"/>
                <a:gd name="connsiteX292" fmla="*/ 85299 w 130806"/>
                <a:gd name="connsiteY292" fmla="*/ 65771 h 152162"/>
                <a:gd name="connsiteX293" fmla="*/ 86634 w 130806"/>
                <a:gd name="connsiteY293" fmla="*/ 67106 h 152162"/>
                <a:gd name="connsiteX294" fmla="*/ 86728 w 130806"/>
                <a:gd name="connsiteY294" fmla="*/ 70056 h 152162"/>
                <a:gd name="connsiteX295" fmla="*/ 86728 w 130806"/>
                <a:gd name="connsiteY295" fmla="*/ 70056 h 152162"/>
                <a:gd name="connsiteX296" fmla="*/ 86728 w 130806"/>
                <a:gd name="connsiteY296" fmla="*/ 70310 h 152162"/>
                <a:gd name="connsiteX297" fmla="*/ 86728 w 130806"/>
                <a:gd name="connsiteY297" fmla="*/ 70310 h 152162"/>
                <a:gd name="connsiteX298" fmla="*/ 86394 w 130806"/>
                <a:gd name="connsiteY298" fmla="*/ 72085 h 152162"/>
                <a:gd name="connsiteX299" fmla="*/ 86087 w 130806"/>
                <a:gd name="connsiteY299" fmla="*/ 73073 h 152162"/>
                <a:gd name="connsiteX300" fmla="*/ 84552 w 130806"/>
                <a:gd name="connsiteY300" fmla="*/ 74087 h 152162"/>
                <a:gd name="connsiteX301" fmla="*/ 84258 w 130806"/>
                <a:gd name="connsiteY301" fmla="*/ 74087 h 152162"/>
                <a:gd name="connsiteX302" fmla="*/ 82309 w 130806"/>
                <a:gd name="connsiteY302" fmla="*/ 73887 h 152162"/>
                <a:gd name="connsiteX303" fmla="*/ 82203 w 130806"/>
                <a:gd name="connsiteY303" fmla="*/ 73887 h 152162"/>
                <a:gd name="connsiteX304" fmla="*/ 81175 w 130806"/>
                <a:gd name="connsiteY304" fmla="*/ 74581 h 152162"/>
                <a:gd name="connsiteX305" fmla="*/ 79293 w 130806"/>
                <a:gd name="connsiteY305" fmla="*/ 78092 h 152162"/>
                <a:gd name="connsiteX306" fmla="*/ 79293 w 130806"/>
                <a:gd name="connsiteY306" fmla="*/ 79319 h 152162"/>
                <a:gd name="connsiteX307" fmla="*/ 79293 w 130806"/>
                <a:gd name="connsiteY307" fmla="*/ 79413 h 152162"/>
                <a:gd name="connsiteX308" fmla="*/ 80534 w 130806"/>
                <a:gd name="connsiteY308" fmla="*/ 80934 h 152162"/>
                <a:gd name="connsiteX309" fmla="*/ 80708 w 130806"/>
                <a:gd name="connsiteY309" fmla="*/ 81135 h 152162"/>
                <a:gd name="connsiteX310" fmla="*/ 80708 w 130806"/>
                <a:gd name="connsiteY310" fmla="*/ 82963 h 152162"/>
                <a:gd name="connsiteX311" fmla="*/ 78666 w 130806"/>
                <a:gd name="connsiteY311" fmla="*/ 85099 h 152162"/>
                <a:gd name="connsiteX312" fmla="*/ 78666 w 130806"/>
                <a:gd name="connsiteY312" fmla="*/ 85099 h 152162"/>
                <a:gd name="connsiteX313" fmla="*/ 78465 w 130806"/>
                <a:gd name="connsiteY313" fmla="*/ 85259 h 152162"/>
                <a:gd name="connsiteX314" fmla="*/ 76970 w 130806"/>
                <a:gd name="connsiteY314" fmla="*/ 86287 h 152162"/>
                <a:gd name="connsiteX315" fmla="*/ 76063 w 130806"/>
                <a:gd name="connsiteY315" fmla="*/ 86768 h 152162"/>
                <a:gd name="connsiteX316" fmla="*/ 74274 w 130806"/>
                <a:gd name="connsiteY316" fmla="*/ 86407 h 152162"/>
                <a:gd name="connsiteX317" fmla="*/ 74074 w 130806"/>
                <a:gd name="connsiteY317" fmla="*/ 86167 h 152162"/>
                <a:gd name="connsiteX318" fmla="*/ 72833 w 130806"/>
                <a:gd name="connsiteY318" fmla="*/ 84658 h 152162"/>
                <a:gd name="connsiteX319" fmla="*/ 72753 w 130806"/>
                <a:gd name="connsiteY319" fmla="*/ 84578 h 152162"/>
                <a:gd name="connsiteX320" fmla="*/ 71538 w 130806"/>
                <a:gd name="connsiteY320" fmla="*/ 84352 h 152162"/>
                <a:gd name="connsiteX321" fmla="*/ 67734 w 130806"/>
                <a:gd name="connsiteY321" fmla="*/ 85473 h 152162"/>
                <a:gd name="connsiteX322" fmla="*/ 66840 w 130806"/>
                <a:gd name="connsiteY322" fmla="*/ 86340 h 152162"/>
                <a:gd name="connsiteX323" fmla="*/ 66840 w 130806"/>
                <a:gd name="connsiteY323" fmla="*/ 86447 h 152162"/>
                <a:gd name="connsiteX324" fmla="*/ 66639 w 130806"/>
                <a:gd name="connsiteY324" fmla="*/ 88396 h 152162"/>
                <a:gd name="connsiteX325" fmla="*/ 66639 w 130806"/>
                <a:gd name="connsiteY325" fmla="*/ 88663 h 152162"/>
                <a:gd name="connsiteX326" fmla="*/ 65385 w 130806"/>
                <a:gd name="connsiteY326" fmla="*/ 89998 h 152162"/>
                <a:gd name="connsiteX327" fmla="*/ 62421 w 130806"/>
                <a:gd name="connsiteY327" fmla="*/ 90064 h 152162"/>
                <a:gd name="connsiteX328" fmla="*/ 62421 w 130806"/>
                <a:gd name="connsiteY328" fmla="*/ 90064 h 152162"/>
                <a:gd name="connsiteX329" fmla="*/ 62168 w 130806"/>
                <a:gd name="connsiteY329" fmla="*/ 90064 h 152162"/>
                <a:gd name="connsiteX330" fmla="*/ 62168 w 130806"/>
                <a:gd name="connsiteY330" fmla="*/ 90064 h 152162"/>
                <a:gd name="connsiteX331" fmla="*/ 60393 w 130806"/>
                <a:gd name="connsiteY331" fmla="*/ 89744 h 152162"/>
                <a:gd name="connsiteX332" fmla="*/ 59405 w 130806"/>
                <a:gd name="connsiteY332" fmla="*/ 89437 h 152162"/>
                <a:gd name="connsiteX333" fmla="*/ 58404 w 130806"/>
                <a:gd name="connsiteY333" fmla="*/ 87929 h 152162"/>
                <a:gd name="connsiteX334" fmla="*/ 58404 w 130806"/>
                <a:gd name="connsiteY334" fmla="*/ 87608 h 152162"/>
                <a:gd name="connsiteX335" fmla="*/ 58604 w 130806"/>
                <a:gd name="connsiteY335" fmla="*/ 85673 h 152162"/>
                <a:gd name="connsiteX336" fmla="*/ 58604 w 130806"/>
                <a:gd name="connsiteY336" fmla="*/ 85539 h 152162"/>
                <a:gd name="connsiteX337" fmla="*/ 57897 w 130806"/>
                <a:gd name="connsiteY337" fmla="*/ 84525 h 152162"/>
                <a:gd name="connsiteX338" fmla="*/ 54400 w 130806"/>
                <a:gd name="connsiteY338" fmla="*/ 82643 h 152162"/>
                <a:gd name="connsiteX339" fmla="*/ 53158 w 130806"/>
                <a:gd name="connsiteY339" fmla="*/ 82643 h 152162"/>
                <a:gd name="connsiteX340" fmla="*/ 53052 w 130806"/>
                <a:gd name="connsiteY340" fmla="*/ 82643 h 152162"/>
                <a:gd name="connsiteX341" fmla="*/ 51543 w 130806"/>
                <a:gd name="connsiteY341" fmla="*/ 83871 h 152162"/>
                <a:gd name="connsiteX342" fmla="*/ 51343 w 130806"/>
                <a:gd name="connsiteY342" fmla="*/ 84045 h 152162"/>
                <a:gd name="connsiteX343" fmla="*/ 49514 w 130806"/>
                <a:gd name="connsiteY343" fmla="*/ 84045 h 152162"/>
                <a:gd name="connsiteX344" fmla="*/ 47379 w 130806"/>
                <a:gd name="connsiteY344" fmla="*/ 82016 h 152162"/>
                <a:gd name="connsiteX345" fmla="*/ 47379 w 130806"/>
                <a:gd name="connsiteY345" fmla="*/ 82016 h 152162"/>
                <a:gd name="connsiteX346" fmla="*/ 47219 w 130806"/>
                <a:gd name="connsiteY346" fmla="*/ 81815 h 152162"/>
                <a:gd name="connsiteX347" fmla="*/ 46191 w 130806"/>
                <a:gd name="connsiteY347" fmla="*/ 80307 h 152162"/>
                <a:gd name="connsiteX348" fmla="*/ 45710 w 130806"/>
                <a:gd name="connsiteY348" fmla="*/ 79413 h 152162"/>
                <a:gd name="connsiteX349" fmla="*/ 46071 w 130806"/>
                <a:gd name="connsiteY349" fmla="*/ 77611 h 152162"/>
                <a:gd name="connsiteX350" fmla="*/ 46311 w 130806"/>
                <a:gd name="connsiteY350" fmla="*/ 77424 h 152162"/>
                <a:gd name="connsiteX351" fmla="*/ 47819 w 130806"/>
                <a:gd name="connsiteY351" fmla="*/ 76183 h 152162"/>
                <a:gd name="connsiteX352" fmla="*/ 47913 w 130806"/>
                <a:gd name="connsiteY352" fmla="*/ 76102 h 152162"/>
                <a:gd name="connsiteX353" fmla="*/ 48140 w 130806"/>
                <a:gd name="connsiteY353" fmla="*/ 74888 h 152162"/>
                <a:gd name="connsiteX354" fmla="*/ 46992 w 130806"/>
                <a:gd name="connsiteY354" fmla="*/ 71071 h 152162"/>
                <a:gd name="connsiteX355" fmla="*/ 46137 w 130806"/>
                <a:gd name="connsiteY355" fmla="*/ 70190 h 152162"/>
                <a:gd name="connsiteX356" fmla="*/ 46031 w 130806"/>
                <a:gd name="connsiteY356" fmla="*/ 70190 h 152162"/>
                <a:gd name="connsiteX357" fmla="*/ 44082 w 130806"/>
                <a:gd name="connsiteY357" fmla="*/ 70003 h 152162"/>
                <a:gd name="connsiteX358" fmla="*/ 43815 w 130806"/>
                <a:gd name="connsiteY358" fmla="*/ 70003 h 152162"/>
                <a:gd name="connsiteX359" fmla="*/ 42480 w 130806"/>
                <a:gd name="connsiteY359" fmla="*/ 68735 h 152162"/>
                <a:gd name="connsiteX360" fmla="*/ 42400 w 130806"/>
                <a:gd name="connsiteY360" fmla="*/ 65771 h 152162"/>
                <a:gd name="connsiteX361" fmla="*/ 42400 w 130806"/>
                <a:gd name="connsiteY361" fmla="*/ 65771 h 152162"/>
                <a:gd name="connsiteX362" fmla="*/ 42400 w 130806"/>
                <a:gd name="connsiteY362" fmla="*/ 65518 h 152162"/>
                <a:gd name="connsiteX363" fmla="*/ 42734 w 130806"/>
                <a:gd name="connsiteY363" fmla="*/ 63730 h 152162"/>
                <a:gd name="connsiteX364" fmla="*/ 43041 w 130806"/>
                <a:gd name="connsiteY364" fmla="*/ 62742 h 152162"/>
                <a:gd name="connsiteX365" fmla="*/ 44576 w 130806"/>
                <a:gd name="connsiteY365" fmla="*/ 61741 h 152162"/>
                <a:gd name="connsiteX366" fmla="*/ 44883 w 130806"/>
                <a:gd name="connsiteY366" fmla="*/ 61741 h 152162"/>
                <a:gd name="connsiteX367" fmla="*/ 46832 w 130806"/>
                <a:gd name="connsiteY367" fmla="*/ 61927 h 152162"/>
                <a:gd name="connsiteX368" fmla="*/ 46925 w 130806"/>
                <a:gd name="connsiteY368" fmla="*/ 61927 h 152162"/>
                <a:gd name="connsiteX369" fmla="*/ 47953 w 130806"/>
                <a:gd name="connsiteY369" fmla="*/ 61233 h 152162"/>
                <a:gd name="connsiteX370" fmla="*/ 47953 w 130806"/>
                <a:gd name="connsiteY370" fmla="*/ 61233 h 152162"/>
                <a:gd name="connsiteX371" fmla="*/ 49848 w 130806"/>
                <a:gd name="connsiteY371" fmla="*/ 57723 h 152162"/>
                <a:gd name="connsiteX372" fmla="*/ 49848 w 130806"/>
                <a:gd name="connsiteY372" fmla="*/ 56508 h 152162"/>
                <a:gd name="connsiteX373" fmla="*/ 49848 w 130806"/>
                <a:gd name="connsiteY373" fmla="*/ 56402 h 152162"/>
                <a:gd name="connsiteX374" fmla="*/ 48620 w 130806"/>
                <a:gd name="connsiteY374" fmla="*/ 54880 h 152162"/>
                <a:gd name="connsiteX375" fmla="*/ 48460 w 130806"/>
                <a:gd name="connsiteY375" fmla="*/ 54680 h 152162"/>
                <a:gd name="connsiteX376" fmla="*/ 48460 w 130806"/>
                <a:gd name="connsiteY376" fmla="*/ 52864 h 152162"/>
                <a:gd name="connsiteX377" fmla="*/ 50502 w 130806"/>
                <a:gd name="connsiteY377" fmla="*/ 50716 h 152162"/>
                <a:gd name="connsiteX378" fmla="*/ 50502 w 130806"/>
                <a:gd name="connsiteY378" fmla="*/ 50716 h 152162"/>
                <a:gd name="connsiteX379" fmla="*/ 50689 w 130806"/>
                <a:gd name="connsiteY379" fmla="*/ 50555 h 152162"/>
                <a:gd name="connsiteX380" fmla="*/ 52184 w 130806"/>
                <a:gd name="connsiteY380" fmla="*/ 49541 h 152162"/>
                <a:gd name="connsiteX381" fmla="*/ 53105 w 130806"/>
                <a:gd name="connsiteY381" fmla="*/ 49047 h 152162"/>
                <a:gd name="connsiteX382" fmla="*/ 54880 w 130806"/>
                <a:gd name="connsiteY382" fmla="*/ 49421 h 152162"/>
                <a:gd name="connsiteX383" fmla="*/ 55094 w 130806"/>
                <a:gd name="connsiteY383" fmla="*/ 49648 h 152162"/>
                <a:gd name="connsiteX384" fmla="*/ 56322 w 130806"/>
                <a:gd name="connsiteY384" fmla="*/ 51169 h 152162"/>
                <a:gd name="connsiteX385" fmla="*/ 56322 w 130806"/>
                <a:gd name="connsiteY385" fmla="*/ 51249 h 152162"/>
                <a:gd name="connsiteX386" fmla="*/ 57563 w 130806"/>
                <a:gd name="connsiteY386" fmla="*/ 51476 h 152162"/>
                <a:gd name="connsiteX387" fmla="*/ 61367 w 130806"/>
                <a:gd name="connsiteY387" fmla="*/ 50342 h 152162"/>
                <a:gd name="connsiteX388" fmla="*/ 62248 w 130806"/>
                <a:gd name="connsiteY388" fmla="*/ 49474 h 152162"/>
                <a:gd name="connsiteX389" fmla="*/ 62248 w 130806"/>
                <a:gd name="connsiteY389" fmla="*/ 49367 h 152162"/>
                <a:gd name="connsiteX390" fmla="*/ 62448 w 130806"/>
                <a:gd name="connsiteY390" fmla="*/ 47432 h 152162"/>
                <a:gd name="connsiteX391" fmla="*/ 62448 w 130806"/>
                <a:gd name="connsiteY391" fmla="*/ 47152 h 152162"/>
                <a:gd name="connsiteX392" fmla="*/ 63783 w 130806"/>
                <a:gd name="connsiteY392" fmla="*/ 45817 h 152162"/>
                <a:gd name="connsiteX393" fmla="*/ 65612 w 130806"/>
                <a:gd name="connsiteY393" fmla="*/ 45684 h 152162"/>
                <a:gd name="connsiteX394" fmla="*/ 65612 w 130806"/>
                <a:gd name="connsiteY394" fmla="*/ 45684 h 152162"/>
                <a:gd name="connsiteX395" fmla="*/ 64490 w 130806"/>
                <a:gd name="connsiteY395" fmla="*/ 58497 h 152162"/>
                <a:gd name="connsiteX396" fmla="*/ 64170 w 130806"/>
                <a:gd name="connsiteY396" fmla="*/ 58497 h 152162"/>
                <a:gd name="connsiteX397" fmla="*/ 54987 w 130806"/>
                <a:gd name="connsiteY397" fmla="*/ 68388 h 152162"/>
                <a:gd name="connsiteX398" fmla="*/ 62421 w 130806"/>
                <a:gd name="connsiteY398" fmla="*/ 77344 h 152162"/>
                <a:gd name="connsiteX399" fmla="*/ 63383 w 130806"/>
                <a:gd name="connsiteY399" fmla="*/ 77504 h 152162"/>
                <a:gd name="connsiteX400" fmla="*/ 63609 w 130806"/>
                <a:gd name="connsiteY400" fmla="*/ 77504 h 152162"/>
                <a:gd name="connsiteX401" fmla="*/ 73981 w 130806"/>
                <a:gd name="connsiteY401" fmla="*/ 68895 h 152162"/>
                <a:gd name="connsiteX402" fmla="*/ 67267 w 130806"/>
                <a:gd name="connsiteY402" fmla="*/ 58898 h 152162"/>
                <a:gd name="connsiteX403" fmla="*/ 66573 w 130806"/>
                <a:gd name="connsiteY403" fmla="*/ 58711 h 152162"/>
                <a:gd name="connsiteX404" fmla="*/ 64424 w 130806"/>
                <a:gd name="connsiteY404" fmla="*/ 58497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30806" h="152162">
                  <a:moveTo>
                    <a:pt x="57416" y="141"/>
                  </a:moveTo>
                  <a:cubicBezTo>
                    <a:pt x="55027" y="141"/>
                    <a:pt x="52398" y="262"/>
                    <a:pt x="49408" y="435"/>
                  </a:cubicBezTo>
                  <a:cubicBezTo>
                    <a:pt x="16626" y="2344"/>
                    <a:pt x="-7266" y="29920"/>
                    <a:pt x="2251" y="66319"/>
                  </a:cubicBezTo>
                  <a:cubicBezTo>
                    <a:pt x="6068" y="81001"/>
                    <a:pt x="16546" y="93268"/>
                    <a:pt x="21458" y="107269"/>
                  </a:cubicBezTo>
                  <a:cubicBezTo>
                    <a:pt x="22592" y="110513"/>
                    <a:pt x="22793" y="111487"/>
                    <a:pt x="22659" y="116853"/>
                  </a:cubicBezTo>
                  <a:cubicBezTo>
                    <a:pt x="22512" y="126516"/>
                    <a:pt x="16572" y="137194"/>
                    <a:pt x="12755" y="147299"/>
                  </a:cubicBezTo>
                  <a:cubicBezTo>
                    <a:pt x="12648" y="147566"/>
                    <a:pt x="12555" y="147846"/>
                    <a:pt x="12488" y="148140"/>
                  </a:cubicBezTo>
                  <a:cubicBezTo>
                    <a:pt x="12341" y="149127"/>
                    <a:pt x="12555" y="150142"/>
                    <a:pt x="13115" y="150969"/>
                  </a:cubicBezTo>
                  <a:cubicBezTo>
                    <a:pt x="13649" y="151730"/>
                    <a:pt x="14517" y="152197"/>
                    <a:pt x="15451" y="152224"/>
                  </a:cubicBezTo>
                  <a:lnTo>
                    <a:pt x="80694" y="152224"/>
                  </a:lnTo>
                  <a:cubicBezTo>
                    <a:pt x="81575" y="152197"/>
                    <a:pt x="82390" y="151797"/>
                    <a:pt x="82937" y="151103"/>
                  </a:cubicBezTo>
                  <a:cubicBezTo>
                    <a:pt x="83511" y="150329"/>
                    <a:pt x="83778" y="149381"/>
                    <a:pt x="83711" y="148433"/>
                  </a:cubicBezTo>
                  <a:cubicBezTo>
                    <a:pt x="83564" y="145350"/>
                    <a:pt x="83044" y="142520"/>
                    <a:pt x="85753" y="138970"/>
                  </a:cubicBezTo>
                  <a:cubicBezTo>
                    <a:pt x="87315" y="136928"/>
                    <a:pt x="89304" y="136754"/>
                    <a:pt x="96671" y="136447"/>
                  </a:cubicBezTo>
                  <a:cubicBezTo>
                    <a:pt x="104039" y="136140"/>
                    <a:pt x="107510" y="135406"/>
                    <a:pt x="110179" y="134045"/>
                  </a:cubicBezTo>
                  <a:cubicBezTo>
                    <a:pt x="117707" y="130040"/>
                    <a:pt x="117440" y="121671"/>
                    <a:pt x="117147" y="117160"/>
                  </a:cubicBezTo>
                  <a:cubicBezTo>
                    <a:pt x="116853" y="112648"/>
                    <a:pt x="116079" y="114357"/>
                    <a:pt x="118281" y="112061"/>
                  </a:cubicBezTo>
                  <a:cubicBezTo>
                    <a:pt x="120003" y="110286"/>
                    <a:pt x="120404" y="108884"/>
                    <a:pt x="119523" y="105934"/>
                  </a:cubicBezTo>
                  <a:cubicBezTo>
                    <a:pt x="119389" y="105467"/>
                    <a:pt x="119603" y="105080"/>
                    <a:pt x="120363" y="104667"/>
                  </a:cubicBezTo>
                  <a:cubicBezTo>
                    <a:pt x="121098" y="104226"/>
                    <a:pt x="121698" y="103599"/>
                    <a:pt x="122112" y="102851"/>
                  </a:cubicBezTo>
                  <a:cubicBezTo>
                    <a:pt x="122472" y="102144"/>
                    <a:pt x="122512" y="101116"/>
                    <a:pt x="121471" y="99194"/>
                  </a:cubicBezTo>
                  <a:cubicBezTo>
                    <a:pt x="120724" y="98193"/>
                    <a:pt x="120163" y="97058"/>
                    <a:pt x="119830" y="95857"/>
                  </a:cubicBezTo>
                  <a:cubicBezTo>
                    <a:pt x="119669" y="95176"/>
                    <a:pt x="119683" y="94789"/>
                    <a:pt x="120323" y="94629"/>
                  </a:cubicBezTo>
                  <a:cubicBezTo>
                    <a:pt x="122205" y="94322"/>
                    <a:pt x="124128" y="94242"/>
                    <a:pt x="126023" y="94402"/>
                  </a:cubicBezTo>
                  <a:cubicBezTo>
                    <a:pt x="128973" y="94402"/>
                    <a:pt x="132336" y="92840"/>
                    <a:pt x="131882" y="88676"/>
                  </a:cubicBezTo>
                  <a:cubicBezTo>
                    <a:pt x="131429" y="84512"/>
                    <a:pt x="127878" y="78585"/>
                    <a:pt x="125436" y="73607"/>
                  </a:cubicBezTo>
                  <a:cubicBezTo>
                    <a:pt x="123887" y="70483"/>
                    <a:pt x="120964" y="67547"/>
                    <a:pt x="119069" y="64477"/>
                  </a:cubicBezTo>
                  <a:cubicBezTo>
                    <a:pt x="118441" y="63316"/>
                    <a:pt x="118094" y="62008"/>
                    <a:pt x="118094" y="60686"/>
                  </a:cubicBezTo>
                  <a:cubicBezTo>
                    <a:pt x="117974" y="58631"/>
                    <a:pt x="118028" y="56562"/>
                    <a:pt x="118255" y="54506"/>
                  </a:cubicBezTo>
                  <a:cubicBezTo>
                    <a:pt x="118602" y="51023"/>
                    <a:pt x="116920" y="43134"/>
                    <a:pt x="114758" y="36327"/>
                  </a:cubicBezTo>
                  <a:cubicBezTo>
                    <a:pt x="114931" y="36140"/>
                    <a:pt x="115185" y="36540"/>
                    <a:pt x="115331" y="36701"/>
                  </a:cubicBezTo>
                  <a:cubicBezTo>
                    <a:pt x="116386" y="37888"/>
                    <a:pt x="118135" y="38182"/>
                    <a:pt x="119523" y="37408"/>
                  </a:cubicBezTo>
                  <a:cubicBezTo>
                    <a:pt x="121351" y="36354"/>
                    <a:pt x="122512" y="34431"/>
                    <a:pt x="122606" y="32323"/>
                  </a:cubicBezTo>
                  <a:cubicBezTo>
                    <a:pt x="121965" y="17039"/>
                    <a:pt x="98460" y="8777"/>
                    <a:pt x="86794" y="8657"/>
                  </a:cubicBezTo>
                  <a:cubicBezTo>
                    <a:pt x="73901" y="1943"/>
                    <a:pt x="67774" y="88"/>
                    <a:pt x="57416" y="141"/>
                  </a:cubicBezTo>
                  <a:close/>
                  <a:moveTo>
                    <a:pt x="82590" y="17200"/>
                  </a:moveTo>
                  <a:lnTo>
                    <a:pt x="82590" y="17200"/>
                  </a:lnTo>
                  <a:cubicBezTo>
                    <a:pt x="82656" y="17186"/>
                    <a:pt x="82737" y="17186"/>
                    <a:pt x="82803" y="17200"/>
                  </a:cubicBezTo>
                  <a:cubicBezTo>
                    <a:pt x="83711" y="17293"/>
                    <a:pt x="84605" y="17480"/>
                    <a:pt x="85473" y="17747"/>
                  </a:cubicBezTo>
                  <a:lnTo>
                    <a:pt x="85473" y="17747"/>
                  </a:lnTo>
                  <a:lnTo>
                    <a:pt x="85686" y="17827"/>
                  </a:lnTo>
                  <a:cubicBezTo>
                    <a:pt x="86220" y="17987"/>
                    <a:pt x="86741" y="18187"/>
                    <a:pt x="87248" y="18414"/>
                  </a:cubicBezTo>
                  <a:lnTo>
                    <a:pt x="88089" y="18841"/>
                  </a:lnTo>
                  <a:cubicBezTo>
                    <a:pt x="88583" y="19095"/>
                    <a:pt x="88877" y="19629"/>
                    <a:pt x="88810" y="20176"/>
                  </a:cubicBezTo>
                  <a:lnTo>
                    <a:pt x="88810" y="20376"/>
                  </a:lnTo>
                  <a:lnTo>
                    <a:pt x="88489" y="21404"/>
                  </a:lnTo>
                  <a:cubicBezTo>
                    <a:pt x="88489" y="21444"/>
                    <a:pt x="88489" y="21498"/>
                    <a:pt x="88489" y="21538"/>
                  </a:cubicBezTo>
                  <a:cubicBezTo>
                    <a:pt x="88409" y="21992"/>
                    <a:pt x="88570" y="22472"/>
                    <a:pt x="88917" y="22779"/>
                  </a:cubicBezTo>
                  <a:lnTo>
                    <a:pt x="88917" y="22779"/>
                  </a:lnTo>
                  <a:cubicBezTo>
                    <a:pt x="90011" y="23647"/>
                    <a:pt x="90959" y="24688"/>
                    <a:pt x="91733" y="25849"/>
                  </a:cubicBezTo>
                  <a:cubicBezTo>
                    <a:pt x="92013" y="26249"/>
                    <a:pt x="92480" y="26463"/>
                    <a:pt x="92961" y="26423"/>
                  </a:cubicBezTo>
                  <a:lnTo>
                    <a:pt x="93081" y="26423"/>
                  </a:lnTo>
                  <a:lnTo>
                    <a:pt x="94135" y="26183"/>
                  </a:lnTo>
                  <a:lnTo>
                    <a:pt x="94309" y="26183"/>
                  </a:lnTo>
                  <a:cubicBezTo>
                    <a:pt x="94856" y="26142"/>
                    <a:pt x="95377" y="26476"/>
                    <a:pt x="95564" y="26997"/>
                  </a:cubicBezTo>
                  <a:cubicBezTo>
                    <a:pt x="95937" y="27824"/>
                    <a:pt x="96218" y="28692"/>
                    <a:pt x="96431" y="29573"/>
                  </a:cubicBezTo>
                  <a:lnTo>
                    <a:pt x="96431" y="29573"/>
                  </a:lnTo>
                  <a:lnTo>
                    <a:pt x="96431" y="29800"/>
                  </a:lnTo>
                  <a:lnTo>
                    <a:pt x="96431" y="29800"/>
                  </a:lnTo>
                  <a:cubicBezTo>
                    <a:pt x="96551" y="30347"/>
                    <a:pt x="96631" y="30894"/>
                    <a:pt x="96685" y="31455"/>
                  </a:cubicBezTo>
                  <a:cubicBezTo>
                    <a:pt x="96685" y="31775"/>
                    <a:pt x="96685" y="32095"/>
                    <a:pt x="96685" y="32389"/>
                  </a:cubicBezTo>
                  <a:cubicBezTo>
                    <a:pt x="96778" y="32963"/>
                    <a:pt x="96445" y="33524"/>
                    <a:pt x="95897" y="33724"/>
                  </a:cubicBezTo>
                  <a:lnTo>
                    <a:pt x="95697" y="33724"/>
                  </a:lnTo>
                  <a:lnTo>
                    <a:pt x="94629" y="33951"/>
                  </a:lnTo>
                  <a:lnTo>
                    <a:pt x="94509" y="33951"/>
                  </a:lnTo>
                  <a:cubicBezTo>
                    <a:pt x="94069" y="34111"/>
                    <a:pt x="93748" y="34485"/>
                    <a:pt x="93655" y="34939"/>
                  </a:cubicBezTo>
                  <a:cubicBezTo>
                    <a:pt x="93468" y="36153"/>
                    <a:pt x="93121" y="37328"/>
                    <a:pt x="92614" y="38449"/>
                  </a:cubicBezTo>
                  <a:cubicBezTo>
                    <a:pt x="92614" y="38623"/>
                    <a:pt x="92467" y="38783"/>
                    <a:pt x="92387" y="38943"/>
                  </a:cubicBezTo>
                  <a:cubicBezTo>
                    <a:pt x="92187" y="39384"/>
                    <a:pt x="92227" y="39891"/>
                    <a:pt x="92507" y="40278"/>
                  </a:cubicBezTo>
                  <a:lnTo>
                    <a:pt x="92601" y="40385"/>
                  </a:lnTo>
                  <a:lnTo>
                    <a:pt x="93321" y="41185"/>
                  </a:lnTo>
                  <a:lnTo>
                    <a:pt x="93455" y="41332"/>
                  </a:lnTo>
                  <a:cubicBezTo>
                    <a:pt x="93762" y="41786"/>
                    <a:pt x="93735" y="42400"/>
                    <a:pt x="93375" y="42814"/>
                  </a:cubicBezTo>
                  <a:cubicBezTo>
                    <a:pt x="92841" y="43548"/>
                    <a:pt x="92227" y="44229"/>
                    <a:pt x="91559" y="44842"/>
                  </a:cubicBezTo>
                  <a:lnTo>
                    <a:pt x="91559" y="44842"/>
                  </a:lnTo>
                  <a:lnTo>
                    <a:pt x="91373" y="45016"/>
                  </a:lnTo>
                  <a:cubicBezTo>
                    <a:pt x="90959" y="45390"/>
                    <a:pt x="90505" y="45737"/>
                    <a:pt x="90038" y="46057"/>
                  </a:cubicBezTo>
                  <a:cubicBezTo>
                    <a:pt x="89771" y="46257"/>
                    <a:pt x="89504" y="46431"/>
                    <a:pt x="89250" y="46591"/>
                  </a:cubicBezTo>
                  <a:cubicBezTo>
                    <a:pt x="88810" y="46925"/>
                    <a:pt x="88196" y="46925"/>
                    <a:pt x="87755" y="46591"/>
                  </a:cubicBezTo>
                  <a:lnTo>
                    <a:pt x="87595" y="46431"/>
                  </a:lnTo>
                  <a:lnTo>
                    <a:pt x="86874" y="45643"/>
                  </a:lnTo>
                  <a:cubicBezTo>
                    <a:pt x="86848" y="45603"/>
                    <a:pt x="86821" y="45577"/>
                    <a:pt x="86781" y="45550"/>
                  </a:cubicBezTo>
                  <a:cubicBezTo>
                    <a:pt x="86421" y="45230"/>
                    <a:pt x="85900" y="45136"/>
                    <a:pt x="85446" y="45296"/>
                  </a:cubicBezTo>
                  <a:cubicBezTo>
                    <a:pt x="84138" y="45817"/>
                    <a:pt x="82750" y="46124"/>
                    <a:pt x="81348" y="46217"/>
                  </a:cubicBezTo>
                  <a:cubicBezTo>
                    <a:pt x="80868" y="46257"/>
                    <a:pt x="80454" y="46551"/>
                    <a:pt x="80254" y="46992"/>
                  </a:cubicBezTo>
                  <a:lnTo>
                    <a:pt x="80254" y="47098"/>
                  </a:lnTo>
                  <a:lnTo>
                    <a:pt x="79934" y="48126"/>
                  </a:lnTo>
                  <a:cubicBezTo>
                    <a:pt x="79907" y="48193"/>
                    <a:pt x="79880" y="48260"/>
                    <a:pt x="79867" y="48326"/>
                  </a:cubicBezTo>
                  <a:cubicBezTo>
                    <a:pt x="79627" y="48820"/>
                    <a:pt x="79079" y="49087"/>
                    <a:pt x="78532" y="48994"/>
                  </a:cubicBezTo>
                  <a:cubicBezTo>
                    <a:pt x="77624" y="48900"/>
                    <a:pt x="76730" y="48713"/>
                    <a:pt x="75863" y="48446"/>
                  </a:cubicBezTo>
                  <a:lnTo>
                    <a:pt x="75863" y="48446"/>
                  </a:lnTo>
                  <a:lnTo>
                    <a:pt x="75636" y="48446"/>
                  </a:lnTo>
                  <a:cubicBezTo>
                    <a:pt x="75102" y="48273"/>
                    <a:pt x="74581" y="48072"/>
                    <a:pt x="74074" y="47846"/>
                  </a:cubicBezTo>
                  <a:lnTo>
                    <a:pt x="73220" y="47418"/>
                  </a:lnTo>
                  <a:cubicBezTo>
                    <a:pt x="72699" y="47192"/>
                    <a:pt x="72419" y="46631"/>
                    <a:pt x="72526" y="46084"/>
                  </a:cubicBezTo>
                  <a:cubicBezTo>
                    <a:pt x="72526" y="46084"/>
                    <a:pt x="72526" y="45964"/>
                    <a:pt x="72526" y="45870"/>
                  </a:cubicBezTo>
                  <a:lnTo>
                    <a:pt x="72859" y="44842"/>
                  </a:lnTo>
                  <a:lnTo>
                    <a:pt x="72859" y="44709"/>
                  </a:lnTo>
                  <a:cubicBezTo>
                    <a:pt x="72939" y="44242"/>
                    <a:pt x="72766" y="43775"/>
                    <a:pt x="72406" y="43468"/>
                  </a:cubicBezTo>
                  <a:cubicBezTo>
                    <a:pt x="72406" y="43468"/>
                    <a:pt x="72406" y="43468"/>
                    <a:pt x="72406" y="43468"/>
                  </a:cubicBezTo>
                  <a:cubicBezTo>
                    <a:pt x="71311" y="42600"/>
                    <a:pt x="70377" y="41559"/>
                    <a:pt x="69602" y="40398"/>
                  </a:cubicBezTo>
                  <a:cubicBezTo>
                    <a:pt x="69322" y="40011"/>
                    <a:pt x="68868" y="39797"/>
                    <a:pt x="68388" y="39837"/>
                  </a:cubicBezTo>
                  <a:lnTo>
                    <a:pt x="68255" y="39837"/>
                  </a:lnTo>
                  <a:lnTo>
                    <a:pt x="67213" y="40051"/>
                  </a:lnTo>
                  <a:lnTo>
                    <a:pt x="67013" y="40051"/>
                  </a:lnTo>
                  <a:cubicBezTo>
                    <a:pt x="66466" y="40091"/>
                    <a:pt x="65959" y="39757"/>
                    <a:pt x="65772" y="39250"/>
                  </a:cubicBezTo>
                  <a:cubicBezTo>
                    <a:pt x="65411" y="38422"/>
                    <a:pt x="65118" y="37555"/>
                    <a:pt x="64918" y="36661"/>
                  </a:cubicBezTo>
                  <a:lnTo>
                    <a:pt x="64918" y="36661"/>
                  </a:lnTo>
                  <a:lnTo>
                    <a:pt x="64918" y="36433"/>
                  </a:lnTo>
                  <a:lnTo>
                    <a:pt x="64918" y="36433"/>
                  </a:lnTo>
                  <a:cubicBezTo>
                    <a:pt x="64797" y="35886"/>
                    <a:pt x="64704" y="35339"/>
                    <a:pt x="64651" y="34792"/>
                  </a:cubicBezTo>
                  <a:cubicBezTo>
                    <a:pt x="64651" y="34458"/>
                    <a:pt x="64651" y="34138"/>
                    <a:pt x="64651" y="33844"/>
                  </a:cubicBezTo>
                  <a:cubicBezTo>
                    <a:pt x="64610" y="33297"/>
                    <a:pt x="64931" y="32776"/>
                    <a:pt x="65451" y="32576"/>
                  </a:cubicBezTo>
                  <a:lnTo>
                    <a:pt x="65652" y="32576"/>
                  </a:lnTo>
                  <a:lnTo>
                    <a:pt x="66706" y="32336"/>
                  </a:lnTo>
                  <a:lnTo>
                    <a:pt x="66840" y="32336"/>
                  </a:lnTo>
                  <a:cubicBezTo>
                    <a:pt x="67280" y="32176"/>
                    <a:pt x="67600" y="31802"/>
                    <a:pt x="67694" y="31348"/>
                  </a:cubicBezTo>
                  <a:cubicBezTo>
                    <a:pt x="67867" y="30133"/>
                    <a:pt x="68214" y="28946"/>
                    <a:pt x="68722" y="27824"/>
                  </a:cubicBezTo>
                  <a:cubicBezTo>
                    <a:pt x="68802" y="27664"/>
                    <a:pt x="68868" y="27491"/>
                    <a:pt x="68948" y="27331"/>
                  </a:cubicBezTo>
                  <a:cubicBezTo>
                    <a:pt x="69149" y="26903"/>
                    <a:pt x="69109" y="26396"/>
                    <a:pt x="68842" y="25996"/>
                  </a:cubicBezTo>
                  <a:lnTo>
                    <a:pt x="68748" y="25902"/>
                  </a:lnTo>
                  <a:lnTo>
                    <a:pt x="68028" y="25088"/>
                  </a:lnTo>
                  <a:lnTo>
                    <a:pt x="67907" y="24955"/>
                  </a:lnTo>
                  <a:cubicBezTo>
                    <a:pt x="67587" y="24514"/>
                    <a:pt x="67587" y="23914"/>
                    <a:pt x="67907" y="23473"/>
                  </a:cubicBezTo>
                  <a:cubicBezTo>
                    <a:pt x="68455" y="22739"/>
                    <a:pt x="69055" y="22071"/>
                    <a:pt x="69723" y="21444"/>
                  </a:cubicBezTo>
                  <a:lnTo>
                    <a:pt x="69723" y="21444"/>
                  </a:lnTo>
                  <a:lnTo>
                    <a:pt x="69910" y="21284"/>
                  </a:lnTo>
                  <a:cubicBezTo>
                    <a:pt x="70310" y="20924"/>
                    <a:pt x="70751" y="20563"/>
                    <a:pt x="71244" y="20230"/>
                  </a:cubicBezTo>
                  <a:lnTo>
                    <a:pt x="72032" y="19709"/>
                  </a:lnTo>
                  <a:cubicBezTo>
                    <a:pt x="72472" y="19375"/>
                    <a:pt x="73086" y="19375"/>
                    <a:pt x="73527" y="19709"/>
                  </a:cubicBezTo>
                  <a:lnTo>
                    <a:pt x="73687" y="19856"/>
                  </a:lnTo>
                  <a:lnTo>
                    <a:pt x="74421" y="20657"/>
                  </a:lnTo>
                  <a:cubicBezTo>
                    <a:pt x="74448" y="20697"/>
                    <a:pt x="74474" y="20723"/>
                    <a:pt x="74514" y="20750"/>
                  </a:cubicBezTo>
                  <a:cubicBezTo>
                    <a:pt x="74888" y="21057"/>
                    <a:pt x="75395" y="21150"/>
                    <a:pt x="75849" y="20977"/>
                  </a:cubicBezTo>
                  <a:lnTo>
                    <a:pt x="75716" y="20977"/>
                  </a:lnTo>
                  <a:cubicBezTo>
                    <a:pt x="77051" y="20443"/>
                    <a:pt x="78465" y="20123"/>
                    <a:pt x="79907" y="20029"/>
                  </a:cubicBezTo>
                  <a:cubicBezTo>
                    <a:pt x="80387" y="19989"/>
                    <a:pt x="80801" y="19696"/>
                    <a:pt x="81001" y="19269"/>
                  </a:cubicBezTo>
                  <a:lnTo>
                    <a:pt x="81001" y="19135"/>
                  </a:lnTo>
                  <a:lnTo>
                    <a:pt x="81322" y="18107"/>
                  </a:lnTo>
                  <a:cubicBezTo>
                    <a:pt x="81322" y="18054"/>
                    <a:pt x="81322" y="17987"/>
                    <a:pt x="81322" y="17934"/>
                  </a:cubicBezTo>
                  <a:cubicBezTo>
                    <a:pt x="81522" y="17507"/>
                    <a:pt x="81949" y="17240"/>
                    <a:pt x="82416" y="17240"/>
                  </a:cubicBezTo>
                  <a:close/>
                  <a:moveTo>
                    <a:pt x="80561" y="25755"/>
                  </a:moveTo>
                  <a:cubicBezTo>
                    <a:pt x="76517" y="25862"/>
                    <a:pt x="73327" y="29226"/>
                    <a:pt x="73420" y="33270"/>
                  </a:cubicBezTo>
                  <a:cubicBezTo>
                    <a:pt x="73500" y="36086"/>
                    <a:pt x="75168" y="38596"/>
                    <a:pt x="77731" y="39757"/>
                  </a:cubicBezTo>
                  <a:lnTo>
                    <a:pt x="78425" y="40038"/>
                  </a:lnTo>
                  <a:cubicBezTo>
                    <a:pt x="82296" y="41212"/>
                    <a:pt x="86394" y="39023"/>
                    <a:pt x="87555" y="35139"/>
                  </a:cubicBezTo>
                  <a:cubicBezTo>
                    <a:pt x="88543" y="31895"/>
                    <a:pt x="87168" y="28398"/>
                    <a:pt x="84232" y="26690"/>
                  </a:cubicBezTo>
                  <a:lnTo>
                    <a:pt x="83764" y="26436"/>
                  </a:lnTo>
                  <a:cubicBezTo>
                    <a:pt x="82763" y="25969"/>
                    <a:pt x="81669" y="25742"/>
                    <a:pt x="80561" y="25755"/>
                  </a:cubicBezTo>
                  <a:close/>
                  <a:moveTo>
                    <a:pt x="33137" y="26636"/>
                  </a:moveTo>
                  <a:lnTo>
                    <a:pt x="33377" y="26636"/>
                  </a:lnTo>
                  <a:cubicBezTo>
                    <a:pt x="34391" y="26756"/>
                    <a:pt x="35406" y="26970"/>
                    <a:pt x="36380" y="27264"/>
                  </a:cubicBezTo>
                  <a:lnTo>
                    <a:pt x="36380" y="27264"/>
                  </a:lnTo>
                  <a:lnTo>
                    <a:pt x="36634" y="27264"/>
                  </a:lnTo>
                  <a:cubicBezTo>
                    <a:pt x="37221" y="27464"/>
                    <a:pt x="37809" y="27691"/>
                    <a:pt x="38396" y="27958"/>
                  </a:cubicBezTo>
                  <a:cubicBezTo>
                    <a:pt x="38729" y="28105"/>
                    <a:pt x="39037" y="28265"/>
                    <a:pt x="39344" y="28425"/>
                  </a:cubicBezTo>
                  <a:cubicBezTo>
                    <a:pt x="39904" y="28692"/>
                    <a:pt x="40225" y="29293"/>
                    <a:pt x="40144" y="29907"/>
                  </a:cubicBezTo>
                  <a:lnTo>
                    <a:pt x="40144" y="30147"/>
                  </a:lnTo>
                  <a:lnTo>
                    <a:pt x="39771" y="31295"/>
                  </a:lnTo>
                  <a:cubicBezTo>
                    <a:pt x="39771" y="31295"/>
                    <a:pt x="39771" y="31401"/>
                    <a:pt x="39771" y="31455"/>
                  </a:cubicBezTo>
                  <a:cubicBezTo>
                    <a:pt x="39691" y="31949"/>
                    <a:pt x="39864" y="32456"/>
                    <a:pt x="40251" y="32790"/>
                  </a:cubicBezTo>
                  <a:lnTo>
                    <a:pt x="40251" y="32790"/>
                  </a:lnTo>
                  <a:lnTo>
                    <a:pt x="40251" y="32790"/>
                  </a:lnTo>
                  <a:cubicBezTo>
                    <a:pt x="41479" y="33764"/>
                    <a:pt x="42547" y="34925"/>
                    <a:pt x="43414" y="36233"/>
                  </a:cubicBezTo>
                  <a:cubicBezTo>
                    <a:pt x="43708" y="36674"/>
                    <a:pt x="44215" y="36914"/>
                    <a:pt x="44749" y="36874"/>
                  </a:cubicBezTo>
                  <a:lnTo>
                    <a:pt x="44909" y="36874"/>
                  </a:lnTo>
                  <a:lnTo>
                    <a:pt x="46084" y="36607"/>
                  </a:lnTo>
                  <a:lnTo>
                    <a:pt x="46298" y="36607"/>
                  </a:lnTo>
                  <a:cubicBezTo>
                    <a:pt x="46925" y="36567"/>
                    <a:pt x="47499" y="36927"/>
                    <a:pt x="47713" y="37515"/>
                  </a:cubicBezTo>
                  <a:cubicBezTo>
                    <a:pt x="48113" y="38449"/>
                    <a:pt x="48447" y="39423"/>
                    <a:pt x="48674" y="40411"/>
                  </a:cubicBezTo>
                  <a:lnTo>
                    <a:pt x="48674" y="40411"/>
                  </a:lnTo>
                  <a:lnTo>
                    <a:pt x="48674" y="40665"/>
                  </a:lnTo>
                  <a:cubicBezTo>
                    <a:pt x="48807" y="41279"/>
                    <a:pt x="48900" y="41906"/>
                    <a:pt x="48954" y="42533"/>
                  </a:cubicBezTo>
                  <a:cubicBezTo>
                    <a:pt x="48954" y="42907"/>
                    <a:pt x="48954" y="43254"/>
                    <a:pt x="49034" y="43588"/>
                  </a:cubicBezTo>
                  <a:cubicBezTo>
                    <a:pt x="49114" y="44215"/>
                    <a:pt x="48740" y="44816"/>
                    <a:pt x="48140" y="45016"/>
                  </a:cubicBezTo>
                  <a:lnTo>
                    <a:pt x="47899" y="45083"/>
                  </a:lnTo>
                  <a:lnTo>
                    <a:pt x="46711" y="45336"/>
                  </a:lnTo>
                  <a:lnTo>
                    <a:pt x="46578" y="45336"/>
                  </a:lnTo>
                  <a:cubicBezTo>
                    <a:pt x="46084" y="45510"/>
                    <a:pt x="45710" y="45924"/>
                    <a:pt x="45617" y="46444"/>
                  </a:cubicBezTo>
                  <a:cubicBezTo>
                    <a:pt x="45417" y="47832"/>
                    <a:pt x="45030" y="49180"/>
                    <a:pt x="44456" y="50448"/>
                  </a:cubicBezTo>
                  <a:lnTo>
                    <a:pt x="44202" y="51009"/>
                  </a:lnTo>
                  <a:cubicBezTo>
                    <a:pt x="43962" y="51490"/>
                    <a:pt x="44002" y="52077"/>
                    <a:pt x="44322" y="52517"/>
                  </a:cubicBezTo>
                  <a:lnTo>
                    <a:pt x="44429" y="52624"/>
                  </a:lnTo>
                  <a:lnTo>
                    <a:pt x="45243" y="53518"/>
                  </a:lnTo>
                  <a:cubicBezTo>
                    <a:pt x="45283" y="53572"/>
                    <a:pt x="45337" y="53639"/>
                    <a:pt x="45390" y="53679"/>
                  </a:cubicBezTo>
                  <a:cubicBezTo>
                    <a:pt x="45764" y="54186"/>
                    <a:pt x="45724" y="54880"/>
                    <a:pt x="45310" y="55347"/>
                  </a:cubicBezTo>
                  <a:cubicBezTo>
                    <a:pt x="44696" y="56175"/>
                    <a:pt x="44015" y="56949"/>
                    <a:pt x="43268" y="57643"/>
                  </a:cubicBezTo>
                  <a:lnTo>
                    <a:pt x="43268" y="57643"/>
                  </a:lnTo>
                  <a:lnTo>
                    <a:pt x="43067" y="57830"/>
                  </a:lnTo>
                  <a:cubicBezTo>
                    <a:pt x="42600" y="58257"/>
                    <a:pt x="42106" y="58644"/>
                    <a:pt x="41599" y="59018"/>
                  </a:cubicBezTo>
                  <a:cubicBezTo>
                    <a:pt x="41292" y="59231"/>
                    <a:pt x="41012" y="59418"/>
                    <a:pt x="40718" y="59592"/>
                  </a:cubicBezTo>
                  <a:cubicBezTo>
                    <a:pt x="40225" y="59992"/>
                    <a:pt x="39530" y="59992"/>
                    <a:pt x="39037" y="59592"/>
                  </a:cubicBezTo>
                  <a:lnTo>
                    <a:pt x="38863" y="59405"/>
                  </a:lnTo>
                  <a:lnTo>
                    <a:pt x="38049" y="58510"/>
                  </a:lnTo>
                  <a:lnTo>
                    <a:pt x="37942" y="58404"/>
                  </a:lnTo>
                  <a:cubicBezTo>
                    <a:pt x="37542" y="58057"/>
                    <a:pt x="36981" y="57963"/>
                    <a:pt x="36487" y="58137"/>
                  </a:cubicBezTo>
                  <a:cubicBezTo>
                    <a:pt x="35019" y="58724"/>
                    <a:pt x="33457" y="59058"/>
                    <a:pt x="31882" y="59164"/>
                  </a:cubicBezTo>
                  <a:cubicBezTo>
                    <a:pt x="31335" y="59205"/>
                    <a:pt x="30868" y="59538"/>
                    <a:pt x="30641" y="60032"/>
                  </a:cubicBezTo>
                  <a:cubicBezTo>
                    <a:pt x="30641" y="60072"/>
                    <a:pt x="30641" y="60125"/>
                    <a:pt x="30641" y="60166"/>
                  </a:cubicBezTo>
                  <a:lnTo>
                    <a:pt x="30280" y="61314"/>
                  </a:lnTo>
                  <a:cubicBezTo>
                    <a:pt x="30280" y="61380"/>
                    <a:pt x="30280" y="61460"/>
                    <a:pt x="30280" y="61527"/>
                  </a:cubicBezTo>
                  <a:cubicBezTo>
                    <a:pt x="30027" y="62087"/>
                    <a:pt x="29413" y="62408"/>
                    <a:pt x="28812" y="62288"/>
                  </a:cubicBezTo>
                  <a:cubicBezTo>
                    <a:pt x="27784" y="62181"/>
                    <a:pt x="26783" y="61981"/>
                    <a:pt x="25796" y="61674"/>
                  </a:cubicBezTo>
                  <a:lnTo>
                    <a:pt x="25796" y="61674"/>
                  </a:lnTo>
                  <a:lnTo>
                    <a:pt x="25555" y="61594"/>
                  </a:lnTo>
                  <a:lnTo>
                    <a:pt x="25555" y="61594"/>
                  </a:lnTo>
                  <a:cubicBezTo>
                    <a:pt x="24955" y="61407"/>
                    <a:pt x="24381" y="61180"/>
                    <a:pt x="23807" y="60913"/>
                  </a:cubicBezTo>
                  <a:lnTo>
                    <a:pt x="22846" y="60419"/>
                  </a:lnTo>
                  <a:cubicBezTo>
                    <a:pt x="22272" y="60179"/>
                    <a:pt x="21952" y="59565"/>
                    <a:pt x="22058" y="58951"/>
                  </a:cubicBezTo>
                  <a:lnTo>
                    <a:pt x="22125" y="58711"/>
                  </a:lnTo>
                  <a:lnTo>
                    <a:pt x="22486" y="57563"/>
                  </a:lnTo>
                  <a:lnTo>
                    <a:pt x="22486" y="57416"/>
                  </a:lnTo>
                  <a:cubicBezTo>
                    <a:pt x="22579" y="56895"/>
                    <a:pt x="22392" y="56362"/>
                    <a:pt x="21978" y="56015"/>
                  </a:cubicBezTo>
                  <a:cubicBezTo>
                    <a:pt x="21978" y="56015"/>
                    <a:pt x="21978" y="56015"/>
                    <a:pt x="21978" y="56015"/>
                  </a:cubicBezTo>
                  <a:cubicBezTo>
                    <a:pt x="20750" y="55040"/>
                    <a:pt x="19683" y="53879"/>
                    <a:pt x="18815" y="52571"/>
                  </a:cubicBezTo>
                  <a:cubicBezTo>
                    <a:pt x="18521" y="52130"/>
                    <a:pt x="18014" y="51890"/>
                    <a:pt x="17480" y="51930"/>
                  </a:cubicBezTo>
                  <a:lnTo>
                    <a:pt x="17320" y="51930"/>
                  </a:lnTo>
                  <a:lnTo>
                    <a:pt x="16145" y="52184"/>
                  </a:lnTo>
                  <a:lnTo>
                    <a:pt x="15932" y="52184"/>
                  </a:lnTo>
                  <a:cubicBezTo>
                    <a:pt x="15331" y="52210"/>
                    <a:pt x="14797" y="51850"/>
                    <a:pt x="14597" y="51289"/>
                  </a:cubicBezTo>
                  <a:cubicBezTo>
                    <a:pt x="14183" y="50355"/>
                    <a:pt x="13863" y="49381"/>
                    <a:pt x="13636" y="48380"/>
                  </a:cubicBezTo>
                  <a:lnTo>
                    <a:pt x="13636" y="48380"/>
                  </a:lnTo>
                  <a:lnTo>
                    <a:pt x="13636" y="48113"/>
                  </a:lnTo>
                  <a:cubicBezTo>
                    <a:pt x="13503" y="47499"/>
                    <a:pt x="13396" y="46885"/>
                    <a:pt x="13342" y="46257"/>
                  </a:cubicBezTo>
                  <a:cubicBezTo>
                    <a:pt x="13342" y="45884"/>
                    <a:pt x="13342" y="45537"/>
                    <a:pt x="13342" y="45203"/>
                  </a:cubicBezTo>
                  <a:cubicBezTo>
                    <a:pt x="13262" y="44576"/>
                    <a:pt x="13636" y="43988"/>
                    <a:pt x="14223" y="43775"/>
                  </a:cubicBezTo>
                  <a:lnTo>
                    <a:pt x="14464" y="43775"/>
                  </a:lnTo>
                  <a:lnTo>
                    <a:pt x="15652" y="43508"/>
                  </a:lnTo>
                  <a:lnTo>
                    <a:pt x="15798" y="43508"/>
                  </a:lnTo>
                  <a:cubicBezTo>
                    <a:pt x="16292" y="43334"/>
                    <a:pt x="16653" y="42907"/>
                    <a:pt x="16746" y="42400"/>
                  </a:cubicBezTo>
                  <a:cubicBezTo>
                    <a:pt x="16946" y="41012"/>
                    <a:pt x="17333" y="39677"/>
                    <a:pt x="17894" y="38395"/>
                  </a:cubicBezTo>
                  <a:cubicBezTo>
                    <a:pt x="17987" y="38195"/>
                    <a:pt x="18081" y="38022"/>
                    <a:pt x="18161" y="37835"/>
                  </a:cubicBezTo>
                  <a:cubicBezTo>
                    <a:pt x="18401" y="37355"/>
                    <a:pt x="18361" y="36780"/>
                    <a:pt x="18041" y="36340"/>
                  </a:cubicBezTo>
                  <a:cubicBezTo>
                    <a:pt x="18014" y="36287"/>
                    <a:pt x="17987" y="36247"/>
                    <a:pt x="17947" y="36207"/>
                  </a:cubicBezTo>
                  <a:lnTo>
                    <a:pt x="17133" y="35326"/>
                  </a:lnTo>
                  <a:cubicBezTo>
                    <a:pt x="17133" y="35326"/>
                    <a:pt x="17026" y="35232"/>
                    <a:pt x="16973" y="35165"/>
                  </a:cubicBezTo>
                  <a:cubicBezTo>
                    <a:pt x="16613" y="34658"/>
                    <a:pt x="16653" y="33964"/>
                    <a:pt x="17066" y="33497"/>
                  </a:cubicBezTo>
                  <a:cubicBezTo>
                    <a:pt x="17667" y="32670"/>
                    <a:pt x="18348" y="31909"/>
                    <a:pt x="19095" y="31215"/>
                  </a:cubicBezTo>
                  <a:lnTo>
                    <a:pt x="19095" y="31215"/>
                  </a:lnTo>
                  <a:lnTo>
                    <a:pt x="19309" y="31028"/>
                  </a:lnTo>
                  <a:cubicBezTo>
                    <a:pt x="19763" y="30601"/>
                    <a:pt x="20256" y="30214"/>
                    <a:pt x="20764" y="29853"/>
                  </a:cubicBezTo>
                  <a:cubicBezTo>
                    <a:pt x="21057" y="29640"/>
                    <a:pt x="21364" y="29439"/>
                    <a:pt x="21645" y="29253"/>
                  </a:cubicBezTo>
                  <a:cubicBezTo>
                    <a:pt x="22165" y="28906"/>
                    <a:pt x="22846" y="28932"/>
                    <a:pt x="23340" y="29319"/>
                  </a:cubicBezTo>
                  <a:cubicBezTo>
                    <a:pt x="23393" y="29386"/>
                    <a:pt x="23447" y="29439"/>
                    <a:pt x="23500" y="29493"/>
                  </a:cubicBezTo>
                  <a:lnTo>
                    <a:pt x="24328" y="30374"/>
                  </a:lnTo>
                  <a:cubicBezTo>
                    <a:pt x="24354" y="30414"/>
                    <a:pt x="24381" y="30454"/>
                    <a:pt x="24421" y="30480"/>
                  </a:cubicBezTo>
                  <a:cubicBezTo>
                    <a:pt x="24835" y="30841"/>
                    <a:pt x="25409" y="30948"/>
                    <a:pt x="25916" y="30747"/>
                  </a:cubicBezTo>
                  <a:cubicBezTo>
                    <a:pt x="27371" y="30173"/>
                    <a:pt x="28919" y="29840"/>
                    <a:pt x="30481" y="29746"/>
                  </a:cubicBezTo>
                  <a:cubicBezTo>
                    <a:pt x="31028" y="29693"/>
                    <a:pt x="31495" y="29359"/>
                    <a:pt x="31722" y="28865"/>
                  </a:cubicBezTo>
                  <a:cubicBezTo>
                    <a:pt x="31722" y="28825"/>
                    <a:pt x="31722" y="28772"/>
                    <a:pt x="31722" y="28732"/>
                  </a:cubicBezTo>
                  <a:lnTo>
                    <a:pt x="32082" y="27571"/>
                  </a:lnTo>
                  <a:lnTo>
                    <a:pt x="32082" y="27371"/>
                  </a:lnTo>
                  <a:cubicBezTo>
                    <a:pt x="32309" y="26890"/>
                    <a:pt x="32790" y="26583"/>
                    <a:pt x="33324" y="26596"/>
                  </a:cubicBezTo>
                  <a:close/>
                  <a:moveTo>
                    <a:pt x="30855" y="36260"/>
                  </a:moveTo>
                  <a:cubicBezTo>
                    <a:pt x="26303" y="36380"/>
                    <a:pt x="22699" y="40157"/>
                    <a:pt x="22819" y="44709"/>
                  </a:cubicBezTo>
                  <a:cubicBezTo>
                    <a:pt x="22899" y="47872"/>
                    <a:pt x="24781" y="50716"/>
                    <a:pt x="27664" y="52024"/>
                  </a:cubicBezTo>
                  <a:cubicBezTo>
                    <a:pt x="27931" y="52144"/>
                    <a:pt x="28198" y="52237"/>
                    <a:pt x="28452" y="52331"/>
                  </a:cubicBezTo>
                  <a:cubicBezTo>
                    <a:pt x="32776" y="53745"/>
                    <a:pt x="37435" y="51396"/>
                    <a:pt x="38863" y="47071"/>
                  </a:cubicBezTo>
                  <a:cubicBezTo>
                    <a:pt x="40104" y="43294"/>
                    <a:pt x="38476" y="39170"/>
                    <a:pt x="34992" y="37261"/>
                  </a:cubicBezTo>
                  <a:lnTo>
                    <a:pt x="34445" y="36994"/>
                  </a:lnTo>
                  <a:cubicBezTo>
                    <a:pt x="33297" y="36473"/>
                    <a:pt x="32056" y="36220"/>
                    <a:pt x="30801" y="36260"/>
                  </a:cubicBezTo>
                  <a:close/>
                  <a:moveTo>
                    <a:pt x="65558" y="45817"/>
                  </a:moveTo>
                  <a:cubicBezTo>
                    <a:pt x="65932" y="45790"/>
                    <a:pt x="66292" y="45790"/>
                    <a:pt x="66666" y="45817"/>
                  </a:cubicBezTo>
                  <a:lnTo>
                    <a:pt x="66666" y="45817"/>
                  </a:lnTo>
                  <a:lnTo>
                    <a:pt x="66920" y="45817"/>
                  </a:lnTo>
                  <a:cubicBezTo>
                    <a:pt x="67520" y="45884"/>
                    <a:pt x="68121" y="45991"/>
                    <a:pt x="68708" y="46137"/>
                  </a:cubicBezTo>
                  <a:cubicBezTo>
                    <a:pt x="69055" y="46231"/>
                    <a:pt x="69376" y="46351"/>
                    <a:pt x="69683" y="46457"/>
                  </a:cubicBezTo>
                  <a:cubicBezTo>
                    <a:pt x="70310" y="46685"/>
                    <a:pt x="70724" y="47299"/>
                    <a:pt x="70697" y="47979"/>
                  </a:cubicBezTo>
                  <a:cubicBezTo>
                    <a:pt x="70697" y="48046"/>
                    <a:pt x="70697" y="48153"/>
                    <a:pt x="70697" y="48273"/>
                  </a:cubicBezTo>
                  <a:cubicBezTo>
                    <a:pt x="70617" y="48994"/>
                    <a:pt x="70497" y="50222"/>
                    <a:pt x="70497" y="50222"/>
                  </a:cubicBezTo>
                  <a:lnTo>
                    <a:pt x="70497" y="50342"/>
                  </a:lnTo>
                  <a:cubicBezTo>
                    <a:pt x="70510" y="50795"/>
                    <a:pt x="70777" y="51196"/>
                    <a:pt x="71191" y="51370"/>
                  </a:cubicBezTo>
                  <a:cubicBezTo>
                    <a:pt x="72419" y="51863"/>
                    <a:pt x="73594" y="52491"/>
                    <a:pt x="74688" y="53252"/>
                  </a:cubicBezTo>
                  <a:cubicBezTo>
                    <a:pt x="75075" y="53505"/>
                    <a:pt x="75556" y="53505"/>
                    <a:pt x="75943" y="53252"/>
                  </a:cubicBezTo>
                  <a:lnTo>
                    <a:pt x="76023" y="53185"/>
                  </a:lnTo>
                  <a:lnTo>
                    <a:pt x="77544" y="51943"/>
                  </a:lnTo>
                  <a:lnTo>
                    <a:pt x="77745" y="51783"/>
                  </a:lnTo>
                  <a:cubicBezTo>
                    <a:pt x="78292" y="51396"/>
                    <a:pt x="79013" y="51396"/>
                    <a:pt x="79560" y="51783"/>
                  </a:cubicBezTo>
                  <a:cubicBezTo>
                    <a:pt x="80361" y="52371"/>
                    <a:pt x="81082" y="53051"/>
                    <a:pt x="81722" y="53812"/>
                  </a:cubicBezTo>
                  <a:lnTo>
                    <a:pt x="81722" y="53812"/>
                  </a:lnTo>
                  <a:lnTo>
                    <a:pt x="81896" y="54012"/>
                  </a:lnTo>
                  <a:cubicBezTo>
                    <a:pt x="82270" y="54493"/>
                    <a:pt x="82603" y="54987"/>
                    <a:pt x="82910" y="55507"/>
                  </a:cubicBezTo>
                  <a:cubicBezTo>
                    <a:pt x="83084" y="55814"/>
                    <a:pt x="83257" y="56121"/>
                    <a:pt x="83404" y="56415"/>
                  </a:cubicBezTo>
                  <a:cubicBezTo>
                    <a:pt x="83671" y="57029"/>
                    <a:pt x="83524" y="57750"/>
                    <a:pt x="83017" y="58203"/>
                  </a:cubicBezTo>
                  <a:lnTo>
                    <a:pt x="82790" y="58390"/>
                  </a:lnTo>
                  <a:lnTo>
                    <a:pt x="81282" y="59645"/>
                  </a:lnTo>
                  <a:lnTo>
                    <a:pt x="81202" y="59645"/>
                  </a:lnTo>
                  <a:cubicBezTo>
                    <a:pt x="80881" y="59965"/>
                    <a:pt x="80788" y="60446"/>
                    <a:pt x="80961" y="60860"/>
                  </a:cubicBezTo>
                  <a:cubicBezTo>
                    <a:pt x="81482" y="62087"/>
                    <a:pt x="81869" y="63369"/>
                    <a:pt x="82109" y="64677"/>
                  </a:cubicBezTo>
                  <a:cubicBezTo>
                    <a:pt x="82189" y="65117"/>
                    <a:pt x="82523" y="65464"/>
                    <a:pt x="82963" y="65571"/>
                  </a:cubicBezTo>
                  <a:lnTo>
                    <a:pt x="83084" y="65571"/>
                  </a:lnTo>
                  <a:lnTo>
                    <a:pt x="85019" y="65771"/>
                  </a:lnTo>
                  <a:lnTo>
                    <a:pt x="85299" y="65771"/>
                  </a:lnTo>
                  <a:cubicBezTo>
                    <a:pt x="85993" y="65865"/>
                    <a:pt x="86541" y="66412"/>
                    <a:pt x="86634" y="67106"/>
                  </a:cubicBezTo>
                  <a:cubicBezTo>
                    <a:pt x="86781" y="68081"/>
                    <a:pt x="86821" y="69069"/>
                    <a:pt x="86728" y="70056"/>
                  </a:cubicBezTo>
                  <a:lnTo>
                    <a:pt x="86728" y="70056"/>
                  </a:lnTo>
                  <a:lnTo>
                    <a:pt x="86728" y="70310"/>
                  </a:lnTo>
                  <a:lnTo>
                    <a:pt x="86728" y="70310"/>
                  </a:lnTo>
                  <a:cubicBezTo>
                    <a:pt x="86661" y="70910"/>
                    <a:pt x="86541" y="71498"/>
                    <a:pt x="86394" y="72085"/>
                  </a:cubicBezTo>
                  <a:cubicBezTo>
                    <a:pt x="86300" y="72432"/>
                    <a:pt x="86194" y="72753"/>
                    <a:pt x="86087" y="73073"/>
                  </a:cubicBezTo>
                  <a:cubicBezTo>
                    <a:pt x="85847" y="73700"/>
                    <a:pt x="85233" y="74114"/>
                    <a:pt x="84552" y="74087"/>
                  </a:cubicBezTo>
                  <a:lnTo>
                    <a:pt x="84258" y="74087"/>
                  </a:lnTo>
                  <a:lnTo>
                    <a:pt x="82309" y="73887"/>
                  </a:lnTo>
                  <a:lnTo>
                    <a:pt x="82203" y="73887"/>
                  </a:lnTo>
                  <a:cubicBezTo>
                    <a:pt x="81749" y="73900"/>
                    <a:pt x="81348" y="74167"/>
                    <a:pt x="81175" y="74581"/>
                  </a:cubicBezTo>
                  <a:cubicBezTo>
                    <a:pt x="80681" y="75822"/>
                    <a:pt x="80054" y="76997"/>
                    <a:pt x="79293" y="78092"/>
                  </a:cubicBezTo>
                  <a:cubicBezTo>
                    <a:pt x="79039" y="78465"/>
                    <a:pt x="79039" y="78946"/>
                    <a:pt x="79293" y="79319"/>
                  </a:cubicBezTo>
                  <a:cubicBezTo>
                    <a:pt x="79293" y="79346"/>
                    <a:pt x="79293" y="79386"/>
                    <a:pt x="79293" y="79413"/>
                  </a:cubicBezTo>
                  <a:lnTo>
                    <a:pt x="80534" y="80934"/>
                  </a:lnTo>
                  <a:lnTo>
                    <a:pt x="80708" y="81135"/>
                  </a:lnTo>
                  <a:cubicBezTo>
                    <a:pt x="81108" y="81682"/>
                    <a:pt x="81108" y="82416"/>
                    <a:pt x="80708" y="82963"/>
                  </a:cubicBezTo>
                  <a:cubicBezTo>
                    <a:pt x="80120" y="83751"/>
                    <a:pt x="79426" y="84471"/>
                    <a:pt x="78666" y="85099"/>
                  </a:cubicBezTo>
                  <a:lnTo>
                    <a:pt x="78666" y="85099"/>
                  </a:lnTo>
                  <a:lnTo>
                    <a:pt x="78465" y="85259"/>
                  </a:lnTo>
                  <a:cubicBezTo>
                    <a:pt x="77998" y="85633"/>
                    <a:pt x="77491" y="85980"/>
                    <a:pt x="76970" y="86287"/>
                  </a:cubicBezTo>
                  <a:cubicBezTo>
                    <a:pt x="76677" y="86474"/>
                    <a:pt x="76370" y="86634"/>
                    <a:pt x="76063" y="86768"/>
                  </a:cubicBezTo>
                  <a:cubicBezTo>
                    <a:pt x="75449" y="87048"/>
                    <a:pt x="74728" y="86901"/>
                    <a:pt x="74274" y="86407"/>
                  </a:cubicBezTo>
                  <a:lnTo>
                    <a:pt x="74074" y="86167"/>
                  </a:lnTo>
                  <a:cubicBezTo>
                    <a:pt x="73794" y="85846"/>
                    <a:pt x="72833" y="84658"/>
                    <a:pt x="72833" y="84658"/>
                  </a:cubicBezTo>
                  <a:cubicBezTo>
                    <a:pt x="72819" y="84632"/>
                    <a:pt x="72779" y="84592"/>
                    <a:pt x="72753" y="84578"/>
                  </a:cubicBezTo>
                  <a:cubicBezTo>
                    <a:pt x="72432" y="84258"/>
                    <a:pt x="71952" y="84178"/>
                    <a:pt x="71538" y="84352"/>
                  </a:cubicBezTo>
                  <a:cubicBezTo>
                    <a:pt x="70323" y="84872"/>
                    <a:pt x="69042" y="85246"/>
                    <a:pt x="67734" y="85473"/>
                  </a:cubicBezTo>
                  <a:cubicBezTo>
                    <a:pt x="67293" y="85566"/>
                    <a:pt x="66946" y="85900"/>
                    <a:pt x="66840" y="86340"/>
                  </a:cubicBezTo>
                  <a:cubicBezTo>
                    <a:pt x="66840" y="86340"/>
                    <a:pt x="66840" y="86340"/>
                    <a:pt x="66840" y="86447"/>
                  </a:cubicBezTo>
                  <a:lnTo>
                    <a:pt x="66639" y="88396"/>
                  </a:lnTo>
                  <a:cubicBezTo>
                    <a:pt x="66653" y="88489"/>
                    <a:pt x="66653" y="88569"/>
                    <a:pt x="66639" y="88663"/>
                  </a:cubicBezTo>
                  <a:cubicBezTo>
                    <a:pt x="66559" y="89330"/>
                    <a:pt x="66052" y="89877"/>
                    <a:pt x="65385" y="89998"/>
                  </a:cubicBezTo>
                  <a:cubicBezTo>
                    <a:pt x="64397" y="90131"/>
                    <a:pt x="63409" y="90158"/>
                    <a:pt x="62421" y="90064"/>
                  </a:cubicBezTo>
                  <a:lnTo>
                    <a:pt x="62421" y="90064"/>
                  </a:lnTo>
                  <a:lnTo>
                    <a:pt x="62168" y="90064"/>
                  </a:lnTo>
                  <a:lnTo>
                    <a:pt x="62168" y="90064"/>
                  </a:lnTo>
                  <a:cubicBezTo>
                    <a:pt x="61567" y="89998"/>
                    <a:pt x="60980" y="89891"/>
                    <a:pt x="60393" y="89744"/>
                  </a:cubicBezTo>
                  <a:cubicBezTo>
                    <a:pt x="60059" y="89664"/>
                    <a:pt x="59725" y="89557"/>
                    <a:pt x="59405" y="89437"/>
                  </a:cubicBezTo>
                  <a:cubicBezTo>
                    <a:pt x="58778" y="89210"/>
                    <a:pt x="58364" y="88596"/>
                    <a:pt x="58404" y="87929"/>
                  </a:cubicBezTo>
                  <a:cubicBezTo>
                    <a:pt x="58391" y="87822"/>
                    <a:pt x="58391" y="87715"/>
                    <a:pt x="58404" y="87608"/>
                  </a:cubicBezTo>
                  <a:cubicBezTo>
                    <a:pt x="58404" y="86901"/>
                    <a:pt x="58604" y="85673"/>
                    <a:pt x="58604" y="85673"/>
                  </a:cubicBezTo>
                  <a:lnTo>
                    <a:pt x="58604" y="85539"/>
                  </a:lnTo>
                  <a:cubicBezTo>
                    <a:pt x="58578" y="85099"/>
                    <a:pt x="58310" y="84699"/>
                    <a:pt x="57897" y="84525"/>
                  </a:cubicBezTo>
                  <a:cubicBezTo>
                    <a:pt x="56655" y="84031"/>
                    <a:pt x="55481" y="83404"/>
                    <a:pt x="54400" y="82643"/>
                  </a:cubicBezTo>
                  <a:cubicBezTo>
                    <a:pt x="54026" y="82389"/>
                    <a:pt x="53532" y="82389"/>
                    <a:pt x="53158" y="82643"/>
                  </a:cubicBezTo>
                  <a:lnTo>
                    <a:pt x="53052" y="82643"/>
                  </a:lnTo>
                  <a:lnTo>
                    <a:pt x="51543" y="83871"/>
                  </a:lnTo>
                  <a:lnTo>
                    <a:pt x="51343" y="84045"/>
                  </a:lnTo>
                  <a:cubicBezTo>
                    <a:pt x="50796" y="84445"/>
                    <a:pt x="50062" y="84445"/>
                    <a:pt x="49514" y="84045"/>
                  </a:cubicBezTo>
                  <a:cubicBezTo>
                    <a:pt x="48727" y="83457"/>
                    <a:pt x="48006" y="82776"/>
                    <a:pt x="47379" y="82016"/>
                  </a:cubicBezTo>
                  <a:lnTo>
                    <a:pt x="47379" y="82016"/>
                  </a:lnTo>
                  <a:lnTo>
                    <a:pt x="47219" y="81815"/>
                  </a:lnTo>
                  <a:cubicBezTo>
                    <a:pt x="46845" y="81335"/>
                    <a:pt x="46498" y="80841"/>
                    <a:pt x="46191" y="80307"/>
                  </a:cubicBezTo>
                  <a:cubicBezTo>
                    <a:pt x="46004" y="80000"/>
                    <a:pt x="45857" y="79707"/>
                    <a:pt x="45710" y="79413"/>
                  </a:cubicBezTo>
                  <a:cubicBezTo>
                    <a:pt x="45430" y="78799"/>
                    <a:pt x="45577" y="78065"/>
                    <a:pt x="46071" y="77611"/>
                  </a:cubicBezTo>
                  <a:lnTo>
                    <a:pt x="46311" y="77424"/>
                  </a:lnTo>
                  <a:lnTo>
                    <a:pt x="47819" y="76183"/>
                  </a:lnTo>
                  <a:lnTo>
                    <a:pt x="47913" y="76102"/>
                  </a:lnTo>
                  <a:cubicBezTo>
                    <a:pt x="48233" y="75782"/>
                    <a:pt x="48313" y="75302"/>
                    <a:pt x="48140" y="74888"/>
                  </a:cubicBezTo>
                  <a:cubicBezTo>
                    <a:pt x="47619" y="73660"/>
                    <a:pt x="47232" y="72379"/>
                    <a:pt x="46992" y="71071"/>
                  </a:cubicBezTo>
                  <a:cubicBezTo>
                    <a:pt x="46912" y="70630"/>
                    <a:pt x="46578" y="70283"/>
                    <a:pt x="46137" y="70190"/>
                  </a:cubicBezTo>
                  <a:lnTo>
                    <a:pt x="46031" y="70190"/>
                  </a:lnTo>
                  <a:lnTo>
                    <a:pt x="44082" y="70003"/>
                  </a:lnTo>
                  <a:lnTo>
                    <a:pt x="43815" y="70003"/>
                  </a:lnTo>
                  <a:cubicBezTo>
                    <a:pt x="43134" y="69923"/>
                    <a:pt x="42600" y="69402"/>
                    <a:pt x="42480" y="68735"/>
                  </a:cubicBezTo>
                  <a:cubicBezTo>
                    <a:pt x="42333" y="67760"/>
                    <a:pt x="42307" y="66759"/>
                    <a:pt x="42400" y="65771"/>
                  </a:cubicBezTo>
                  <a:lnTo>
                    <a:pt x="42400" y="65771"/>
                  </a:lnTo>
                  <a:lnTo>
                    <a:pt x="42400" y="65518"/>
                  </a:lnTo>
                  <a:cubicBezTo>
                    <a:pt x="42480" y="64917"/>
                    <a:pt x="42587" y="64317"/>
                    <a:pt x="42734" y="63730"/>
                  </a:cubicBezTo>
                  <a:cubicBezTo>
                    <a:pt x="42827" y="63382"/>
                    <a:pt x="42934" y="63062"/>
                    <a:pt x="43041" y="62742"/>
                  </a:cubicBezTo>
                  <a:cubicBezTo>
                    <a:pt x="43281" y="62114"/>
                    <a:pt x="43895" y="61701"/>
                    <a:pt x="44576" y="61741"/>
                  </a:cubicBezTo>
                  <a:lnTo>
                    <a:pt x="44883" y="61741"/>
                  </a:lnTo>
                  <a:lnTo>
                    <a:pt x="46832" y="61927"/>
                  </a:lnTo>
                  <a:lnTo>
                    <a:pt x="46925" y="61927"/>
                  </a:lnTo>
                  <a:cubicBezTo>
                    <a:pt x="47379" y="61914"/>
                    <a:pt x="47779" y="61647"/>
                    <a:pt x="47953" y="61233"/>
                  </a:cubicBezTo>
                  <a:lnTo>
                    <a:pt x="47953" y="61233"/>
                  </a:lnTo>
                  <a:cubicBezTo>
                    <a:pt x="48447" y="59992"/>
                    <a:pt x="49087" y="58817"/>
                    <a:pt x="49848" y="57723"/>
                  </a:cubicBezTo>
                  <a:cubicBezTo>
                    <a:pt x="50088" y="57349"/>
                    <a:pt x="50088" y="56882"/>
                    <a:pt x="49848" y="56508"/>
                  </a:cubicBezTo>
                  <a:cubicBezTo>
                    <a:pt x="49848" y="56468"/>
                    <a:pt x="49848" y="56441"/>
                    <a:pt x="49848" y="56402"/>
                  </a:cubicBezTo>
                  <a:lnTo>
                    <a:pt x="48620" y="54880"/>
                  </a:lnTo>
                  <a:lnTo>
                    <a:pt x="48460" y="54680"/>
                  </a:lnTo>
                  <a:cubicBezTo>
                    <a:pt x="48060" y="54146"/>
                    <a:pt x="48060" y="53398"/>
                    <a:pt x="48460" y="52864"/>
                  </a:cubicBezTo>
                  <a:cubicBezTo>
                    <a:pt x="49047" y="52064"/>
                    <a:pt x="49741" y="51343"/>
                    <a:pt x="50502" y="50716"/>
                  </a:cubicBezTo>
                  <a:lnTo>
                    <a:pt x="50502" y="50716"/>
                  </a:lnTo>
                  <a:lnTo>
                    <a:pt x="50689" y="50555"/>
                  </a:lnTo>
                  <a:cubicBezTo>
                    <a:pt x="51170" y="50182"/>
                    <a:pt x="51663" y="49848"/>
                    <a:pt x="52184" y="49541"/>
                  </a:cubicBezTo>
                  <a:cubicBezTo>
                    <a:pt x="52478" y="49354"/>
                    <a:pt x="52785" y="49194"/>
                    <a:pt x="53105" y="49047"/>
                  </a:cubicBezTo>
                  <a:cubicBezTo>
                    <a:pt x="53719" y="48767"/>
                    <a:pt x="54440" y="48914"/>
                    <a:pt x="54880" y="49421"/>
                  </a:cubicBezTo>
                  <a:cubicBezTo>
                    <a:pt x="54880" y="49421"/>
                    <a:pt x="55014" y="49541"/>
                    <a:pt x="55094" y="49648"/>
                  </a:cubicBezTo>
                  <a:lnTo>
                    <a:pt x="56322" y="51169"/>
                  </a:lnTo>
                  <a:lnTo>
                    <a:pt x="56322" y="51249"/>
                  </a:lnTo>
                  <a:cubicBezTo>
                    <a:pt x="56655" y="51556"/>
                    <a:pt x="57136" y="51650"/>
                    <a:pt x="57563" y="51476"/>
                  </a:cubicBezTo>
                  <a:cubicBezTo>
                    <a:pt x="58778" y="50956"/>
                    <a:pt x="60059" y="50569"/>
                    <a:pt x="61367" y="50342"/>
                  </a:cubicBezTo>
                  <a:cubicBezTo>
                    <a:pt x="61808" y="50248"/>
                    <a:pt x="62155" y="49915"/>
                    <a:pt x="62248" y="49474"/>
                  </a:cubicBezTo>
                  <a:cubicBezTo>
                    <a:pt x="62248" y="49434"/>
                    <a:pt x="62248" y="49407"/>
                    <a:pt x="62248" y="49367"/>
                  </a:cubicBezTo>
                  <a:lnTo>
                    <a:pt x="62448" y="47432"/>
                  </a:lnTo>
                  <a:cubicBezTo>
                    <a:pt x="62448" y="47339"/>
                    <a:pt x="62448" y="47245"/>
                    <a:pt x="62448" y="47152"/>
                  </a:cubicBezTo>
                  <a:cubicBezTo>
                    <a:pt x="62542" y="46457"/>
                    <a:pt x="63089" y="45910"/>
                    <a:pt x="63783" y="45817"/>
                  </a:cubicBezTo>
                  <a:cubicBezTo>
                    <a:pt x="64384" y="45737"/>
                    <a:pt x="64998" y="45684"/>
                    <a:pt x="65612" y="45684"/>
                  </a:cubicBezTo>
                  <a:lnTo>
                    <a:pt x="65612" y="45684"/>
                  </a:lnTo>
                  <a:close/>
                  <a:moveTo>
                    <a:pt x="64490" y="58497"/>
                  </a:moveTo>
                  <a:lnTo>
                    <a:pt x="64170" y="58497"/>
                  </a:lnTo>
                  <a:cubicBezTo>
                    <a:pt x="58898" y="58697"/>
                    <a:pt x="54787" y="63115"/>
                    <a:pt x="54987" y="68388"/>
                  </a:cubicBezTo>
                  <a:cubicBezTo>
                    <a:pt x="55147" y="72712"/>
                    <a:pt x="58190" y="76396"/>
                    <a:pt x="62421" y="77344"/>
                  </a:cubicBezTo>
                  <a:cubicBezTo>
                    <a:pt x="62742" y="77411"/>
                    <a:pt x="63062" y="77464"/>
                    <a:pt x="63383" y="77504"/>
                  </a:cubicBezTo>
                  <a:lnTo>
                    <a:pt x="63609" y="77504"/>
                  </a:lnTo>
                  <a:cubicBezTo>
                    <a:pt x="68855" y="77998"/>
                    <a:pt x="73500" y="74140"/>
                    <a:pt x="73981" y="68895"/>
                  </a:cubicBezTo>
                  <a:cubicBezTo>
                    <a:pt x="74394" y="64397"/>
                    <a:pt x="71591" y="60219"/>
                    <a:pt x="67267" y="58898"/>
                  </a:cubicBezTo>
                  <a:lnTo>
                    <a:pt x="66573" y="58711"/>
                  </a:lnTo>
                  <a:cubicBezTo>
                    <a:pt x="65865" y="58564"/>
                    <a:pt x="65144" y="58484"/>
                    <a:pt x="64424" y="58497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16" name="Rectangle 77">
              <a:extLst>
                <a:ext uri="{FF2B5EF4-FFF2-40B4-BE49-F238E27FC236}">
                  <a16:creationId xmlns:a16="http://schemas.microsoft.com/office/drawing/2014/main" id="{4F396F02-C0A1-45E0-96CB-B3AFADF08718}"/>
                </a:ext>
              </a:extLst>
            </p:cNvPr>
            <p:cNvSpPr/>
            <p:nvPr/>
          </p:nvSpPr>
          <p:spPr>
            <a:xfrm>
              <a:off x="3396343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Var der noget, I </a:t>
              </a:r>
              <a:r>
                <a:rPr lang="da-DK" sz="1400" b="1" dirty="0"/>
                <a:t>undrede jer </a:t>
              </a:r>
              <a:r>
                <a:rPr lang="da-DK" sz="1400" dirty="0"/>
                <a:t>over?</a:t>
              </a:r>
            </a:p>
          </p:txBody>
        </p:sp>
        <p:cxnSp>
          <p:nvCxnSpPr>
            <p:cNvPr id="17" name="Straight Connector 91">
              <a:extLst>
                <a:ext uri="{FF2B5EF4-FFF2-40B4-BE49-F238E27FC236}">
                  <a16:creationId xmlns:a16="http://schemas.microsoft.com/office/drawing/2014/main" id="{AC3FA4A5-DC29-495D-A99B-536130608702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4">
              <a:extLst>
                <a:ext uri="{FF2B5EF4-FFF2-40B4-BE49-F238E27FC236}">
                  <a16:creationId xmlns:a16="http://schemas.microsoft.com/office/drawing/2014/main" id="{DE6B834B-FA2F-444F-9C03-AAAA21D9F45E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72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8E9B9222-F22E-47E4-BD7C-387B2D94154E}"/>
              </a:ext>
            </a:extLst>
          </p:cNvPr>
          <p:cNvGrpSpPr/>
          <p:nvPr/>
        </p:nvGrpSpPr>
        <p:grpSpPr>
          <a:xfrm>
            <a:off x="7499332" y="3085640"/>
            <a:ext cx="1339200" cy="1273776"/>
            <a:chOff x="5596676" y="1469669"/>
            <a:chExt cx="1339200" cy="1273776"/>
          </a:xfrm>
        </p:grpSpPr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FA47EA2D-B685-4DC9-AFD9-BC1405A36F36}"/>
                </a:ext>
              </a:extLst>
            </p:cNvPr>
            <p:cNvSpPr/>
            <p:nvPr/>
          </p:nvSpPr>
          <p:spPr>
            <a:xfrm>
              <a:off x="6136769" y="1469669"/>
              <a:ext cx="259014" cy="440711"/>
            </a:xfrm>
            <a:custGeom>
              <a:avLst/>
              <a:gdLst>
                <a:gd name="connsiteX0" fmla="*/ 46603 w 89428"/>
                <a:gd name="connsiteY0" fmla="*/ 141 h 152162"/>
                <a:gd name="connsiteX1" fmla="*/ 30386 w 89428"/>
                <a:gd name="connsiteY1" fmla="*/ 3024 h 152162"/>
                <a:gd name="connsiteX2" fmla="*/ 17452 w 89428"/>
                <a:gd name="connsiteY2" fmla="*/ 10165 h 152162"/>
                <a:gd name="connsiteX3" fmla="*/ 7415 w 89428"/>
                <a:gd name="connsiteY3" fmla="*/ 19295 h 152162"/>
                <a:gd name="connsiteX4" fmla="*/ 3757 w 89428"/>
                <a:gd name="connsiteY4" fmla="*/ 23766 h 152162"/>
                <a:gd name="connsiteX5" fmla="*/ 140 w 89428"/>
                <a:gd name="connsiteY5" fmla="*/ 33109 h 152162"/>
                <a:gd name="connsiteX6" fmla="*/ 14196 w 89428"/>
                <a:gd name="connsiteY6" fmla="*/ 47178 h 152162"/>
                <a:gd name="connsiteX7" fmla="*/ 25621 w 89428"/>
                <a:gd name="connsiteY7" fmla="*/ 41292 h 152162"/>
                <a:gd name="connsiteX8" fmla="*/ 34884 w 89428"/>
                <a:gd name="connsiteY8" fmla="*/ 33283 h 152162"/>
                <a:gd name="connsiteX9" fmla="*/ 46603 w 89428"/>
                <a:gd name="connsiteY9" fmla="*/ 29773 h 152162"/>
                <a:gd name="connsiteX10" fmla="*/ 51942 w 89428"/>
                <a:gd name="connsiteY10" fmla="*/ 30507 h 152162"/>
                <a:gd name="connsiteX11" fmla="*/ 55866 w 89428"/>
                <a:gd name="connsiteY11" fmla="*/ 32803 h 152162"/>
                <a:gd name="connsiteX12" fmla="*/ 59591 w 89428"/>
                <a:gd name="connsiteY12" fmla="*/ 38689 h 152162"/>
                <a:gd name="connsiteX13" fmla="*/ 58896 w 89428"/>
                <a:gd name="connsiteY13" fmla="*/ 44161 h 152162"/>
                <a:gd name="connsiteX14" fmla="*/ 55546 w 89428"/>
                <a:gd name="connsiteY14" fmla="*/ 49113 h 152162"/>
                <a:gd name="connsiteX15" fmla="*/ 51328 w 89428"/>
                <a:gd name="connsiteY15" fmla="*/ 53118 h 152162"/>
                <a:gd name="connsiteX16" fmla="*/ 47924 w 89428"/>
                <a:gd name="connsiteY16" fmla="*/ 55961 h 152162"/>
                <a:gd name="connsiteX17" fmla="*/ 31907 w 89428"/>
                <a:gd name="connsiteY17" fmla="*/ 72458 h 152162"/>
                <a:gd name="connsiteX18" fmla="*/ 26302 w 89428"/>
                <a:gd name="connsiteY18" fmla="*/ 95243 h 152162"/>
                <a:gd name="connsiteX19" fmla="*/ 40356 w 89428"/>
                <a:gd name="connsiteY19" fmla="*/ 109057 h 152162"/>
                <a:gd name="connsiteX20" fmla="*/ 54225 w 89428"/>
                <a:gd name="connsiteY20" fmla="*/ 97258 h 152162"/>
                <a:gd name="connsiteX21" fmla="*/ 55560 w 89428"/>
                <a:gd name="connsiteY21" fmla="*/ 90384 h 152162"/>
                <a:gd name="connsiteX22" fmla="*/ 63181 w 89428"/>
                <a:gd name="connsiteY22" fmla="*/ 79439 h 152162"/>
                <a:gd name="connsiteX23" fmla="*/ 71309 w 89428"/>
                <a:gd name="connsiteY23" fmla="*/ 72432 h 152162"/>
                <a:gd name="connsiteX24" fmla="*/ 78170 w 89428"/>
                <a:gd name="connsiteY24" fmla="*/ 66492 h 152162"/>
                <a:gd name="connsiteX25" fmla="*/ 85324 w 89428"/>
                <a:gd name="connsiteY25" fmla="*/ 57295 h 152162"/>
                <a:gd name="connsiteX26" fmla="*/ 89823 w 89428"/>
                <a:gd name="connsiteY26" fmla="*/ 44869 h 152162"/>
                <a:gd name="connsiteX27" fmla="*/ 88916 w 89428"/>
                <a:gd name="connsiteY27" fmla="*/ 28852 h 152162"/>
                <a:gd name="connsiteX28" fmla="*/ 82976 w 89428"/>
                <a:gd name="connsiteY28" fmla="*/ 16692 h 152162"/>
                <a:gd name="connsiteX29" fmla="*/ 73205 w 89428"/>
                <a:gd name="connsiteY29" fmla="*/ 7656 h 152162"/>
                <a:gd name="connsiteX30" fmla="*/ 60712 w 89428"/>
                <a:gd name="connsiteY30" fmla="*/ 2023 h 152162"/>
                <a:gd name="connsiteX31" fmla="*/ 46603 w 89428"/>
                <a:gd name="connsiteY31" fmla="*/ 141 h 152162"/>
                <a:gd name="connsiteX32" fmla="*/ 40424 w 89428"/>
                <a:gd name="connsiteY32" fmla="*/ 118321 h 152162"/>
                <a:gd name="connsiteX33" fmla="*/ 23459 w 89428"/>
                <a:gd name="connsiteY33" fmla="*/ 135259 h 152162"/>
                <a:gd name="connsiteX34" fmla="*/ 40397 w 89428"/>
                <a:gd name="connsiteY34" fmla="*/ 152224 h 152162"/>
                <a:gd name="connsiteX35" fmla="*/ 57362 w 89428"/>
                <a:gd name="connsiteY35" fmla="*/ 135285 h 152162"/>
                <a:gd name="connsiteX36" fmla="*/ 57362 w 89428"/>
                <a:gd name="connsiteY36" fmla="*/ 135272 h 152162"/>
                <a:gd name="connsiteX37" fmla="*/ 40424 w 89428"/>
                <a:gd name="connsiteY37" fmla="*/ 11832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9428" h="152162">
                  <a:moveTo>
                    <a:pt x="46603" y="141"/>
                  </a:moveTo>
                  <a:cubicBezTo>
                    <a:pt x="41064" y="124"/>
                    <a:pt x="35578" y="1099"/>
                    <a:pt x="30386" y="3024"/>
                  </a:cubicBezTo>
                  <a:cubicBezTo>
                    <a:pt x="25754" y="4767"/>
                    <a:pt x="21390" y="7172"/>
                    <a:pt x="17452" y="10165"/>
                  </a:cubicBezTo>
                  <a:cubicBezTo>
                    <a:pt x="13795" y="12855"/>
                    <a:pt x="10431" y="15914"/>
                    <a:pt x="7415" y="19295"/>
                  </a:cubicBezTo>
                  <a:cubicBezTo>
                    <a:pt x="6080" y="20843"/>
                    <a:pt x="4919" y="22391"/>
                    <a:pt x="3757" y="23766"/>
                  </a:cubicBezTo>
                  <a:cubicBezTo>
                    <a:pt x="1489" y="26356"/>
                    <a:pt x="207" y="29666"/>
                    <a:pt x="140" y="33109"/>
                  </a:cubicBezTo>
                  <a:cubicBezTo>
                    <a:pt x="140" y="40874"/>
                    <a:pt x="6427" y="47170"/>
                    <a:pt x="14196" y="47178"/>
                  </a:cubicBezTo>
                  <a:cubicBezTo>
                    <a:pt x="18707" y="47075"/>
                    <a:pt x="22924" y="44905"/>
                    <a:pt x="25621" y="41292"/>
                  </a:cubicBezTo>
                  <a:cubicBezTo>
                    <a:pt x="28211" y="38091"/>
                    <a:pt x="31347" y="35379"/>
                    <a:pt x="34884" y="33283"/>
                  </a:cubicBezTo>
                  <a:cubicBezTo>
                    <a:pt x="38395" y="31049"/>
                    <a:pt x="42452" y="29833"/>
                    <a:pt x="46603" y="29773"/>
                  </a:cubicBezTo>
                  <a:cubicBezTo>
                    <a:pt x="48405" y="29743"/>
                    <a:pt x="50207" y="29991"/>
                    <a:pt x="51942" y="30507"/>
                  </a:cubicBezTo>
                  <a:cubicBezTo>
                    <a:pt x="53424" y="30941"/>
                    <a:pt x="54759" y="31728"/>
                    <a:pt x="55866" y="32803"/>
                  </a:cubicBezTo>
                  <a:cubicBezTo>
                    <a:pt x="57615" y="34388"/>
                    <a:pt x="58910" y="36424"/>
                    <a:pt x="59591" y="38689"/>
                  </a:cubicBezTo>
                  <a:cubicBezTo>
                    <a:pt x="60017" y="40537"/>
                    <a:pt x="59764" y="42477"/>
                    <a:pt x="58896" y="44161"/>
                  </a:cubicBezTo>
                  <a:cubicBezTo>
                    <a:pt x="58015" y="45961"/>
                    <a:pt x="56894" y="47628"/>
                    <a:pt x="55546" y="49113"/>
                  </a:cubicBezTo>
                  <a:cubicBezTo>
                    <a:pt x="54251" y="50566"/>
                    <a:pt x="52850" y="51906"/>
                    <a:pt x="51328" y="53118"/>
                  </a:cubicBezTo>
                  <a:lnTo>
                    <a:pt x="47924" y="55961"/>
                  </a:lnTo>
                  <a:cubicBezTo>
                    <a:pt x="41051" y="61633"/>
                    <a:pt x="35271" y="67039"/>
                    <a:pt x="31907" y="72458"/>
                  </a:cubicBezTo>
                  <a:cubicBezTo>
                    <a:pt x="28544" y="77877"/>
                    <a:pt x="26328" y="88903"/>
                    <a:pt x="26302" y="95243"/>
                  </a:cubicBezTo>
                  <a:cubicBezTo>
                    <a:pt x="26382" y="102932"/>
                    <a:pt x="32669" y="109109"/>
                    <a:pt x="40356" y="109057"/>
                  </a:cubicBezTo>
                  <a:cubicBezTo>
                    <a:pt x="47351" y="109057"/>
                    <a:pt x="52770" y="103879"/>
                    <a:pt x="54225" y="97258"/>
                  </a:cubicBezTo>
                  <a:cubicBezTo>
                    <a:pt x="54612" y="95470"/>
                    <a:pt x="54892" y="92960"/>
                    <a:pt x="55560" y="90384"/>
                  </a:cubicBezTo>
                  <a:cubicBezTo>
                    <a:pt x="57388" y="83790"/>
                    <a:pt x="60725" y="81908"/>
                    <a:pt x="63181" y="79439"/>
                  </a:cubicBezTo>
                  <a:cubicBezTo>
                    <a:pt x="65704" y="76895"/>
                    <a:pt x="68427" y="74551"/>
                    <a:pt x="71309" y="72432"/>
                  </a:cubicBezTo>
                  <a:cubicBezTo>
                    <a:pt x="73739" y="70628"/>
                    <a:pt x="76035" y="68642"/>
                    <a:pt x="78170" y="66492"/>
                  </a:cubicBezTo>
                  <a:cubicBezTo>
                    <a:pt x="80934" y="63744"/>
                    <a:pt x="83336" y="60654"/>
                    <a:pt x="85324" y="57295"/>
                  </a:cubicBezTo>
                  <a:cubicBezTo>
                    <a:pt x="87567" y="53465"/>
                    <a:pt x="89102" y="49252"/>
                    <a:pt x="89823" y="44869"/>
                  </a:cubicBezTo>
                  <a:cubicBezTo>
                    <a:pt x="90624" y="39524"/>
                    <a:pt x="90317" y="34071"/>
                    <a:pt x="88916" y="28852"/>
                  </a:cubicBezTo>
                  <a:cubicBezTo>
                    <a:pt x="87740" y="24454"/>
                    <a:pt x="85725" y="20325"/>
                    <a:pt x="82976" y="16692"/>
                  </a:cubicBezTo>
                  <a:cubicBezTo>
                    <a:pt x="80266" y="13132"/>
                    <a:pt x="76969" y="10074"/>
                    <a:pt x="73205" y="7656"/>
                  </a:cubicBezTo>
                  <a:cubicBezTo>
                    <a:pt x="69348" y="5165"/>
                    <a:pt x="65130" y="3267"/>
                    <a:pt x="60712" y="2023"/>
                  </a:cubicBezTo>
                  <a:cubicBezTo>
                    <a:pt x="56120" y="750"/>
                    <a:pt x="51368" y="116"/>
                    <a:pt x="46603" y="141"/>
                  </a:cubicBezTo>
                  <a:close/>
                  <a:moveTo>
                    <a:pt x="40424" y="118321"/>
                  </a:moveTo>
                  <a:cubicBezTo>
                    <a:pt x="31067" y="118314"/>
                    <a:pt x="23472" y="125897"/>
                    <a:pt x="23459" y="135259"/>
                  </a:cubicBezTo>
                  <a:cubicBezTo>
                    <a:pt x="23445" y="144621"/>
                    <a:pt x="31040" y="152216"/>
                    <a:pt x="40397" y="152224"/>
                  </a:cubicBezTo>
                  <a:cubicBezTo>
                    <a:pt x="49753" y="152232"/>
                    <a:pt x="57348" y="144647"/>
                    <a:pt x="57362" y="135285"/>
                  </a:cubicBezTo>
                  <a:cubicBezTo>
                    <a:pt x="57362" y="135281"/>
                    <a:pt x="57362" y="135276"/>
                    <a:pt x="57362" y="135272"/>
                  </a:cubicBezTo>
                  <a:cubicBezTo>
                    <a:pt x="57362" y="125915"/>
                    <a:pt x="49780" y="118329"/>
                    <a:pt x="40424" y="118321"/>
                  </a:cubicBezTo>
                  <a:close/>
                </a:path>
              </a:pathLst>
            </a:custGeom>
            <a:solidFill>
              <a:srgbClr val="007398"/>
            </a:solidFill>
            <a:ln w="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1400" dirty="0"/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CC106700-AF05-4E3E-9404-565D1AA8EA46}"/>
                </a:ext>
              </a:extLst>
            </p:cNvPr>
            <p:cNvSpPr/>
            <p:nvPr/>
          </p:nvSpPr>
          <p:spPr>
            <a:xfrm>
              <a:off x="5596676" y="1999358"/>
              <a:ext cx="133920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1400" dirty="0"/>
                <a:t>Har I nogen </a:t>
              </a:r>
              <a:r>
                <a:rPr lang="da-DK" sz="1400" b="1" dirty="0"/>
                <a:t>spørgsmål</a:t>
              </a:r>
              <a:r>
                <a:rPr lang="da-DK" sz="1400" dirty="0"/>
                <a:t> til opgaven?</a:t>
              </a:r>
            </a:p>
          </p:txBody>
        </p:sp>
        <p:cxnSp>
          <p:nvCxnSpPr>
            <p:cNvPr id="22" name="Straight Connector 92">
              <a:extLst>
                <a:ext uri="{FF2B5EF4-FFF2-40B4-BE49-F238E27FC236}">
                  <a16:creationId xmlns:a16="http://schemas.microsoft.com/office/drawing/2014/main" id="{A6167FA2-1B6E-4346-9FA5-8EB2F7575F5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1995474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A77B7C2D-4E88-4A4F-831A-74728BCB9047}"/>
                </a:ext>
              </a:extLst>
            </p:cNvPr>
            <p:cNvCxnSpPr>
              <a:cxnSpLocks/>
            </p:cNvCxnSpPr>
            <p:nvPr/>
          </p:nvCxnSpPr>
          <p:spPr>
            <a:xfrm>
              <a:off x="5596805" y="2743445"/>
              <a:ext cx="13389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7207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11A0E-0C45-47B1-B688-7CC4D9420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7542627" cy="1411341"/>
          </a:xfrm>
        </p:spPr>
        <p:txBody>
          <a:bodyPr>
            <a:normAutofit/>
          </a:bodyPr>
          <a:lstStyle/>
          <a:p>
            <a:r>
              <a:rPr lang="da-DK" sz="4000" dirty="0"/>
              <a:t>Lektion 6: Opkrævning og træk i ydelser og pension </a:t>
            </a:r>
          </a:p>
        </p:txBody>
      </p:sp>
    </p:spTree>
    <p:extLst>
      <p:ext uri="{BB962C8B-B14F-4D97-AF65-F5344CB8AC3E}">
        <p14:creationId xmlns:p14="http://schemas.microsoft.com/office/powerpoint/2010/main" val="120867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711533" y="1505997"/>
            <a:ext cx="4974652" cy="4659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Håndtering af træk i KP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Oprettelse af træk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Trebuchet MS" panose="020B0603020202020204" pitchFamily="34" charset="0"/>
              </a:rPr>
              <a:t>Masseindberetning af træk</a:t>
            </a:r>
          </a:p>
          <a:p>
            <a:endParaRPr lang="da-DK" sz="1600" dirty="0">
              <a:latin typeface="Trebuchet MS" panose="020B0603020202020204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866322"/>
            <a:ext cx="5111419" cy="393600"/>
          </a:xfrm>
        </p:spPr>
        <p:txBody>
          <a:bodyPr>
            <a:noAutofit/>
          </a:bodyPr>
          <a:lstStyle/>
          <a:p>
            <a:r>
              <a:rPr lang="da-DK" sz="3200" dirty="0"/>
              <a:t>Lektion 6: Opkrævning og træk i ydelser og pension 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CD8886B-23D8-4373-9688-7274088F7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b="1" dirty="0"/>
              <a:t>Læringsmål</a:t>
            </a:r>
            <a:br>
              <a:rPr lang="da-DK" b="1" dirty="0"/>
            </a:br>
            <a:br>
              <a:rPr lang="da-DK" b="1" dirty="0"/>
            </a:br>
            <a:endParaRPr lang="da-DK" b="1" dirty="0"/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10B7BD5-944E-4F5C-A72B-82A383D71D20}"/>
              </a:ext>
            </a:extLst>
          </p:cNvPr>
          <p:cNvGrpSpPr/>
          <p:nvPr/>
        </p:nvGrpSpPr>
        <p:grpSpPr>
          <a:xfrm>
            <a:off x="6363418" y="2347235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5" name="Flowchart: Connector 30">
              <a:extLst>
                <a:ext uri="{FF2B5EF4-FFF2-40B4-BE49-F238E27FC236}">
                  <a16:creationId xmlns:a16="http://schemas.microsoft.com/office/drawing/2014/main" id="{51CE8771-D5D6-4FA9-A974-5AF72540FDAF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Text Box 227">
              <a:extLst>
                <a:ext uri="{FF2B5EF4-FFF2-40B4-BE49-F238E27FC236}">
                  <a16:creationId xmlns:a16="http://schemas.microsoft.com/office/drawing/2014/main" id="{FF911A6B-A985-44D1-A4A3-29C90BC39847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CD25CE0-5E33-4D0D-B832-45255D7EA864}"/>
              </a:ext>
            </a:extLst>
          </p:cNvPr>
          <p:cNvSpPr txBox="1"/>
          <p:nvPr/>
        </p:nvSpPr>
        <p:spPr>
          <a:xfrm>
            <a:off x="7019935" y="223335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hvordan jeg opretter et træk i KP basis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id="{7D22766B-C908-46C3-A30C-15962C6C9899}"/>
              </a:ext>
            </a:extLst>
          </p:cNvPr>
          <p:cNvGrpSpPr/>
          <p:nvPr/>
        </p:nvGrpSpPr>
        <p:grpSpPr>
          <a:xfrm>
            <a:off x="6360481" y="3416689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1" name="Flowchart: Connector 30">
              <a:extLst>
                <a:ext uri="{FF2B5EF4-FFF2-40B4-BE49-F238E27FC236}">
                  <a16:creationId xmlns:a16="http://schemas.microsoft.com/office/drawing/2014/main" id="{441DE5C4-F103-4D7F-949F-CBB5DD2B5F97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ext Box 227">
              <a:extLst>
                <a:ext uri="{FF2B5EF4-FFF2-40B4-BE49-F238E27FC236}">
                  <a16:creationId xmlns:a16="http://schemas.microsoft.com/office/drawing/2014/main" id="{221A7CF1-A5F8-4AE6-92DA-E003748481CD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ECFE06C2-7480-4EB5-A4C9-0BF86673E4E9}"/>
              </a:ext>
            </a:extLst>
          </p:cNvPr>
          <p:cNvSpPr txBox="1"/>
          <p:nvPr/>
        </p:nvSpPr>
        <p:spPr>
          <a:xfrm>
            <a:off x="7019935" y="330099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ved, hvordan jeg kan foretage en masseindberetning af træk</a:t>
            </a:r>
            <a:endParaRPr lang="da-DK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B2103479-FA8C-4788-B190-3E2A9E702D03}"/>
              </a:ext>
            </a:extLst>
          </p:cNvPr>
          <p:cNvGrpSpPr/>
          <p:nvPr/>
        </p:nvGrpSpPr>
        <p:grpSpPr>
          <a:xfrm>
            <a:off x="6357433" y="4486144"/>
            <a:ext cx="373620" cy="366148"/>
            <a:chOff x="-874561" y="1852803"/>
            <a:chExt cx="476250" cy="466726"/>
          </a:xfrm>
          <a:solidFill>
            <a:schemeClr val="accent4"/>
          </a:solidFill>
        </p:grpSpPr>
        <p:sp>
          <p:nvSpPr>
            <p:cNvPr id="15" name="Flowchart: Connector 30">
              <a:extLst>
                <a:ext uri="{FF2B5EF4-FFF2-40B4-BE49-F238E27FC236}">
                  <a16:creationId xmlns:a16="http://schemas.microsoft.com/office/drawing/2014/main" id="{87D3CD05-5E93-47CF-A879-1A5025D063F1}"/>
                </a:ext>
              </a:extLst>
            </p:cNvPr>
            <p:cNvSpPr/>
            <p:nvPr/>
          </p:nvSpPr>
          <p:spPr>
            <a:xfrm>
              <a:off x="-874561" y="1852804"/>
              <a:ext cx="476250" cy="466725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Text Box 227">
              <a:extLst>
                <a:ext uri="{FF2B5EF4-FFF2-40B4-BE49-F238E27FC236}">
                  <a16:creationId xmlns:a16="http://schemas.microsoft.com/office/drawing/2014/main" id="{8C67D737-D9B5-4245-97CE-B4DB896AC859}"/>
                </a:ext>
              </a:extLst>
            </p:cNvPr>
            <p:cNvSpPr txBox="1"/>
            <p:nvPr/>
          </p:nvSpPr>
          <p:spPr>
            <a:xfrm>
              <a:off x="-817410" y="1852803"/>
              <a:ext cx="361948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a-DK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CE782C33-41F9-430D-A73B-A516AB4712A8}"/>
              </a:ext>
            </a:extLst>
          </p:cNvPr>
          <p:cNvSpPr txBox="1"/>
          <p:nvPr/>
        </p:nvSpPr>
        <p:spPr>
          <a:xfrm>
            <a:off x="7016887" y="4368638"/>
            <a:ext cx="4119034" cy="10861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Trebuchet MS" panose="020B0603020202020204" pitchFamily="34" charset="0"/>
              </a:rPr>
              <a:t>Jeg ved, hvordan jeg kan håndtere månedlige- og engangstræk</a:t>
            </a:r>
          </a:p>
        </p:txBody>
      </p:sp>
    </p:spTree>
    <p:extLst>
      <p:ext uri="{BB962C8B-B14F-4D97-AF65-F5344CB8AC3E}">
        <p14:creationId xmlns:p14="http://schemas.microsoft.com/office/powerpoint/2010/main" val="1561108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UN2cffL.BBdsFRRs02eg"/>
</p:tagLst>
</file>

<file path=ppt/theme/theme1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" id="{212EBC73-8479-4FB1-9C4C-53D59146E819}" vid="{DBB53E2A-4F3F-4CF5-9E4F-61F2BAE34291}"/>
    </a:ext>
  </a:extLst>
</a:theme>
</file>

<file path=ppt/theme/theme2.xml><?xml version="1.0" encoding="utf-8"?>
<a:theme xmlns:a="http://schemas.openxmlformats.org/drawingml/2006/main" name="Office-tema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" id="{B657B545-DC4E-43F4-8014-B146014FF8A6}" vid="{9BE7E32C-075F-4BFF-A71F-19CBCF72B8D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tcompany">
    <a:dk1>
      <a:srgbClr val="0F2047"/>
    </a:dk1>
    <a:lt1>
      <a:srgbClr val="FFFFFF"/>
    </a:lt1>
    <a:dk2>
      <a:srgbClr val="0E2046"/>
    </a:dk2>
    <a:lt2>
      <a:srgbClr val="FFFFFF"/>
    </a:lt2>
    <a:accent1>
      <a:srgbClr val="0E2046"/>
    </a:accent1>
    <a:accent2>
      <a:srgbClr val="50B8C1"/>
    </a:accent2>
    <a:accent3>
      <a:srgbClr val="5CBDAA"/>
    </a:accent3>
    <a:accent4>
      <a:srgbClr val="E36053"/>
    </a:accent4>
    <a:accent5>
      <a:srgbClr val="DE9C2B"/>
    </a:accent5>
    <a:accent6>
      <a:srgbClr val="385B73"/>
    </a:accent6>
    <a:hlink>
      <a:srgbClr val="E25F53"/>
    </a:hlink>
    <a:folHlink>
      <a:srgbClr val="EC938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0E607AEC89A64FB01FB1CE00625A5F" ma:contentTypeVersion="11" ma:contentTypeDescription="Opret et nyt dokument." ma:contentTypeScope="" ma:versionID="08eeacecd7cf9fa4b62276a3e3a7ecf7">
  <xsd:schema xmlns:xsd="http://www.w3.org/2001/XMLSchema" xmlns:xs="http://www.w3.org/2001/XMLSchema" xmlns:p="http://schemas.microsoft.com/office/2006/metadata/properties" xmlns:ns2="96c47bad-65db-4d5f-86bb-1c02544a7891" xmlns:ns3="http://schemas.microsoft.com/sharepoint/v4" xmlns:ns4="f82b57f8-2ccb-4ab0-a5d2-1bfd24bdaa36" targetNamespace="http://schemas.microsoft.com/office/2006/metadata/properties" ma:root="true" ma:fieldsID="4b1b9caf7c048ffd508799d88ac70002" ns2:_="" ns3:_="" ns4:_="">
    <xsd:import namespace="96c47bad-65db-4d5f-86bb-1c02544a7891"/>
    <xsd:import namespace="http://schemas.microsoft.com/sharepoint/v4"/>
    <xsd:import namespace="f82b57f8-2ccb-4ab0-a5d2-1bfd24bdaa36"/>
    <xsd:element name="properties">
      <xsd:complexType>
        <xsd:sequence>
          <xsd:element name="documentManagement">
            <xsd:complexType>
              <xsd:all>
                <xsd:element ref="ns2:Forsideemne" minOccurs="0"/>
                <xsd:element ref="ns2:_x002d_" minOccurs="0"/>
                <xsd:element ref="ns2:_x002d__x002d_" minOccurs="0"/>
                <xsd:element ref="ns2:Sortering" minOccurs="0"/>
                <xsd:element ref="ns2:Download" minOccurs="0"/>
                <xsd:element ref="ns3:IconOverlay" minOccurs="0"/>
                <xsd:element ref="ns2:yboy" minOccurs="0"/>
                <xsd:element ref="ns2:_x002d__x002d__x002d_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7bad-65db-4d5f-86bb-1c02544a7891" elementFormDefault="qualified">
    <xsd:import namespace="http://schemas.microsoft.com/office/2006/documentManagement/types"/>
    <xsd:import namespace="http://schemas.microsoft.com/office/infopath/2007/PartnerControls"/>
    <xsd:element name="Forsideemne" ma:index="2" nillable="true" ma:displayName="Forsideemne" ma:format="Dropdown" ma:internalName="Forsideemne">
      <xsd:simpleType>
        <xsd:restriction base="dms:Choice">
          <xsd:enumeration value="Forvaltningshåndbog"/>
          <xsd:enumeration value="Høringsmateriale"/>
          <xsd:enumeration value="KL-breve"/>
          <xsd:enumeration value="KLIK-opgaver"/>
          <xsd:enumeration value="KLIK-opgaver og bilag (KP Basis)"/>
          <xsd:enumeration value="KLIK-opgaver og bilag (KP)"/>
          <xsd:enumeration value="Bilag (KP Basis)"/>
          <xsd:enumeration value="Præsentationer"/>
          <xsd:enumeration value="Præsentationer (KMD SPK)"/>
          <xsd:enumeration value="Generelle præsentationer (KP Basis)"/>
          <xsd:enumeration value="Implementeringshåndbog for KMD SPK"/>
          <xsd:enumeration value="Implementeringsmaterialer (KP Basis)"/>
          <xsd:enumeration value="Implementeringsmaterialer (KP)"/>
          <xsd:enumeration value="SPK integrationer"/>
          <xsd:enumeration value="Vejledninger mv. (KP)"/>
          <xsd:enumeration value="Webinar om brugen af KMD SPK"/>
          <xsd:enumeration value="Webinarer om KLIK-opgaver (KP Basis)"/>
          <xsd:enumeration value="Webinarer om KLIK-opgaver (KP)"/>
          <xsd:enumeration value="Webinarer om release 2.0 (KP)"/>
          <xsd:enumeration value="Møder (KP)"/>
          <xsd:enumeration value="Netværksmøder (KP Basis)"/>
          <xsd:enumeration value="Undervisning for systemadministratorer (KP Basis)"/>
          <xsd:enumeration value="Undervisning for superbrugere (KP Basis)"/>
          <xsd:enumeration value="Undervisning for medarbejdere m/ økonomiopgaver (KP Basis)"/>
          <xsd:enumeration value="Undervisning for supportberettigede brugere (KP Basis)"/>
          <xsd:enumeration value="Ændringsforslag og releases (KP)"/>
          <xsd:enumeration value="UDK Pension"/>
          <xsd:enumeration value="Teamvejledninger (KP)"/>
          <xsd:enumeration value="Træningsmiljø (KP)"/>
        </xsd:restriction>
      </xsd:simpleType>
    </xsd:element>
    <xsd:element name="_x002d_" ma:index="3" nillable="true" ma:displayName="-" ma:internalName="_x002d_">
      <xsd:simpleType>
        <xsd:restriction base="dms:Text">
          <xsd:maxLength value="255"/>
        </xsd:restriction>
      </xsd:simpleType>
    </xsd:element>
    <xsd:element name="_x002d__x002d_" ma:index="4" nillable="true" ma:displayName="--" ma:internalName="_x002d__x002d_">
      <xsd:simpleType>
        <xsd:restriction base="dms:Text">
          <xsd:maxLength value="255"/>
        </xsd:restriction>
      </xsd:simpleType>
    </xsd:element>
    <xsd:element name="Sortering" ma:index="5" nillable="true" ma:displayName="Sortering" ma:decimals="0" ma:internalName="Sortering">
      <xsd:simpleType>
        <xsd:restriction base="dms:Number"/>
      </xsd:simpleType>
    </xsd:element>
    <xsd:element name="Download" ma:index="6" nillable="true" ma:displayName="Download" ma:internalName="Download">
      <xsd:simpleType>
        <xsd:restriction base="dms:Text">
          <xsd:maxLength value="255"/>
        </xsd:restriction>
      </xsd:simpleType>
    </xsd:element>
    <xsd:element name="yboy" ma:index="14" nillable="true" ma:displayName="Person eller gruppe" ma:list="UserInfo" ma:internalName="ybo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2d__x002d__x002d_" ma:index="15" ma:displayName="---" ma:internalName="_x002d__x002d__x002d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57f8-2ccb-4ab0-a5d2-1bfd24bda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d__x002d__x002d_ xmlns="96c47bad-65db-4d5f-86bb-1c02544a7891">- Undervisningsmaterialer</_x002d__x002d__x002d_>
    <_x002d__x002d_ xmlns="96c47bad-65db-4d5f-86bb-1c02544a7891" xsi:nil="true"/>
    <IconOverlay xmlns="http://schemas.microsoft.com/sharepoint/v4" xsi:nil="true"/>
    <Sortering xmlns="96c47bad-65db-4d5f-86bb-1c02544a7891">1</Sortering>
    <Download xmlns="96c47bad-65db-4d5f-86bb-1c02544a7891" xsi:nil="true"/>
    <yboy xmlns="96c47bad-65db-4d5f-86bb-1c02544a7891">
      <UserInfo>
        <DisplayName/>
        <AccountId xsi:nil="true"/>
        <AccountType/>
      </UserInfo>
    </yboy>
    <_x002d_ xmlns="96c47bad-65db-4d5f-86bb-1c02544a7891">- Undervisningsmaterialer</_x002d_>
    <Forsideemne xmlns="96c47bad-65db-4d5f-86bb-1c02544a7891">Undervisning for superbrugere (KP Basis)</Forsideemne>
  </documentManagement>
</p:properties>
</file>

<file path=customXml/itemProps1.xml><?xml version="1.0" encoding="utf-8"?>
<ds:datastoreItem xmlns:ds="http://schemas.openxmlformats.org/officeDocument/2006/customXml" ds:itemID="{7C1D0A70-6F3F-444D-9529-D83DEAC99902}"/>
</file>

<file path=customXml/itemProps2.xml><?xml version="1.0" encoding="utf-8"?>
<ds:datastoreItem xmlns:ds="http://schemas.openxmlformats.org/officeDocument/2006/customXml" ds:itemID="{633BF6A3-625A-483E-AB10-E00BC6B1E36B}"/>
</file>

<file path=customXml/itemProps3.xml><?xml version="1.0" encoding="utf-8"?>
<ds:datastoreItem xmlns:ds="http://schemas.openxmlformats.org/officeDocument/2006/customXml" ds:itemID="{65D2ABCE-0858-4669-BA95-6146D9D2B1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3588</Words>
  <Application>Microsoft Office PowerPoint</Application>
  <PresentationFormat>Widescreen</PresentationFormat>
  <Paragraphs>927</Paragraphs>
  <Slides>132</Slides>
  <Notes>131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Arial</vt:lpstr>
      <vt:lpstr>Calibri</vt:lpstr>
      <vt:lpstr>Symbol</vt:lpstr>
      <vt:lpstr>System Font Regular</vt:lpstr>
      <vt:lpstr>Trebuchet MS</vt:lpstr>
      <vt:lpstr>Wingdings</vt:lpstr>
      <vt:lpstr>Office Theme</vt:lpstr>
      <vt:lpstr>Office-tema</vt:lpstr>
      <vt:lpstr>think-cell Slide</vt:lpstr>
      <vt:lpstr>Superbrugerundervisning</vt:lpstr>
      <vt:lpstr>Formålet med dagens undervisning i dag er, at I …</vt:lpstr>
      <vt:lpstr>Dagens program</vt:lpstr>
      <vt:lpstr>Undervisningsform</vt:lpstr>
      <vt:lpstr>Undervisningsmaterialer</vt:lpstr>
      <vt:lpstr>Huskeseddel og P-plads</vt:lpstr>
      <vt:lpstr>Navnerunde</vt:lpstr>
      <vt:lpstr>Lektion 1: Introduktion til systemet</vt:lpstr>
      <vt:lpstr>Lektion 1: Introduktion til systemet generelt</vt:lpstr>
      <vt:lpstr>Generelt systemoverblik</vt:lpstr>
      <vt:lpstr>Sagsprincip i KP Basis</vt:lpstr>
      <vt:lpstr>Systemets understøttelse af enkeltsagsprincippet (1/2)</vt:lpstr>
      <vt:lpstr>Systemets understøttelse af enkeltsagsprincippet (2/2)</vt:lpstr>
      <vt:lpstr>Systemets opbygning og generelle navigationsprincipper (1 af 5)</vt:lpstr>
      <vt:lpstr>Systemets opbygning og generelle navigationsprincipper (2 af 5)</vt:lpstr>
      <vt:lpstr>Systemets opbygning og generelle navigationsprincipper (3 af 5)</vt:lpstr>
      <vt:lpstr>Systemets opbygning og generelle navigationsprincipper (4 af 5)</vt:lpstr>
      <vt:lpstr>Systemets opbygning og generelle navigationsprincipper (5 af 5)</vt:lpstr>
      <vt:lpstr>Demonstration</vt:lpstr>
      <vt:lpstr>Opsamling</vt:lpstr>
      <vt:lpstr>Lektion 2: Hændelser og opgaver I KP basis</vt:lpstr>
      <vt:lpstr>Lektion 2: Hændelser og opgaver</vt:lpstr>
      <vt:lpstr>Hvad er hændelser og opgaver?</vt:lpstr>
      <vt:lpstr>Hændelser generer opgaver</vt:lpstr>
      <vt:lpstr>Hvor finder jeg hændelser?</vt:lpstr>
      <vt:lpstr>Hvor finder jeg opgaver?</vt:lpstr>
      <vt:lpstr>Opgavepakker</vt:lpstr>
      <vt:lpstr>Sådan opretter I en opgave</vt:lpstr>
      <vt:lpstr>Opfølgningsopgaver</vt:lpstr>
      <vt:lpstr>Demonstration</vt:lpstr>
      <vt:lpstr>Opgave</vt:lpstr>
      <vt:lpstr>Login</vt:lpstr>
      <vt:lpstr>Opsamling</vt:lpstr>
      <vt:lpstr>Pause</vt:lpstr>
      <vt:lpstr>Lektion 3: Udtræk af rapporter</vt:lpstr>
      <vt:lpstr>Lektion 3: Udtræk af rapporter</vt:lpstr>
      <vt:lpstr>Rapporter (1/2) </vt:lpstr>
      <vt:lpstr>Rapporter (2/2) </vt:lpstr>
      <vt:lpstr>Dataafgrænsning </vt:lpstr>
      <vt:lpstr>Bestil rapport</vt:lpstr>
      <vt:lpstr>Når du skal bestille en rapport, skal du udfylde…</vt:lpstr>
      <vt:lpstr>Bestil rapport</vt:lpstr>
      <vt:lpstr>Vælg kolonner</vt:lpstr>
      <vt:lpstr>Filtrering på kolonner</vt:lpstr>
      <vt:lpstr>Hjælp til kolonner</vt:lpstr>
      <vt:lpstr>Vælg periode</vt:lpstr>
      <vt:lpstr>Systemets behandling af rapporter</vt:lpstr>
      <vt:lpstr>Evt. fejlhåndtering</vt:lpstr>
      <vt:lpstr>Bestilte Rapporter </vt:lpstr>
      <vt:lpstr>Du kan se rapporter på to måder (1/2) </vt:lpstr>
      <vt:lpstr>Du kan se rapporter på to måder (2/2)</vt:lpstr>
      <vt:lpstr>Demonstration</vt:lpstr>
      <vt:lpstr>Opgaver</vt:lpstr>
      <vt:lpstr>Login</vt:lpstr>
      <vt:lpstr>Opsamling</vt:lpstr>
      <vt:lpstr>Lektion 4: almindelig og udvidet helbredstillæg</vt:lpstr>
      <vt:lpstr>Lektion 4: Opgaver om almindeligt og udvidet helbredstillæg</vt:lpstr>
      <vt:lpstr>Enkeltsagsprincippet - igen</vt:lpstr>
      <vt:lpstr>Bevilling af ydelser i KP basis</vt:lpstr>
      <vt:lpstr>Almindeligt helbredstillæg</vt:lpstr>
      <vt:lpstr>Alm. helbredstillægssager</vt:lpstr>
      <vt:lpstr>Oprettelse af et almindeligt helbredstillæg</vt:lpstr>
      <vt:lpstr>Handlinger</vt:lpstr>
      <vt:lpstr>Opret bevilling</vt:lpstr>
      <vt:lpstr>Opbygning af en opgave</vt:lpstr>
      <vt:lpstr>Angiv sagsoplysninger</vt:lpstr>
      <vt:lpstr>Træf afgørelse i sag</vt:lpstr>
      <vt:lpstr>Tilføj ydelse</vt:lpstr>
      <vt:lpstr>Opsummeringen og brev</vt:lpstr>
      <vt:lpstr>Kvittering</vt:lpstr>
      <vt:lpstr>Sagsoversigt på personoverblikket</vt:lpstr>
      <vt:lpstr>Visning af sagen</vt:lpstr>
      <vt:lpstr>Udvidet helbredstillæg</vt:lpstr>
      <vt:lpstr>Udvidede helbredstillægssager</vt:lpstr>
      <vt:lpstr>Oprettelse af et udvidet helbredstillæg</vt:lpstr>
      <vt:lpstr>Tilføj ydelser</vt:lpstr>
      <vt:lpstr>Demonstration</vt:lpstr>
      <vt:lpstr>Opgaver</vt:lpstr>
      <vt:lpstr>Login</vt:lpstr>
      <vt:lpstr>Opsamling</vt:lpstr>
      <vt:lpstr>Frokostpause</vt:lpstr>
      <vt:lpstr>Lektion 5: Opgaver om personligt tillæg og supplement til brøkpension</vt:lpstr>
      <vt:lpstr>Lektion 5: Opgaver om personligt tillæg og supplement til brøkpension</vt:lpstr>
      <vt:lpstr>Personligt tillæg</vt:lpstr>
      <vt:lpstr>Supplement og supplerende hjælp til brøkpension</vt:lpstr>
      <vt:lpstr>Opgaver</vt:lpstr>
      <vt:lpstr>Angiv sagsoplysninger</vt:lpstr>
      <vt:lpstr>Træf afgørelse i sag</vt:lpstr>
      <vt:lpstr>Tilføj ydelse til bevilling</vt:lpstr>
      <vt:lpstr>Opret opfølgningsopgave</vt:lpstr>
      <vt:lpstr>Opsummering</vt:lpstr>
      <vt:lpstr>Brev</vt:lpstr>
      <vt:lpstr>Udfyldelse af brev</vt:lpstr>
      <vt:lpstr>Demonstration</vt:lpstr>
      <vt:lpstr>Opgave</vt:lpstr>
      <vt:lpstr>Login</vt:lpstr>
      <vt:lpstr>Opsamling</vt:lpstr>
      <vt:lpstr>Lektion 6: Opkrævning og træk i ydelser og pension </vt:lpstr>
      <vt:lpstr>Lektion 6: Opkrævning og træk i ydelser og pension </vt:lpstr>
      <vt:lpstr>Træk i KP Basis</vt:lpstr>
      <vt:lpstr>Opret træk</vt:lpstr>
      <vt:lpstr>Tre typer træk</vt:lpstr>
      <vt:lpstr>Engangstræk</vt:lpstr>
      <vt:lpstr>Økonomifanen &amp; Sagsoversigt</vt:lpstr>
      <vt:lpstr>Flow – Træk til UDK </vt:lpstr>
      <vt:lpstr>Opret træk på ny sag</vt:lpstr>
      <vt:lpstr>Opret planlagt træk</vt:lpstr>
      <vt:lpstr>Opsummeringstrin</vt:lpstr>
      <vt:lpstr>Ret planlagt træk</vt:lpstr>
      <vt:lpstr>Masseindberetning af træk</vt:lpstr>
      <vt:lpstr>Opret masseindberetning af træk</vt:lpstr>
      <vt:lpstr>Opret masseindberetning af træk - Excel</vt:lpstr>
      <vt:lpstr>Evt. vælg sag(er)</vt:lpstr>
      <vt:lpstr>Håndter afvist træk (1/2) </vt:lpstr>
      <vt:lpstr>Håndter afvist træk (2/2)</vt:lpstr>
      <vt:lpstr>Demonstration</vt:lpstr>
      <vt:lpstr>Opgave</vt:lpstr>
      <vt:lpstr>Login</vt:lpstr>
      <vt:lpstr>Opsamling</vt:lpstr>
      <vt:lpstr>Pause</vt:lpstr>
      <vt:lpstr>Lektion 7: Opgaven som superbruger</vt:lpstr>
      <vt:lpstr>Lektion 7: Opgaver som superbruger</vt:lpstr>
      <vt:lpstr>Rollen som superbruger</vt:lpstr>
      <vt:lpstr>Uddannelsesmateriale</vt:lpstr>
      <vt:lpstr>Min Support</vt:lpstr>
      <vt:lpstr>At være superbruger</vt:lpstr>
      <vt:lpstr>AfrundinG</vt:lpstr>
      <vt:lpstr>Hvad har vi været igennem i dag?</vt:lpstr>
      <vt:lpstr>Spørgsmål og tanker?</vt:lpstr>
      <vt:lpstr>P-plads</vt:lpstr>
      <vt:lpstr>Evaluering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2021-09-24T08:25:38Z</dcterms:created>
  <dcterms:modified xsi:type="dcterms:W3CDTF">2021-09-24T08:29:27Z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0x010100D50E607AEC89A64FB01FB1CE00625A5F</vt:lpwstr>
  </property>
</Properties>
</file>